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404" r:id="rId5"/>
    <p:sldId id="443" r:id="rId6"/>
    <p:sldId id="455" r:id="rId7"/>
    <p:sldId id="489" r:id="rId8"/>
    <p:sldId id="453" r:id="rId9"/>
    <p:sldId id="494" r:id="rId10"/>
    <p:sldId id="490" r:id="rId11"/>
    <p:sldId id="493" r:id="rId12"/>
    <p:sldId id="491" r:id="rId13"/>
    <p:sldId id="496" r:id="rId14"/>
    <p:sldId id="495" r:id="rId15"/>
    <p:sldId id="492" r:id="rId16"/>
    <p:sldId id="419" r:id="rId17"/>
  </p:sldIdLst>
  <p:sldSz cx="12192000" cy="6858000"/>
  <p:notesSz cx="6858000" cy="9144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32"/>
    <a:srgbClr val="030C9D"/>
    <a:srgbClr val="3BBEFA"/>
    <a:srgbClr val="3572EF"/>
    <a:srgbClr val="A7E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402" autoAdjust="0"/>
  </p:normalViewPr>
  <p:slideViewPr>
    <p:cSldViewPr snapToGrid="0">
      <p:cViewPr varScale="1">
        <p:scale>
          <a:sx n="71" d="100"/>
          <a:sy n="71" d="100"/>
        </p:scale>
        <p:origin x="894" y="3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02DF-5975-8BBA-111B-46634B60E0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347A4EE-9ED6-9AEA-D7E2-2391FB0E96F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E53F88E-0DAF-4EC0-9596-2321E1B110B8}" type="datetimeFigureOut">
              <a:rPr lang="en-US"/>
              <a:pPr>
                <a:defRPr/>
              </a:pPr>
              <a:t>2/17/2026</a:t>
            </a:fld>
            <a:endParaRPr lang="en-US"/>
          </a:p>
        </p:txBody>
      </p:sp>
      <p:sp>
        <p:nvSpPr>
          <p:cNvPr id="4" name="Slide Image Placeholder 3">
            <a:extLst>
              <a:ext uri="{FF2B5EF4-FFF2-40B4-BE49-F238E27FC236}">
                <a16:creationId xmlns:a16="http://schemas.microsoft.com/office/drawing/2014/main" id="{F6F563E5-2B6A-70F2-2108-1FA6BB07867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A7F922D-65FD-1F87-7ED4-09EBAC2504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BDF30D2-DDC5-EA7E-1B8F-9DCB0C0A045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9484E95D-7CD8-12C0-B359-3E7630942D1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E38102E-9941-4D05-A4F4-941B5999C7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A5FB334A-53F0-805A-45D8-52934A8775A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Notes Placeholder 2">
            <a:extLst>
              <a:ext uri="{FF2B5EF4-FFF2-40B4-BE49-F238E27FC236}">
                <a16:creationId xmlns:a16="http://schemas.microsoft.com/office/drawing/2014/main" id="{A06103D4-363D-260C-4F6B-CE85B37B2F5E}"/>
              </a:ext>
            </a:extLst>
          </p:cNvPr>
          <p:cNvSpPr>
            <a:spLocks noGrp="1"/>
          </p:cNvSpPr>
          <p:nvPr>
            <p:ph type="body" idx="1"/>
          </p:nvPr>
        </p:nvSpPr>
        <p:spPr/>
        <p:txBody>
          <a:bodyPr/>
          <a:lstStyle/>
          <a:p>
            <a:pPr>
              <a:defRPr/>
            </a:pPr>
            <a:r>
              <a:rPr lang="en-US" dirty="0"/>
              <a:t>Good Morning</a:t>
            </a:r>
          </a:p>
          <a:p>
            <a:pPr>
              <a:defRPr/>
            </a:pPr>
            <a:endParaRPr lang="en-US" dirty="0"/>
          </a:p>
          <a:p>
            <a:pPr marL="171450" indent="-171450">
              <a:buFont typeface="Arial" panose="020B0604020202020204" pitchFamily="34" charset="0"/>
              <a:buChar char="•"/>
              <a:defRPr/>
            </a:pPr>
            <a:r>
              <a:rPr lang="en-US" dirty="0"/>
              <a:t>Introduce myself, who I work for, and in what program/capacity</a:t>
            </a:r>
          </a:p>
          <a:p>
            <a:pPr marL="171450" indent="-171450">
              <a:buFont typeface="Arial" panose="020B0604020202020204" pitchFamily="34" charset="0"/>
              <a:buChar char="•"/>
              <a:defRPr/>
            </a:pPr>
            <a:endParaRPr lang="en-US" dirty="0"/>
          </a:p>
          <a:p>
            <a:pPr marL="171450" indent="-171450">
              <a:buFont typeface="Arial" panose="020B0604020202020204" pitchFamily="34" charset="0"/>
              <a:buChar char="•"/>
              <a:defRPr/>
            </a:pPr>
            <a:r>
              <a:rPr lang="en-US" dirty="0"/>
              <a:t>Identify what I am going to be presenting on </a:t>
            </a:r>
          </a:p>
          <a:p>
            <a:pPr marL="171450" indent="-171450">
              <a:buFont typeface="Arial" panose="020B0604020202020204" pitchFamily="34" charset="0"/>
              <a:buChar char="•"/>
              <a:defRPr/>
            </a:pPr>
            <a:endParaRPr lang="en-US" dirty="0"/>
          </a:p>
        </p:txBody>
      </p:sp>
      <p:sp>
        <p:nvSpPr>
          <p:cNvPr id="4" name="Slide Number Placeholder 3">
            <a:extLst>
              <a:ext uri="{FF2B5EF4-FFF2-40B4-BE49-F238E27FC236}">
                <a16:creationId xmlns:a16="http://schemas.microsoft.com/office/drawing/2014/main" id="{DEAEF7F2-6860-77E4-3043-002CB226D67A}"/>
              </a:ext>
            </a:extLst>
          </p:cNvPr>
          <p:cNvSpPr>
            <a:spLocks noGrp="1"/>
          </p:cNvSpPr>
          <p:nvPr>
            <p:ph type="sldNum" sz="quarter" idx="5"/>
          </p:nvPr>
        </p:nvSpPr>
        <p:spPr/>
        <p:txBody>
          <a:bodyPr/>
          <a:lstStyle/>
          <a:p>
            <a:pPr>
              <a:defRPr/>
            </a:pPr>
            <a:fld id="{43524D35-A9ED-4E90-8434-EF5FA907F5B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BE205-84C0-7FDE-5E39-EACDAC579285}"/>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9E6C26CA-DDA0-6B3A-136B-1B9288415B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5" name="Notes Placeholder 2">
            <a:extLst>
              <a:ext uri="{FF2B5EF4-FFF2-40B4-BE49-F238E27FC236}">
                <a16:creationId xmlns:a16="http://schemas.microsoft.com/office/drawing/2014/main" id="{692595F8-7EBB-4020-8DBA-25D44CBFD5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As mentioned earlier there are now 25 sites approved for construction the majority of which have been constructed in addition to the historic PADOT advanced compensation sites. </a:t>
            </a:r>
          </a:p>
          <a:p>
            <a:br>
              <a:rPr lang="en-US" altLang="en-US" dirty="0"/>
            </a:br>
            <a:r>
              <a:rPr lang="en-US" altLang="en-US" dirty="0"/>
              <a:t>Read company site #s.</a:t>
            </a:r>
          </a:p>
          <a:p>
            <a:endParaRPr lang="en-US" altLang="en-US" dirty="0"/>
          </a:p>
          <a:p>
            <a:r>
              <a:rPr lang="en-US" altLang="en-US" dirty="0"/>
              <a:t>The mitigation banking industry has been expanding across PA, and the rate of site expansion is increasing.</a:t>
            </a:r>
          </a:p>
        </p:txBody>
      </p:sp>
      <p:sp>
        <p:nvSpPr>
          <p:cNvPr id="4" name="Slide Number Placeholder 3">
            <a:extLst>
              <a:ext uri="{FF2B5EF4-FFF2-40B4-BE49-F238E27FC236}">
                <a16:creationId xmlns:a16="http://schemas.microsoft.com/office/drawing/2014/main" id="{E312D739-1F8A-308A-8E80-BB533E30AC57}"/>
              </a:ext>
            </a:extLst>
          </p:cNvPr>
          <p:cNvSpPr>
            <a:spLocks noGrp="1"/>
          </p:cNvSpPr>
          <p:nvPr>
            <p:ph type="sldNum" sz="quarter" idx="5"/>
          </p:nvPr>
        </p:nvSpPr>
        <p:spPr/>
        <p:txBody>
          <a:bodyPr/>
          <a:lstStyle/>
          <a:p>
            <a:pPr>
              <a:defRPr/>
            </a:pPr>
            <a:fld id="{CDA980CD-72D0-4B0F-A39A-C4907D639D5D}" type="slidenum">
              <a:rPr lang="en-US" smtClean="0"/>
              <a:pPr>
                <a:defRPr/>
              </a:pPr>
              <a:t>10</a:t>
            </a:fld>
            <a:endParaRPr lang="en-US"/>
          </a:p>
        </p:txBody>
      </p:sp>
    </p:spTree>
    <p:extLst>
      <p:ext uri="{BB962C8B-B14F-4D97-AF65-F5344CB8AC3E}">
        <p14:creationId xmlns:p14="http://schemas.microsoft.com/office/powerpoint/2010/main" val="197610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45654-AABB-97D5-4A7A-70FD4E2161D1}"/>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D144AE1-0495-6F6B-418B-FFD9DEB6FFA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5" name="Notes Placeholder 2">
            <a:extLst>
              <a:ext uri="{FF2B5EF4-FFF2-40B4-BE49-F238E27FC236}">
                <a16:creationId xmlns:a16="http://schemas.microsoft.com/office/drawing/2014/main" id="{AA9B3B44-47FB-73BE-5D62-7BAA720642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Read through information on slides</a:t>
            </a:r>
          </a:p>
          <a:p>
            <a:endParaRPr lang="en-US" altLang="en-US" dirty="0"/>
          </a:p>
        </p:txBody>
      </p:sp>
      <p:sp>
        <p:nvSpPr>
          <p:cNvPr id="4" name="Slide Number Placeholder 3">
            <a:extLst>
              <a:ext uri="{FF2B5EF4-FFF2-40B4-BE49-F238E27FC236}">
                <a16:creationId xmlns:a16="http://schemas.microsoft.com/office/drawing/2014/main" id="{CF6DA109-1850-99A8-BD1B-323D7B544DB5}"/>
              </a:ext>
            </a:extLst>
          </p:cNvPr>
          <p:cNvSpPr>
            <a:spLocks noGrp="1"/>
          </p:cNvSpPr>
          <p:nvPr>
            <p:ph type="sldNum" sz="quarter" idx="5"/>
          </p:nvPr>
        </p:nvSpPr>
        <p:spPr/>
        <p:txBody>
          <a:bodyPr/>
          <a:lstStyle/>
          <a:p>
            <a:pPr>
              <a:defRPr/>
            </a:pPr>
            <a:fld id="{CDA980CD-72D0-4B0F-A39A-C4907D639D5D}" type="slidenum">
              <a:rPr lang="en-US" smtClean="0"/>
              <a:pPr>
                <a:defRPr/>
              </a:pPr>
              <a:t>11</a:t>
            </a:fld>
            <a:endParaRPr lang="en-US"/>
          </a:p>
        </p:txBody>
      </p:sp>
    </p:spTree>
    <p:extLst>
      <p:ext uri="{BB962C8B-B14F-4D97-AF65-F5344CB8AC3E}">
        <p14:creationId xmlns:p14="http://schemas.microsoft.com/office/powerpoint/2010/main" val="377095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67286-16CC-C515-B7C1-451412868016}"/>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8E67EBC6-0FAF-79EE-5496-22E08F360E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5" name="Notes Placeholder 2">
            <a:extLst>
              <a:ext uri="{FF2B5EF4-FFF2-40B4-BE49-F238E27FC236}">
                <a16:creationId xmlns:a16="http://schemas.microsoft.com/office/drawing/2014/main" id="{94279455-F1A5-923B-7434-F40656B21A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Read through information on slides</a:t>
            </a:r>
          </a:p>
        </p:txBody>
      </p:sp>
      <p:sp>
        <p:nvSpPr>
          <p:cNvPr id="4" name="Slide Number Placeholder 3">
            <a:extLst>
              <a:ext uri="{FF2B5EF4-FFF2-40B4-BE49-F238E27FC236}">
                <a16:creationId xmlns:a16="http://schemas.microsoft.com/office/drawing/2014/main" id="{F58A363B-4F52-80A0-0AF0-364B28991EF8}"/>
              </a:ext>
            </a:extLst>
          </p:cNvPr>
          <p:cNvSpPr>
            <a:spLocks noGrp="1"/>
          </p:cNvSpPr>
          <p:nvPr>
            <p:ph type="sldNum" sz="quarter" idx="5"/>
          </p:nvPr>
        </p:nvSpPr>
        <p:spPr/>
        <p:txBody>
          <a:bodyPr/>
          <a:lstStyle/>
          <a:p>
            <a:pPr>
              <a:defRPr/>
            </a:pPr>
            <a:fld id="{CDA980CD-72D0-4B0F-A39A-C4907D639D5D}" type="slidenum">
              <a:rPr lang="en-US" smtClean="0"/>
              <a:pPr>
                <a:defRPr/>
              </a:pPr>
              <a:t>12</a:t>
            </a:fld>
            <a:endParaRPr lang="en-US"/>
          </a:p>
        </p:txBody>
      </p:sp>
    </p:spTree>
    <p:extLst>
      <p:ext uri="{BB962C8B-B14F-4D97-AF65-F5344CB8AC3E}">
        <p14:creationId xmlns:p14="http://schemas.microsoft.com/office/powerpoint/2010/main" val="606987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02762378-FB6A-2213-9A91-3788E4DFF34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179" name="Notes Placeholder 2">
            <a:extLst>
              <a:ext uri="{FF2B5EF4-FFF2-40B4-BE49-F238E27FC236}">
                <a16:creationId xmlns:a16="http://schemas.microsoft.com/office/drawing/2014/main" id="{0946BD34-3973-09A0-AFC9-AD4E69C9BC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 appreciate the opportunity to be here and present this. Feel free to reach out to me if want to discuss or have questions, or ideas related to any of these trainings, or the topics in general.  I will be here at the conference today and tomorrow so you can also catch me then. </a:t>
            </a:r>
          </a:p>
          <a:p>
            <a:endParaRPr lang="en-US" altLang="en-US" dirty="0"/>
          </a:p>
          <a:p>
            <a:r>
              <a:rPr lang="en-US" altLang="en-US" dirty="0"/>
              <a:t>Are there any questions?</a:t>
            </a:r>
          </a:p>
        </p:txBody>
      </p:sp>
      <p:sp>
        <p:nvSpPr>
          <p:cNvPr id="4" name="Slide Number Placeholder 3">
            <a:extLst>
              <a:ext uri="{FF2B5EF4-FFF2-40B4-BE49-F238E27FC236}">
                <a16:creationId xmlns:a16="http://schemas.microsoft.com/office/drawing/2014/main" id="{93E7E6C0-5215-D207-0D66-918A2C5EEDD0}"/>
              </a:ext>
            </a:extLst>
          </p:cNvPr>
          <p:cNvSpPr>
            <a:spLocks noGrp="1"/>
          </p:cNvSpPr>
          <p:nvPr>
            <p:ph type="sldNum" sz="quarter" idx="5"/>
          </p:nvPr>
        </p:nvSpPr>
        <p:spPr/>
        <p:txBody>
          <a:bodyPr/>
          <a:lstStyle/>
          <a:p>
            <a:pPr>
              <a:defRPr/>
            </a:pPr>
            <a:fld id="{4A9C7FA7-BB01-403B-9B9C-8CF185116AE8}" type="slidenum">
              <a:rPr lang="en-US" smtClean="0"/>
              <a:pPr>
                <a:defRPr/>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567BDE3B-A99F-7D52-12C7-821419E01F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 name="Notes Placeholder 2">
            <a:extLst>
              <a:ext uri="{FF2B5EF4-FFF2-40B4-BE49-F238E27FC236}">
                <a16:creationId xmlns:a16="http://schemas.microsoft.com/office/drawing/2014/main" id="{D68BEED4-365C-3142-2654-FEB8D5306D7D}"/>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Presenter: Dave Goerman: (15 minutes)</a:t>
            </a:r>
          </a:p>
          <a:p>
            <a:pPr lvl="1"/>
            <a:r>
              <a:rPr lang="en-US" sz="1200" b="0" i="0" kern="1200" dirty="0">
                <a:solidFill>
                  <a:schemeClr val="tx1"/>
                </a:solidFill>
                <a:effectLst/>
                <a:latin typeface="+mn-lt"/>
                <a:ea typeface="+mn-ea"/>
                <a:cs typeface="+mn-cs"/>
              </a:rPr>
              <a:t>Discuss what mitigation banking is</a:t>
            </a:r>
          </a:p>
          <a:p>
            <a:pPr lvl="1"/>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Provide an overview of regulatory framework for mitigation banking in PA since the 2008 Federal Rule</a:t>
            </a:r>
          </a:p>
          <a:p>
            <a:pPr lvl="1"/>
            <a:endParaRPr lang="en-US" sz="1200" b="0" i="0" kern="1200" dirty="0">
              <a:solidFill>
                <a:schemeClr val="tx1"/>
              </a:solidFill>
              <a:effectLst/>
              <a:latin typeface="+mn-lt"/>
              <a:ea typeface="+mn-ea"/>
              <a:cs typeface="+mn-cs"/>
            </a:endParaRPr>
          </a:p>
          <a:p>
            <a:pPr lvl="1"/>
            <a:r>
              <a:rPr lang="en-US" sz="1200" b="0" i="0" kern="1200" dirty="0">
                <a:solidFill>
                  <a:schemeClr val="tx1"/>
                </a:solidFill>
                <a:effectLst/>
                <a:latin typeface="+mn-lt"/>
                <a:ea typeface="+mn-ea"/>
                <a:cs typeface="+mn-cs"/>
              </a:rPr>
              <a:t>Describe mitigation banking history and activity in PA with a snapshot of banks/bank sponsors across PA</a:t>
            </a:r>
          </a:p>
          <a:p>
            <a:pPr>
              <a:defRPr/>
            </a:pPr>
            <a:endParaRPr lang="en-US" dirty="0"/>
          </a:p>
        </p:txBody>
      </p:sp>
      <p:sp>
        <p:nvSpPr>
          <p:cNvPr id="4" name="Slide Number Placeholder 3">
            <a:extLst>
              <a:ext uri="{FF2B5EF4-FFF2-40B4-BE49-F238E27FC236}">
                <a16:creationId xmlns:a16="http://schemas.microsoft.com/office/drawing/2014/main" id="{4E4CC27E-C76B-4AFF-7C73-60EEB6003E61}"/>
              </a:ext>
            </a:extLst>
          </p:cNvPr>
          <p:cNvSpPr>
            <a:spLocks noGrp="1"/>
          </p:cNvSpPr>
          <p:nvPr>
            <p:ph type="sldNum" sz="quarter" idx="5"/>
          </p:nvPr>
        </p:nvSpPr>
        <p:spPr/>
        <p:txBody>
          <a:bodyPr/>
          <a:lstStyle/>
          <a:p>
            <a:pPr>
              <a:defRPr/>
            </a:pPr>
            <a:fld id="{0F28950B-8FF3-42D5-BE55-6AA46AF1624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836B253-2D52-A1A7-2B96-962BDB196F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3" name="Notes Placeholder 2">
            <a:extLst>
              <a:ext uri="{FF2B5EF4-FFF2-40B4-BE49-F238E27FC236}">
                <a16:creationId xmlns:a16="http://schemas.microsoft.com/office/drawing/2014/main" id="{8ED1B79D-9FEA-3918-669D-23517407FF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 bank site is usually comprised of multiple sites located within a watershed that are primarily reestablishment and rehabilitation of aquatic resources such as waterways, floodplains and wetlands.  </a:t>
            </a:r>
          </a:p>
          <a:p>
            <a:endParaRPr lang="en-US" altLang="en-US" dirty="0"/>
          </a:p>
          <a:p>
            <a:r>
              <a:rPr lang="en-US" altLang="en-US" dirty="0"/>
              <a:t>A mitigation banker is referred to as a third-party compensation provider.  Through credit sales they assume the liability of a permit holder’s compensatory mitigation requirements of PA state Ch. 105 and/or federal CWA Section 404 permit requirements </a:t>
            </a:r>
          </a:p>
        </p:txBody>
      </p:sp>
      <p:sp>
        <p:nvSpPr>
          <p:cNvPr id="4" name="Slide Number Placeholder 3">
            <a:extLst>
              <a:ext uri="{FF2B5EF4-FFF2-40B4-BE49-F238E27FC236}">
                <a16:creationId xmlns:a16="http://schemas.microsoft.com/office/drawing/2014/main" id="{869263A1-950E-2578-0245-65549D36E944}"/>
              </a:ext>
            </a:extLst>
          </p:cNvPr>
          <p:cNvSpPr>
            <a:spLocks noGrp="1"/>
          </p:cNvSpPr>
          <p:nvPr>
            <p:ph type="sldNum" sz="quarter" idx="5"/>
          </p:nvPr>
        </p:nvSpPr>
        <p:spPr/>
        <p:txBody>
          <a:bodyPr/>
          <a:lstStyle/>
          <a:p>
            <a:pPr>
              <a:defRPr/>
            </a:pPr>
            <a:fld id="{1C30500E-D05C-4E6C-AF7B-6EC0AE57338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5DC1F-7A91-7084-1654-15598FE380EA}"/>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BE3298A-97B3-EB18-D5DD-74BADA47BC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5" name="Notes Placeholder 2">
            <a:extLst>
              <a:ext uri="{FF2B5EF4-FFF2-40B4-BE49-F238E27FC236}">
                <a16:creationId xmlns:a16="http://schemas.microsoft.com/office/drawing/2014/main" id="{E9903E3E-40B7-3ABE-1C0F-C7AAE19716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federal rules governing mitigation banking are centered around the 2008 Joint US Army Corp of Engineers and Environmental Protection Agency</a:t>
            </a:r>
          </a:p>
          <a:p>
            <a:endParaRPr lang="en-US" altLang="en-US" dirty="0"/>
          </a:p>
          <a:p>
            <a:r>
              <a:rPr lang="en-US" altLang="en-US" dirty="0"/>
              <a:t>The federal rules provide a robust and comprehensive framework for mitigation banking across the nation.  </a:t>
            </a:r>
          </a:p>
          <a:p>
            <a:endParaRPr lang="en-US" altLang="en-US" dirty="0"/>
          </a:p>
          <a:p>
            <a:r>
              <a:rPr lang="en-US" altLang="en-US" dirty="0"/>
              <a:t>DEP is the state Co-Chair on the Interagency Review Team which provides recommendations to the regulatory agencies over seeing the banking industry. </a:t>
            </a:r>
          </a:p>
        </p:txBody>
      </p:sp>
      <p:sp>
        <p:nvSpPr>
          <p:cNvPr id="4" name="Slide Number Placeholder 3">
            <a:extLst>
              <a:ext uri="{FF2B5EF4-FFF2-40B4-BE49-F238E27FC236}">
                <a16:creationId xmlns:a16="http://schemas.microsoft.com/office/drawing/2014/main" id="{8C98F202-B5EF-CB38-A84D-151E967C8749}"/>
              </a:ext>
            </a:extLst>
          </p:cNvPr>
          <p:cNvSpPr>
            <a:spLocks noGrp="1"/>
          </p:cNvSpPr>
          <p:nvPr>
            <p:ph type="sldNum" sz="quarter" idx="5"/>
          </p:nvPr>
        </p:nvSpPr>
        <p:spPr/>
        <p:txBody>
          <a:bodyPr/>
          <a:lstStyle/>
          <a:p>
            <a:pPr>
              <a:defRPr/>
            </a:pPr>
            <a:fld id="{CDA980CD-72D0-4B0F-A39A-C4907D639D5D}" type="slidenum">
              <a:rPr lang="en-US" smtClean="0"/>
              <a:pPr>
                <a:defRPr/>
              </a:pPr>
              <a:t>4</a:t>
            </a:fld>
            <a:endParaRPr lang="en-US"/>
          </a:p>
        </p:txBody>
      </p:sp>
    </p:spTree>
    <p:extLst>
      <p:ext uri="{BB962C8B-B14F-4D97-AF65-F5344CB8AC3E}">
        <p14:creationId xmlns:p14="http://schemas.microsoft.com/office/powerpoint/2010/main" val="4272243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BCCEA035-47C9-264A-5060-A6A1B65A92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5" name="Notes Placeholder 2">
            <a:extLst>
              <a:ext uri="{FF2B5EF4-FFF2-40B4-BE49-F238E27FC236}">
                <a16:creationId xmlns:a16="http://schemas.microsoft.com/office/drawing/2014/main" id="{F48F4CCF-CC7D-2FD5-934E-BA31822082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PA DEP’s regulatory authority is derived from Chapter 105 regulations, but there is no specific language in the regulations related specifically to mitigation banking.  DEP has relied upon the definition of mitigaiton since the 1990s to allow for third party compensation.  This is achieved through interpreting the definition of mitigation.  </a:t>
            </a:r>
          </a:p>
          <a:p>
            <a:endParaRPr lang="en-US" altLang="en-US"/>
          </a:p>
          <a:p>
            <a:r>
              <a:rPr lang="en-US" altLang="en-US"/>
              <a:t>The </a:t>
            </a:r>
            <a:r>
              <a:rPr lang="en-US" altLang="en-US" dirty="0"/>
              <a:t>final step in the mitigation process is to compensate for unavoidable impacts. The bolded language on the screen related to compensating which references replacing the affected environments or providing substitute resources or environments.  Mitigation banking does both of these actions.</a:t>
            </a:r>
          </a:p>
        </p:txBody>
      </p:sp>
      <p:sp>
        <p:nvSpPr>
          <p:cNvPr id="4" name="Slide Number Placeholder 3">
            <a:extLst>
              <a:ext uri="{FF2B5EF4-FFF2-40B4-BE49-F238E27FC236}">
                <a16:creationId xmlns:a16="http://schemas.microsoft.com/office/drawing/2014/main" id="{106333F5-3D7F-481F-F102-6616A8E6E810}"/>
              </a:ext>
            </a:extLst>
          </p:cNvPr>
          <p:cNvSpPr>
            <a:spLocks noGrp="1"/>
          </p:cNvSpPr>
          <p:nvPr>
            <p:ph type="sldNum" sz="quarter" idx="5"/>
          </p:nvPr>
        </p:nvSpPr>
        <p:spPr/>
        <p:txBody>
          <a:bodyPr/>
          <a:lstStyle/>
          <a:p>
            <a:pPr>
              <a:defRPr/>
            </a:pPr>
            <a:fld id="{CDA980CD-72D0-4B0F-A39A-C4907D639D5D}"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9EBCB-771F-2C49-7CA2-A735877F1BBE}"/>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E9E5D3C-F04B-A596-4E59-DAD32FFE33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5" name="Notes Placeholder 2">
            <a:extLst>
              <a:ext uri="{FF2B5EF4-FFF2-40B4-BE49-F238E27FC236}">
                <a16:creationId xmlns:a16="http://schemas.microsoft.com/office/drawing/2014/main" id="{30B74829-37F9-2A99-776A-C39B8CD1528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Due to differences in state and federal authorities, DEP is unable to sign the mitigation banking instruments established by the 2008 federal rules.  To address this Dep issues a Chapter 105 permit to operate, construct, and maintain mitigation banks.</a:t>
            </a:r>
          </a:p>
          <a:p>
            <a:endParaRPr lang="en-US" altLang="en-US" dirty="0"/>
          </a:p>
          <a:p>
            <a:r>
              <a:rPr lang="en-US" altLang="en-US" dirty="0"/>
              <a:t>To better align with the federal rules DEP has separated the operation authority from the construction and maintenance authorities for mitigation banking.  This allows DEP to conduct comprehensive oversight of the banking industry through its permitting requirements but maximizing administrative efficiencies.</a:t>
            </a:r>
          </a:p>
          <a:p>
            <a:endParaRPr lang="en-US" altLang="en-US" dirty="0"/>
          </a:p>
          <a:p>
            <a:r>
              <a:rPr lang="en-US" altLang="en-US" dirty="0"/>
              <a:t>The use of banking credits provides significant permit application processing efficiencies aside from the cost and time involved in developing PRM plans.  Instructions on the requirements to use banking credits to meet compensatory mitigation requirements can be found in Module S4 of the EA Instructions.</a:t>
            </a:r>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0385D1BE-F6E1-5BEE-0C2D-5DF956217247}"/>
              </a:ext>
            </a:extLst>
          </p:cNvPr>
          <p:cNvSpPr>
            <a:spLocks noGrp="1"/>
          </p:cNvSpPr>
          <p:nvPr>
            <p:ph type="sldNum" sz="quarter" idx="5"/>
          </p:nvPr>
        </p:nvSpPr>
        <p:spPr/>
        <p:txBody>
          <a:bodyPr/>
          <a:lstStyle/>
          <a:p>
            <a:pPr>
              <a:defRPr/>
            </a:pPr>
            <a:fld id="{CDA980CD-72D0-4B0F-A39A-C4907D639D5D}" type="slidenum">
              <a:rPr lang="en-US" smtClean="0"/>
              <a:pPr>
                <a:defRPr/>
              </a:pPr>
              <a:t>6</a:t>
            </a:fld>
            <a:endParaRPr lang="en-US"/>
          </a:p>
        </p:txBody>
      </p:sp>
    </p:spTree>
    <p:extLst>
      <p:ext uri="{BB962C8B-B14F-4D97-AF65-F5344CB8AC3E}">
        <p14:creationId xmlns:p14="http://schemas.microsoft.com/office/powerpoint/2010/main" val="216607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79C38-B238-7A83-FD39-70AC516CE3B5}"/>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1D553C4-14E8-F74B-B16B-C1E2595F7D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5" name="Notes Placeholder 2">
            <a:extLst>
              <a:ext uri="{FF2B5EF4-FFF2-40B4-BE49-F238E27FC236}">
                <a16:creationId xmlns:a16="http://schemas.microsoft.com/office/drawing/2014/main" id="{952B0688-C624-8192-0483-3DFB5E8606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Prio to 2008 Dep had  only approved advanced wetland compensation site for PA DOT, there were no private mitigation banking companies operating in PA.  First PA Resource LLC or RES was the first company to seek approval for mitigaiton banking in PA.  RES was approved in 2013 to operate mitigation banks in PA.</a:t>
            </a:r>
          </a:p>
          <a:p>
            <a:endParaRPr lang="en-US" altLang="en-US" dirty="0"/>
          </a:p>
          <a:p>
            <a:r>
              <a:rPr lang="en-US" altLang="en-US" dirty="0"/>
              <a:t>It took another seven years to get approvals for two more companies, LRG and EG.</a:t>
            </a:r>
          </a:p>
          <a:p>
            <a:endParaRPr lang="en-US" altLang="en-US" dirty="0"/>
          </a:p>
          <a:p>
            <a:r>
              <a:rPr lang="en-US" altLang="en-US" dirty="0"/>
              <a:t>EIP - Ecosystem Investment Partners.</a:t>
            </a:r>
          </a:p>
        </p:txBody>
      </p:sp>
      <p:sp>
        <p:nvSpPr>
          <p:cNvPr id="4" name="Slide Number Placeholder 3">
            <a:extLst>
              <a:ext uri="{FF2B5EF4-FFF2-40B4-BE49-F238E27FC236}">
                <a16:creationId xmlns:a16="http://schemas.microsoft.com/office/drawing/2014/main" id="{4D1A0312-88FD-2932-9ECA-638FF5300148}"/>
              </a:ext>
            </a:extLst>
          </p:cNvPr>
          <p:cNvSpPr>
            <a:spLocks noGrp="1"/>
          </p:cNvSpPr>
          <p:nvPr>
            <p:ph type="sldNum" sz="quarter" idx="5"/>
          </p:nvPr>
        </p:nvSpPr>
        <p:spPr/>
        <p:txBody>
          <a:bodyPr/>
          <a:lstStyle/>
          <a:p>
            <a:pPr>
              <a:defRPr/>
            </a:pPr>
            <a:fld id="{CDA980CD-72D0-4B0F-A39A-C4907D639D5D}" type="slidenum">
              <a:rPr lang="en-US" smtClean="0"/>
              <a:pPr>
                <a:defRPr/>
              </a:pPr>
              <a:t>7</a:t>
            </a:fld>
            <a:endParaRPr lang="en-US"/>
          </a:p>
        </p:txBody>
      </p:sp>
    </p:spTree>
    <p:extLst>
      <p:ext uri="{BB962C8B-B14F-4D97-AF65-F5344CB8AC3E}">
        <p14:creationId xmlns:p14="http://schemas.microsoft.com/office/powerpoint/2010/main" val="379904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83F2E-64DB-5A7A-6D95-6709CFAC4E2D}"/>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312E110B-DF74-53F4-2930-58CE0C9BB8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5" name="Notes Placeholder 2">
            <a:extLst>
              <a:ext uri="{FF2B5EF4-FFF2-40B4-BE49-F238E27FC236}">
                <a16:creationId xmlns:a16="http://schemas.microsoft.com/office/drawing/2014/main" id="{4D7545C0-F0B0-7B4B-C5D2-FFFD420437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DEP upholds a high standard for prosed mitigation banking projects in PA.  Proposals must be comprehensive restoration projects principally focused reestablishing and rehabilitating streams, floodplains and wetlands.  DEP employs an evidence-based approach that includes degradation demonstration, documentation of historic natural conditions, identification of historic and modern alterations and identification of modern constraints affecting the design potential.</a:t>
            </a:r>
          </a:p>
        </p:txBody>
      </p:sp>
      <p:sp>
        <p:nvSpPr>
          <p:cNvPr id="4" name="Slide Number Placeholder 3">
            <a:extLst>
              <a:ext uri="{FF2B5EF4-FFF2-40B4-BE49-F238E27FC236}">
                <a16:creationId xmlns:a16="http://schemas.microsoft.com/office/drawing/2014/main" id="{1A0F9775-7CB0-86CD-D781-4C506398A2CB}"/>
              </a:ext>
            </a:extLst>
          </p:cNvPr>
          <p:cNvSpPr>
            <a:spLocks noGrp="1"/>
          </p:cNvSpPr>
          <p:nvPr>
            <p:ph type="sldNum" sz="quarter" idx="5"/>
          </p:nvPr>
        </p:nvSpPr>
        <p:spPr/>
        <p:txBody>
          <a:bodyPr/>
          <a:lstStyle/>
          <a:p>
            <a:pPr>
              <a:defRPr/>
            </a:pPr>
            <a:fld id="{CDA980CD-72D0-4B0F-A39A-C4907D639D5D}" type="slidenum">
              <a:rPr lang="en-US" smtClean="0"/>
              <a:pPr>
                <a:defRPr/>
              </a:pPr>
              <a:t>8</a:t>
            </a:fld>
            <a:endParaRPr lang="en-US"/>
          </a:p>
        </p:txBody>
      </p:sp>
    </p:spTree>
    <p:extLst>
      <p:ext uri="{BB962C8B-B14F-4D97-AF65-F5344CB8AC3E}">
        <p14:creationId xmlns:p14="http://schemas.microsoft.com/office/powerpoint/2010/main" val="130376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9B6C9-DC63-49ED-8123-BAD8471EA14D}"/>
            </a:ext>
          </a:extLst>
        </p:cNvPr>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58147DBB-98C0-E1DF-29A4-960A25F20C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5" name="Notes Placeholder 2">
            <a:extLst>
              <a:ext uri="{FF2B5EF4-FFF2-40B4-BE49-F238E27FC236}">
                <a16:creationId xmlns:a16="http://schemas.microsoft.com/office/drawing/2014/main" id="{52265BAC-A154-E8A3-1D25-4160FC460D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 date 25 restoration plans have been approved for 25 private mitigation bank sites</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0" dirty="0"/>
              <a:t>Total of 315,000 linear feet (59.6 miles) of stream credits and 369 wetland acre credits have been approved/constructed (not including PADOT) </a:t>
            </a:r>
          </a:p>
          <a:p>
            <a:endParaRPr lang="en-US" altLang="en-US" b="0" dirty="0"/>
          </a:p>
          <a:p>
            <a:r>
              <a:rPr lang="en-US" altLang="en-US" dirty="0"/>
              <a:t>Even though federal rules allow for it, PA does not approve preservation credits for compensation since they do not meet the definition of the mitigation as defined in Ch 105.  DEP does recognize the importance of land conserved around wetlands and floodplains and does allow for adjusting credit awards to recognize when these areas are included in a comprehensive restoration plan.</a:t>
            </a:r>
          </a:p>
        </p:txBody>
      </p:sp>
      <p:sp>
        <p:nvSpPr>
          <p:cNvPr id="4" name="Slide Number Placeholder 3">
            <a:extLst>
              <a:ext uri="{FF2B5EF4-FFF2-40B4-BE49-F238E27FC236}">
                <a16:creationId xmlns:a16="http://schemas.microsoft.com/office/drawing/2014/main" id="{D3316E20-06E6-6B4E-F36E-8EFA15A22E7C}"/>
              </a:ext>
            </a:extLst>
          </p:cNvPr>
          <p:cNvSpPr>
            <a:spLocks noGrp="1"/>
          </p:cNvSpPr>
          <p:nvPr>
            <p:ph type="sldNum" sz="quarter" idx="5"/>
          </p:nvPr>
        </p:nvSpPr>
        <p:spPr/>
        <p:txBody>
          <a:bodyPr/>
          <a:lstStyle/>
          <a:p>
            <a:pPr>
              <a:defRPr/>
            </a:pPr>
            <a:fld id="{CDA980CD-72D0-4B0F-A39A-C4907D639D5D}" type="slidenum">
              <a:rPr lang="en-US" smtClean="0"/>
              <a:pPr>
                <a:defRPr/>
              </a:pPr>
              <a:t>9</a:t>
            </a:fld>
            <a:endParaRPr lang="en-US"/>
          </a:p>
        </p:txBody>
      </p:sp>
    </p:spTree>
    <p:extLst>
      <p:ext uri="{BB962C8B-B14F-4D97-AF65-F5344CB8AC3E}">
        <p14:creationId xmlns:p14="http://schemas.microsoft.com/office/powerpoint/2010/main" val="2666771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BB6D5B-6578-04C8-D77F-C482AD889E67}"/>
              </a:ext>
            </a:extLst>
          </p:cNvPr>
          <p:cNvSpPr>
            <a:spLocks noGrp="1"/>
          </p:cNvSpPr>
          <p:nvPr>
            <p:ph type="dt" sz="half" idx="10"/>
          </p:nvPr>
        </p:nvSpPr>
        <p:spPr/>
        <p:txBody>
          <a:bodyPr/>
          <a:lstStyle>
            <a:lvl1pPr>
              <a:defRPr/>
            </a:lvl1pPr>
          </a:lstStyle>
          <a:p>
            <a:pPr>
              <a:defRPr/>
            </a:pPr>
            <a:fld id="{EC435DDE-669E-4533-85A6-448A5CED9BFD}" type="datetimeFigureOut">
              <a:rPr lang="en-US"/>
              <a:pPr>
                <a:defRPr/>
              </a:pPr>
              <a:t>2/17/2026</a:t>
            </a:fld>
            <a:endParaRPr lang="en-US"/>
          </a:p>
        </p:txBody>
      </p:sp>
      <p:sp>
        <p:nvSpPr>
          <p:cNvPr id="5" name="Footer Placeholder 4">
            <a:extLst>
              <a:ext uri="{FF2B5EF4-FFF2-40B4-BE49-F238E27FC236}">
                <a16:creationId xmlns:a16="http://schemas.microsoft.com/office/drawing/2014/main" id="{B030D972-6888-763A-0CE7-22A95ADA4A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384D13-DDCB-0CEB-5D27-B3E6B7D47F0D}"/>
              </a:ext>
            </a:extLst>
          </p:cNvPr>
          <p:cNvSpPr>
            <a:spLocks noGrp="1"/>
          </p:cNvSpPr>
          <p:nvPr>
            <p:ph type="sldNum" sz="quarter" idx="12"/>
          </p:nvPr>
        </p:nvSpPr>
        <p:spPr/>
        <p:txBody>
          <a:bodyPr/>
          <a:lstStyle>
            <a:lvl1pPr>
              <a:defRPr/>
            </a:lvl1pPr>
          </a:lstStyle>
          <a:p>
            <a:pPr>
              <a:defRPr/>
            </a:pPr>
            <a:fld id="{92F42A25-6823-42CE-8AC9-BDC4F3DD819A}" type="slidenum">
              <a:rPr lang="en-US"/>
              <a:pPr>
                <a:defRPr/>
              </a:pPr>
              <a:t>‹#›</a:t>
            </a:fld>
            <a:endParaRPr lang="en-US"/>
          </a:p>
        </p:txBody>
      </p:sp>
    </p:spTree>
    <p:extLst>
      <p:ext uri="{BB962C8B-B14F-4D97-AF65-F5344CB8AC3E}">
        <p14:creationId xmlns:p14="http://schemas.microsoft.com/office/powerpoint/2010/main" val="73751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F367C-2C47-4C07-603A-7D7942BD2109}"/>
              </a:ext>
            </a:extLst>
          </p:cNvPr>
          <p:cNvSpPr>
            <a:spLocks noGrp="1"/>
          </p:cNvSpPr>
          <p:nvPr>
            <p:ph type="dt" sz="half" idx="10"/>
          </p:nvPr>
        </p:nvSpPr>
        <p:spPr/>
        <p:txBody>
          <a:bodyPr/>
          <a:lstStyle>
            <a:lvl1pPr>
              <a:defRPr/>
            </a:lvl1pPr>
          </a:lstStyle>
          <a:p>
            <a:pPr>
              <a:defRPr/>
            </a:pPr>
            <a:fld id="{9EFFEC24-3FC1-4A4B-8518-BFA1311A74A5}" type="datetimeFigureOut">
              <a:rPr lang="en-US"/>
              <a:pPr>
                <a:defRPr/>
              </a:pPr>
              <a:t>2/17/2026</a:t>
            </a:fld>
            <a:endParaRPr lang="en-US"/>
          </a:p>
        </p:txBody>
      </p:sp>
      <p:sp>
        <p:nvSpPr>
          <p:cNvPr id="5" name="Footer Placeholder 4">
            <a:extLst>
              <a:ext uri="{FF2B5EF4-FFF2-40B4-BE49-F238E27FC236}">
                <a16:creationId xmlns:a16="http://schemas.microsoft.com/office/drawing/2014/main" id="{0FBF8FD6-4A70-AB29-DB2B-D722E27EC5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1335152-2CC8-8019-5A9F-8FAC82649BF8}"/>
              </a:ext>
            </a:extLst>
          </p:cNvPr>
          <p:cNvSpPr>
            <a:spLocks noGrp="1"/>
          </p:cNvSpPr>
          <p:nvPr>
            <p:ph type="sldNum" sz="quarter" idx="12"/>
          </p:nvPr>
        </p:nvSpPr>
        <p:spPr/>
        <p:txBody>
          <a:bodyPr/>
          <a:lstStyle>
            <a:lvl1pPr>
              <a:defRPr/>
            </a:lvl1pPr>
          </a:lstStyle>
          <a:p>
            <a:pPr>
              <a:defRPr/>
            </a:pPr>
            <a:fld id="{D9315196-6756-4335-9A5F-CFE4667BA50B}" type="slidenum">
              <a:rPr lang="en-US"/>
              <a:pPr>
                <a:defRPr/>
              </a:pPr>
              <a:t>‹#›</a:t>
            </a:fld>
            <a:endParaRPr lang="en-US"/>
          </a:p>
        </p:txBody>
      </p:sp>
    </p:spTree>
    <p:extLst>
      <p:ext uri="{BB962C8B-B14F-4D97-AF65-F5344CB8AC3E}">
        <p14:creationId xmlns:p14="http://schemas.microsoft.com/office/powerpoint/2010/main" val="346464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1C6D-7A7C-6EC3-5DAC-9416885F1862}"/>
              </a:ext>
            </a:extLst>
          </p:cNvPr>
          <p:cNvSpPr>
            <a:spLocks noGrp="1"/>
          </p:cNvSpPr>
          <p:nvPr>
            <p:ph type="dt" sz="half" idx="10"/>
          </p:nvPr>
        </p:nvSpPr>
        <p:spPr/>
        <p:txBody>
          <a:bodyPr/>
          <a:lstStyle>
            <a:lvl1pPr>
              <a:defRPr/>
            </a:lvl1pPr>
          </a:lstStyle>
          <a:p>
            <a:pPr>
              <a:defRPr/>
            </a:pPr>
            <a:fld id="{8F1331DC-74B8-4AE0-AC00-E9C4525E6322}" type="datetimeFigureOut">
              <a:rPr lang="en-US"/>
              <a:pPr>
                <a:defRPr/>
              </a:pPr>
              <a:t>2/17/2026</a:t>
            </a:fld>
            <a:endParaRPr lang="en-US"/>
          </a:p>
        </p:txBody>
      </p:sp>
      <p:sp>
        <p:nvSpPr>
          <p:cNvPr id="5" name="Footer Placeholder 4">
            <a:extLst>
              <a:ext uri="{FF2B5EF4-FFF2-40B4-BE49-F238E27FC236}">
                <a16:creationId xmlns:a16="http://schemas.microsoft.com/office/drawing/2014/main" id="{4674F370-263B-7FFD-8687-96D5F6F200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075517-8286-1923-AF23-B30F766D0401}"/>
              </a:ext>
            </a:extLst>
          </p:cNvPr>
          <p:cNvSpPr>
            <a:spLocks noGrp="1"/>
          </p:cNvSpPr>
          <p:nvPr>
            <p:ph type="sldNum" sz="quarter" idx="12"/>
          </p:nvPr>
        </p:nvSpPr>
        <p:spPr/>
        <p:txBody>
          <a:bodyPr/>
          <a:lstStyle>
            <a:lvl1pPr>
              <a:defRPr/>
            </a:lvl1pPr>
          </a:lstStyle>
          <a:p>
            <a:pPr>
              <a:defRPr/>
            </a:pPr>
            <a:fld id="{4B212CB4-456A-436E-A4B3-9E9E17A92D02}" type="slidenum">
              <a:rPr lang="en-US"/>
              <a:pPr>
                <a:defRPr/>
              </a:pPr>
              <a:t>‹#›</a:t>
            </a:fld>
            <a:endParaRPr lang="en-US"/>
          </a:p>
        </p:txBody>
      </p:sp>
    </p:spTree>
    <p:extLst>
      <p:ext uri="{BB962C8B-B14F-4D97-AF65-F5344CB8AC3E}">
        <p14:creationId xmlns:p14="http://schemas.microsoft.com/office/powerpoint/2010/main" val="256601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428343" y="0"/>
            <a:ext cx="6763656" cy="6857999"/>
          </a:xfrm>
        </p:spPr>
        <p:txBody>
          <a:bodyPr rtlCol="0">
            <a:normAutofit/>
          </a:bodyPr>
          <a:lstStyle/>
          <a:p>
            <a:pPr lvl="0"/>
            <a:endParaRPr lang="en-US" noProof="0"/>
          </a:p>
        </p:txBody>
      </p:sp>
    </p:spTree>
    <p:extLst>
      <p:ext uri="{BB962C8B-B14F-4D97-AF65-F5344CB8AC3E}">
        <p14:creationId xmlns:p14="http://schemas.microsoft.com/office/powerpoint/2010/main" val="393922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3E337-84D1-3F17-66B8-EF5FB6F6F8A7}"/>
              </a:ext>
            </a:extLst>
          </p:cNvPr>
          <p:cNvSpPr>
            <a:spLocks noGrp="1"/>
          </p:cNvSpPr>
          <p:nvPr>
            <p:ph type="dt" sz="half" idx="10"/>
          </p:nvPr>
        </p:nvSpPr>
        <p:spPr/>
        <p:txBody>
          <a:bodyPr/>
          <a:lstStyle>
            <a:lvl1pPr>
              <a:defRPr/>
            </a:lvl1pPr>
          </a:lstStyle>
          <a:p>
            <a:pPr>
              <a:defRPr/>
            </a:pPr>
            <a:fld id="{A3041EFE-A37C-4B05-9ADB-D8BF1E53A874}" type="datetimeFigureOut">
              <a:rPr lang="en-US"/>
              <a:pPr>
                <a:defRPr/>
              </a:pPr>
              <a:t>2/17/2026</a:t>
            </a:fld>
            <a:endParaRPr lang="en-US"/>
          </a:p>
        </p:txBody>
      </p:sp>
      <p:sp>
        <p:nvSpPr>
          <p:cNvPr id="5" name="Footer Placeholder 4">
            <a:extLst>
              <a:ext uri="{FF2B5EF4-FFF2-40B4-BE49-F238E27FC236}">
                <a16:creationId xmlns:a16="http://schemas.microsoft.com/office/drawing/2014/main" id="{CA377CEB-0083-ECF2-B8B9-454CC4579F5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9486583-31E7-1F16-1030-F1E7A256A236}"/>
              </a:ext>
            </a:extLst>
          </p:cNvPr>
          <p:cNvSpPr>
            <a:spLocks noGrp="1"/>
          </p:cNvSpPr>
          <p:nvPr>
            <p:ph type="sldNum" sz="quarter" idx="12"/>
          </p:nvPr>
        </p:nvSpPr>
        <p:spPr/>
        <p:txBody>
          <a:bodyPr/>
          <a:lstStyle>
            <a:lvl1pPr>
              <a:defRPr/>
            </a:lvl1pPr>
          </a:lstStyle>
          <a:p>
            <a:pPr>
              <a:defRPr/>
            </a:pPr>
            <a:fld id="{83439C8B-BA5B-4940-A406-B2F514BA38B1}" type="slidenum">
              <a:rPr lang="en-US"/>
              <a:pPr>
                <a:defRPr/>
              </a:pPr>
              <a:t>‹#›</a:t>
            </a:fld>
            <a:endParaRPr lang="en-US"/>
          </a:p>
        </p:txBody>
      </p:sp>
    </p:spTree>
    <p:extLst>
      <p:ext uri="{BB962C8B-B14F-4D97-AF65-F5344CB8AC3E}">
        <p14:creationId xmlns:p14="http://schemas.microsoft.com/office/powerpoint/2010/main" val="341290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248AD3-AE01-0D3E-B3F7-3A58F1FF2206}"/>
              </a:ext>
            </a:extLst>
          </p:cNvPr>
          <p:cNvSpPr>
            <a:spLocks noGrp="1"/>
          </p:cNvSpPr>
          <p:nvPr>
            <p:ph type="dt" sz="half" idx="10"/>
          </p:nvPr>
        </p:nvSpPr>
        <p:spPr/>
        <p:txBody>
          <a:bodyPr/>
          <a:lstStyle>
            <a:lvl1pPr>
              <a:defRPr/>
            </a:lvl1pPr>
          </a:lstStyle>
          <a:p>
            <a:pPr>
              <a:defRPr/>
            </a:pPr>
            <a:fld id="{AD1C8018-9AA2-4FA1-81A8-82F68A05C5BA}" type="datetimeFigureOut">
              <a:rPr lang="en-US"/>
              <a:pPr>
                <a:defRPr/>
              </a:pPr>
              <a:t>2/17/2026</a:t>
            </a:fld>
            <a:endParaRPr lang="en-US"/>
          </a:p>
        </p:txBody>
      </p:sp>
      <p:sp>
        <p:nvSpPr>
          <p:cNvPr id="5" name="Footer Placeholder 4">
            <a:extLst>
              <a:ext uri="{FF2B5EF4-FFF2-40B4-BE49-F238E27FC236}">
                <a16:creationId xmlns:a16="http://schemas.microsoft.com/office/drawing/2014/main" id="{17A5BC8C-A31E-F0E6-7845-06BFD76E79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D6C0983-A7C8-7468-4034-49492F8D6336}"/>
              </a:ext>
            </a:extLst>
          </p:cNvPr>
          <p:cNvSpPr>
            <a:spLocks noGrp="1"/>
          </p:cNvSpPr>
          <p:nvPr>
            <p:ph type="sldNum" sz="quarter" idx="12"/>
          </p:nvPr>
        </p:nvSpPr>
        <p:spPr/>
        <p:txBody>
          <a:bodyPr/>
          <a:lstStyle>
            <a:lvl1pPr>
              <a:defRPr/>
            </a:lvl1pPr>
          </a:lstStyle>
          <a:p>
            <a:pPr>
              <a:defRPr/>
            </a:pPr>
            <a:fld id="{D9F7E531-6A4C-4F42-9974-28DCDF28B132}" type="slidenum">
              <a:rPr lang="en-US"/>
              <a:pPr>
                <a:defRPr/>
              </a:pPr>
              <a:t>‹#›</a:t>
            </a:fld>
            <a:endParaRPr lang="en-US"/>
          </a:p>
        </p:txBody>
      </p:sp>
    </p:spTree>
    <p:extLst>
      <p:ext uri="{BB962C8B-B14F-4D97-AF65-F5344CB8AC3E}">
        <p14:creationId xmlns:p14="http://schemas.microsoft.com/office/powerpoint/2010/main" val="370311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AA2CF1F-1BD7-B95E-816C-D512939EBF98}"/>
              </a:ext>
            </a:extLst>
          </p:cNvPr>
          <p:cNvSpPr>
            <a:spLocks noGrp="1"/>
          </p:cNvSpPr>
          <p:nvPr>
            <p:ph type="dt" sz="half" idx="10"/>
          </p:nvPr>
        </p:nvSpPr>
        <p:spPr/>
        <p:txBody>
          <a:bodyPr/>
          <a:lstStyle>
            <a:lvl1pPr>
              <a:defRPr/>
            </a:lvl1pPr>
          </a:lstStyle>
          <a:p>
            <a:pPr>
              <a:defRPr/>
            </a:pPr>
            <a:fld id="{A1A9A122-09AF-469E-8E58-11E5FC76BB3E}" type="datetimeFigureOut">
              <a:rPr lang="en-US"/>
              <a:pPr>
                <a:defRPr/>
              </a:pPr>
              <a:t>2/17/2026</a:t>
            </a:fld>
            <a:endParaRPr lang="en-US"/>
          </a:p>
        </p:txBody>
      </p:sp>
      <p:sp>
        <p:nvSpPr>
          <p:cNvPr id="6" name="Footer Placeholder 4">
            <a:extLst>
              <a:ext uri="{FF2B5EF4-FFF2-40B4-BE49-F238E27FC236}">
                <a16:creationId xmlns:a16="http://schemas.microsoft.com/office/drawing/2014/main" id="{7CC1E326-C0B6-FF1A-FE9C-567665B4032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5313830-E2D7-C56F-C618-891EC838C3A3}"/>
              </a:ext>
            </a:extLst>
          </p:cNvPr>
          <p:cNvSpPr>
            <a:spLocks noGrp="1"/>
          </p:cNvSpPr>
          <p:nvPr>
            <p:ph type="sldNum" sz="quarter" idx="12"/>
          </p:nvPr>
        </p:nvSpPr>
        <p:spPr/>
        <p:txBody>
          <a:bodyPr/>
          <a:lstStyle>
            <a:lvl1pPr>
              <a:defRPr/>
            </a:lvl1pPr>
          </a:lstStyle>
          <a:p>
            <a:pPr>
              <a:defRPr/>
            </a:pPr>
            <a:fld id="{303442E1-A5E6-4A33-BEF7-19430F39EDD9}" type="slidenum">
              <a:rPr lang="en-US"/>
              <a:pPr>
                <a:defRPr/>
              </a:pPr>
              <a:t>‹#›</a:t>
            </a:fld>
            <a:endParaRPr lang="en-US"/>
          </a:p>
        </p:txBody>
      </p:sp>
    </p:spTree>
    <p:extLst>
      <p:ext uri="{BB962C8B-B14F-4D97-AF65-F5344CB8AC3E}">
        <p14:creationId xmlns:p14="http://schemas.microsoft.com/office/powerpoint/2010/main" val="184188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CB93637-3ECD-C7B2-5E90-DC9337DDD756}"/>
              </a:ext>
            </a:extLst>
          </p:cNvPr>
          <p:cNvSpPr>
            <a:spLocks noGrp="1"/>
          </p:cNvSpPr>
          <p:nvPr>
            <p:ph type="dt" sz="half" idx="10"/>
          </p:nvPr>
        </p:nvSpPr>
        <p:spPr/>
        <p:txBody>
          <a:bodyPr/>
          <a:lstStyle>
            <a:lvl1pPr>
              <a:defRPr/>
            </a:lvl1pPr>
          </a:lstStyle>
          <a:p>
            <a:pPr>
              <a:defRPr/>
            </a:pPr>
            <a:fld id="{B16C5E4B-EF48-4439-8DE0-07BD6E657E34}" type="datetimeFigureOut">
              <a:rPr lang="en-US"/>
              <a:pPr>
                <a:defRPr/>
              </a:pPr>
              <a:t>2/17/2026</a:t>
            </a:fld>
            <a:endParaRPr lang="en-US"/>
          </a:p>
        </p:txBody>
      </p:sp>
      <p:sp>
        <p:nvSpPr>
          <p:cNvPr id="8" name="Footer Placeholder 4">
            <a:extLst>
              <a:ext uri="{FF2B5EF4-FFF2-40B4-BE49-F238E27FC236}">
                <a16:creationId xmlns:a16="http://schemas.microsoft.com/office/drawing/2014/main" id="{44337481-B481-1EAE-752F-7E189992472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5D71388-9F7F-F7C6-CF44-EDD84F9449CF}"/>
              </a:ext>
            </a:extLst>
          </p:cNvPr>
          <p:cNvSpPr>
            <a:spLocks noGrp="1"/>
          </p:cNvSpPr>
          <p:nvPr>
            <p:ph type="sldNum" sz="quarter" idx="12"/>
          </p:nvPr>
        </p:nvSpPr>
        <p:spPr/>
        <p:txBody>
          <a:bodyPr/>
          <a:lstStyle>
            <a:lvl1pPr>
              <a:defRPr/>
            </a:lvl1pPr>
          </a:lstStyle>
          <a:p>
            <a:pPr>
              <a:defRPr/>
            </a:pPr>
            <a:fld id="{97782A74-8D70-4C09-9F3E-684342ED231F}" type="slidenum">
              <a:rPr lang="en-US"/>
              <a:pPr>
                <a:defRPr/>
              </a:pPr>
              <a:t>‹#›</a:t>
            </a:fld>
            <a:endParaRPr lang="en-US"/>
          </a:p>
        </p:txBody>
      </p:sp>
    </p:spTree>
    <p:extLst>
      <p:ext uri="{BB962C8B-B14F-4D97-AF65-F5344CB8AC3E}">
        <p14:creationId xmlns:p14="http://schemas.microsoft.com/office/powerpoint/2010/main" val="217863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9B68210-6B61-AC0B-AADC-72BFCA7DFC15}"/>
              </a:ext>
            </a:extLst>
          </p:cNvPr>
          <p:cNvSpPr>
            <a:spLocks noGrp="1"/>
          </p:cNvSpPr>
          <p:nvPr>
            <p:ph type="dt" sz="half" idx="10"/>
          </p:nvPr>
        </p:nvSpPr>
        <p:spPr/>
        <p:txBody>
          <a:bodyPr/>
          <a:lstStyle>
            <a:lvl1pPr>
              <a:defRPr/>
            </a:lvl1pPr>
          </a:lstStyle>
          <a:p>
            <a:pPr>
              <a:defRPr/>
            </a:pPr>
            <a:fld id="{6704E3C9-37A8-4455-AE19-2DC21CCB6456}" type="datetimeFigureOut">
              <a:rPr lang="en-US"/>
              <a:pPr>
                <a:defRPr/>
              </a:pPr>
              <a:t>2/17/2026</a:t>
            </a:fld>
            <a:endParaRPr lang="en-US"/>
          </a:p>
        </p:txBody>
      </p:sp>
      <p:sp>
        <p:nvSpPr>
          <p:cNvPr id="4" name="Footer Placeholder 4">
            <a:extLst>
              <a:ext uri="{FF2B5EF4-FFF2-40B4-BE49-F238E27FC236}">
                <a16:creationId xmlns:a16="http://schemas.microsoft.com/office/drawing/2014/main" id="{23190EB5-8911-2013-1EBA-AF81B24D7D6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6328B1-9CE5-AC74-CFAC-9AFB63748E76}"/>
              </a:ext>
            </a:extLst>
          </p:cNvPr>
          <p:cNvSpPr>
            <a:spLocks noGrp="1"/>
          </p:cNvSpPr>
          <p:nvPr>
            <p:ph type="sldNum" sz="quarter" idx="12"/>
          </p:nvPr>
        </p:nvSpPr>
        <p:spPr/>
        <p:txBody>
          <a:bodyPr/>
          <a:lstStyle>
            <a:lvl1pPr>
              <a:defRPr/>
            </a:lvl1pPr>
          </a:lstStyle>
          <a:p>
            <a:pPr>
              <a:defRPr/>
            </a:pPr>
            <a:fld id="{7D7BAA25-8106-4FE7-BDBC-4EDDA47D02A8}" type="slidenum">
              <a:rPr lang="en-US"/>
              <a:pPr>
                <a:defRPr/>
              </a:pPr>
              <a:t>‹#›</a:t>
            </a:fld>
            <a:endParaRPr lang="en-US"/>
          </a:p>
        </p:txBody>
      </p:sp>
    </p:spTree>
    <p:extLst>
      <p:ext uri="{BB962C8B-B14F-4D97-AF65-F5344CB8AC3E}">
        <p14:creationId xmlns:p14="http://schemas.microsoft.com/office/powerpoint/2010/main" val="359186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BB1427-81C2-06A1-D0B6-48A932FDC423}"/>
              </a:ext>
            </a:extLst>
          </p:cNvPr>
          <p:cNvSpPr>
            <a:spLocks noGrp="1"/>
          </p:cNvSpPr>
          <p:nvPr>
            <p:ph type="dt" sz="half" idx="10"/>
          </p:nvPr>
        </p:nvSpPr>
        <p:spPr/>
        <p:txBody>
          <a:bodyPr/>
          <a:lstStyle>
            <a:lvl1pPr>
              <a:defRPr/>
            </a:lvl1pPr>
          </a:lstStyle>
          <a:p>
            <a:pPr>
              <a:defRPr/>
            </a:pPr>
            <a:fld id="{814912B3-5199-43D2-8055-8CA98C366C39}" type="datetimeFigureOut">
              <a:rPr lang="en-US"/>
              <a:pPr>
                <a:defRPr/>
              </a:pPr>
              <a:t>2/17/2026</a:t>
            </a:fld>
            <a:endParaRPr lang="en-US"/>
          </a:p>
        </p:txBody>
      </p:sp>
      <p:sp>
        <p:nvSpPr>
          <p:cNvPr id="3" name="Footer Placeholder 4">
            <a:extLst>
              <a:ext uri="{FF2B5EF4-FFF2-40B4-BE49-F238E27FC236}">
                <a16:creationId xmlns:a16="http://schemas.microsoft.com/office/drawing/2014/main" id="{44B87981-1C5D-826C-6371-C0D9D8E656D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2E06505-8182-19D8-625A-D55BF36C81CC}"/>
              </a:ext>
            </a:extLst>
          </p:cNvPr>
          <p:cNvSpPr>
            <a:spLocks noGrp="1"/>
          </p:cNvSpPr>
          <p:nvPr>
            <p:ph type="sldNum" sz="quarter" idx="12"/>
          </p:nvPr>
        </p:nvSpPr>
        <p:spPr/>
        <p:txBody>
          <a:bodyPr/>
          <a:lstStyle>
            <a:lvl1pPr>
              <a:defRPr/>
            </a:lvl1pPr>
          </a:lstStyle>
          <a:p>
            <a:pPr>
              <a:defRPr/>
            </a:pPr>
            <a:fld id="{F0ED9A04-DC3A-405B-88C6-CAEDE1C0AFF3}" type="slidenum">
              <a:rPr lang="en-US"/>
              <a:pPr>
                <a:defRPr/>
              </a:pPr>
              <a:t>‹#›</a:t>
            </a:fld>
            <a:endParaRPr lang="en-US"/>
          </a:p>
        </p:txBody>
      </p:sp>
    </p:spTree>
    <p:extLst>
      <p:ext uri="{BB962C8B-B14F-4D97-AF65-F5344CB8AC3E}">
        <p14:creationId xmlns:p14="http://schemas.microsoft.com/office/powerpoint/2010/main" val="127065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57B1FE4-2C7B-8DD1-1851-807DB705C089}"/>
              </a:ext>
            </a:extLst>
          </p:cNvPr>
          <p:cNvSpPr>
            <a:spLocks noGrp="1"/>
          </p:cNvSpPr>
          <p:nvPr>
            <p:ph type="dt" sz="half" idx="10"/>
          </p:nvPr>
        </p:nvSpPr>
        <p:spPr/>
        <p:txBody>
          <a:bodyPr/>
          <a:lstStyle>
            <a:lvl1pPr>
              <a:defRPr/>
            </a:lvl1pPr>
          </a:lstStyle>
          <a:p>
            <a:pPr>
              <a:defRPr/>
            </a:pPr>
            <a:fld id="{0F2B4AD9-4B0A-4F05-8532-78B1A4A4C20B}" type="datetimeFigureOut">
              <a:rPr lang="en-US"/>
              <a:pPr>
                <a:defRPr/>
              </a:pPr>
              <a:t>2/17/2026</a:t>
            </a:fld>
            <a:endParaRPr lang="en-US"/>
          </a:p>
        </p:txBody>
      </p:sp>
      <p:sp>
        <p:nvSpPr>
          <p:cNvPr id="6" name="Footer Placeholder 4">
            <a:extLst>
              <a:ext uri="{FF2B5EF4-FFF2-40B4-BE49-F238E27FC236}">
                <a16:creationId xmlns:a16="http://schemas.microsoft.com/office/drawing/2014/main" id="{4CC1CEBB-733D-F6B0-13D9-227C24ADA3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235F2A-E8E5-6786-B9C4-5C0116379C55}"/>
              </a:ext>
            </a:extLst>
          </p:cNvPr>
          <p:cNvSpPr>
            <a:spLocks noGrp="1"/>
          </p:cNvSpPr>
          <p:nvPr>
            <p:ph type="sldNum" sz="quarter" idx="12"/>
          </p:nvPr>
        </p:nvSpPr>
        <p:spPr/>
        <p:txBody>
          <a:bodyPr/>
          <a:lstStyle>
            <a:lvl1pPr>
              <a:defRPr/>
            </a:lvl1pPr>
          </a:lstStyle>
          <a:p>
            <a:pPr>
              <a:defRPr/>
            </a:pPr>
            <a:fld id="{17ACB47A-447E-4F7C-91FD-9A6A09EC6BEF}" type="slidenum">
              <a:rPr lang="en-US"/>
              <a:pPr>
                <a:defRPr/>
              </a:pPr>
              <a:t>‹#›</a:t>
            </a:fld>
            <a:endParaRPr lang="en-US"/>
          </a:p>
        </p:txBody>
      </p:sp>
    </p:spTree>
    <p:extLst>
      <p:ext uri="{BB962C8B-B14F-4D97-AF65-F5344CB8AC3E}">
        <p14:creationId xmlns:p14="http://schemas.microsoft.com/office/powerpoint/2010/main" val="353455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D642F70E-66E8-2F5E-8CB4-F9C999E866D6}"/>
              </a:ext>
            </a:extLst>
          </p:cNvPr>
          <p:cNvSpPr>
            <a:spLocks noGrp="1"/>
          </p:cNvSpPr>
          <p:nvPr>
            <p:ph type="dt" sz="half" idx="10"/>
          </p:nvPr>
        </p:nvSpPr>
        <p:spPr/>
        <p:txBody>
          <a:bodyPr/>
          <a:lstStyle>
            <a:lvl1pPr>
              <a:defRPr/>
            </a:lvl1pPr>
          </a:lstStyle>
          <a:p>
            <a:pPr>
              <a:defRPr/>
            </a:pPr>
            <a:fld id="{8697B225-D050-4E34-9A7C-C8FBB623DAB7}" type="datetimeFigureOut">
              <a:rPr lang="en-US"/>
              <a:pPr>
                <a:defRPr/>
              </a:pPr>
              <a:t>2/17/2026</a:t>
            </a:fld>
            <a:endParaRPr lang="en-US"/>
          </a:p>
        </p:txBody>
      </p:sp>
      <p:sp>
        <p:nvSpPr>
          <p:cNvPr id="6" name="Footer Placeholder 4">
            <a:extLst>
              <a:ext uri="{FF2B5EF4-FFF2-40B4-BE49-F238E27FC236}">
                <a16:creationId xmlns:a16="http://schemas.microsoft.com/office/drawing/2014/main" id="{5411D2EB-9B5F-1B2A-EA0A-F759D0D4896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26F3128-DFAE-C914-85DE-A747D5117548}"/>
              </a:ext>
            </a:extLst>
          </p:cNvPr>
          <p:cNvSpPr>
            <a:spLocks noGrp="1"/>
          </p:cNvSpPr>
          <p:nvPr>
            <p:ph type="sldNum" sz="quarter" idx="12"/>
          </p:nvPr>
        </p:nvSpPr>
        <p:spPr/>
        <p:txBody>
          <a:bodyPr/>
          <a:lstStyle>
            <a:lvl1pPr>
              <a:defRPr/>
            </a:lvl1pPr>
          </a:lstStyle>
          <a:p>
            <a:pPr>
              <a:defRPr/>
            </a:pPr>
            <a:fld id="{58C5F90B-8227-45E9-BCB7-80C471BF045C}" type="slidenum">
              <a:rPr lang="en-US"/>
              <a:pPr>
                <a:defRPr/>
              </a:pPr>
              <a:t>‹#›</a:t>
            </a:fld>
            <a:endParaRPr lang="en-US"/>
          </a:p>
        </p:txBody>
      </p:sp>
    </p:spTree>
    <p:extLst>
      <p:ext uri="{BB962C8B-B14F-4D97-AF65-F5344CB8AC3E}">
        <p14:creationId xmlns:p14="http://schemas.microsoft.com/office/powerpoint/2010/main" val="37387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05B1A1D-2BBA-31E7-69CB-C4C5CEFE565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CE3C5B8-7FCD-EBCD-ADAF-2FE4836289C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3ADA5D4-BB54-6F70-4991-6F83E3ED4B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82000"/>
                  </a:schemeClr>
                </a:solidFill>
                <a:latin typeface="+mn-lt"/>
              </a:defRPr>
            </a:lvl1pPr>
          </a:lstStyle>
          <a:p>
            <a:pPr>
              <a:defRPr/>
            </a:pPr>
            <a:fld id="{F7C5B01A-9915-4473-A8EA-128247B6C6DF}" type="datetimeFigureOut">
              <a:rPr lang="en-US"/>
              <a:pPr>
                <a:defRPr/>
              </a:pPr>
              <a:t>2/17/2026</a:t>
            </a:fld>
            <a:endParaRPr lang="en-US"/>
          </a:p>
        </p:txBody>
      </p:sp>
      <p:sp>
        <p:nvSpPr>
          <p:cNvPr id="5" name="Footer Placeholder 4">
            <a:extLst>
              <a:ext uri="{FF2B5EF4-FFF2-40B4-BE49-F238E27FC236}">
                <a16:creationId xmlns:a16="http://schemas.microsoft.com/office/drawing/2014/main" id="{17997593-0D1D-2897-4728-4B264F9F7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82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5196434-44BC-99C4-1551-3ACDCF058F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82000"/>
                  </a:schemeClr>
                </a:solidFill>
                <a:latin typeface="+mn-lt"/>
              </a:defRPr>
            </a:lvl1pPr>
          </a:lstStyle>
          <a:p>
            <a:pPr>
              <a:defRPr/>
            </a:pPr>
            <a:fld id="{9E4C2992-C805-4BCA-874A-CCFA9B752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chemeClr val="tx1"/>
          </a:solidFill>
          <a:latin typeface="Aptos Display" panose="020B0004020202020204" pitchFamily="34" charset="0"/>
        </a:defRPr>
      </a:lvl5pPr>
      <a:lvl6pPr marL="457200" algn="l" rtl="0" fontAlgn="base">
        <a:lnSpc>
          <a:spcPct val="90000"/>
        </a:lnSpc>
        <a:spcBef>
          <a:spcPct val="0"/>
        </a:spcBef>
        <a:spcAft>
          <a:spcPct val="0"/>
        </a:spcAft>
        <a:defRPr sz="4400">
          <a:solidFill>
            <a:schemeClr val="tx1"/>
          </a:solidFill>
          <a:latin typeface="Aptos Display" panose="020B0004020202020204" pitchFamily="34" charset="0"/>
        </a:defRPr>
      </a:lvl6pPr>
      <a:lvl7pPr marL="914400" algn="l" rtl="0" fontAlgn="base">
        <a:lnSpc>
          <a:spcPct val="90000"/>
        </a:lnSpc>
        <a:spcBef>
          <a:spcPct val="0"/>
        </a:spcBef>
        <a:spcAft>
          <a:spcPct val="0"/>
        </a:spcAft>
        <a:defRPr sz="4400">
          <a:solidFill>
            <a:schemeClr val="tx1"/>
          </a:solidFill>
          <a:latin typeface="Aptos Display" panose="020B0004020202020204" pitchFamily="34" charset="0"/>
        </a:defRPr>
      </a:lvl7pPr>
      <a:lvl8pPr marL="1371600" algn="l" rtl="0" fontAlgn="base">
        <a:lnSpc>
          <a:spcPct val="90000"/>
        </a:lnSpc>
        <a:spcBef>
          <a:spcPct val="0"/>
        </a:spcBef>
        <a:spcAft>
          <a:spcPct val="0"/>
        </a:spcAft>
        <a:defRPr sz="4400">
          <a:solidFill>
            <a:schemeClr val="tx1"/>
          </a:solidFill>
          <a:latin typeface="Aptos Display" panose="020B0004020202020204" pitchFamily="34" charset="0"/>
        </a:defRPr>
      </a:lvl8pPr>
      <a:lvl9pPr marL="1828800" algn="l" rtl="0" fontAlgn="base">
        <a:lnSpc>
          <a:spcPct val="90000"/>
        </a:lnSpc>
        <a:spcBef>
          <a:spcPct val="0"/>
        </a:spcBef>
        <a:spcAft>
          <a:spcPct val="0"/>
        </a:spcAft>
        <a:defRPr sz="4400">
          <a:solidFill>
            <a:schemeClr val="tx1"/>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extBox 11">
            <a:extLst>
              <a:ext uri="{FF2B5EF4-FFF2-40B4-BE49-F238E27FC236}">
                <a16:creationId xmlns:a16="http://schemas.microsoft.com/office/drawing/2014/main" id="{3BFACFCB-8C66-AA11-B7FA-CE841D4F11AE}"/>
              </a:ext>
            </a:extLst>
          </p:cNvPr>
          <p:cNvSpPr txBox="1">
            <a:spLocks noChangeArrowheads="1"/>
          </p:cNvSpPr>
          <p:nvPr/>
        </p:nvSpPr>
        <p:spPr bwMode="auto">
          <a:xfrm>
            <a:off x="325438" y="1829672"/>
            <a:ext cx="118665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6600" b="1" dirty="0">
                <a:solidFill>
                  <a:schemeClr val="bg1"/>
                </a:solidFill>
                <a:latin typeface="Calibri" panose="020F0502020204030204" pitchFamily="34" charset="0"/>
                <a:cs typeface="Calibri" panose="020F0502020204030204" pitchFamily="34" charset="0"/>
              </a:rPr>
              <a:t>Mitigation Banking in PA 101</a:t>
            </a:r>
          </a:p>
        </p:txBody>
      </p:sp>
      <p:sp>
        <p:nvSpPr>
          <p:cNvPr id="22" name="TextBox 21">
            <a:extLst>
              <a:ext uri="{FF2B5EF4-FFF2-40B4-BE49-F238E27FC236}">
                <a16:creationId xmlns:a16="http://schemas.microsoft.com/office/drawing/2014/main" id="{62585809-6CD2-C165-C0A4-C7C96B6E4613}"/>
              </a:ext>
            </a:extLst>
          </p:cNvPr>
          <p:cNvSpPr txBox="1"/>
          <p:nvPr/>
        </p:nvSpPr>
        <p:spPr>
          <a:xfrm>
            <a:off x="352425" y="6227763"/>
            <a:ext cx="7997825" cy="312737"/>
          </a:xfrm>
          <a:prstGeom prst="rect">
            <a:avLst/>
          </a:prstGeom>
          <a:noFill/>
        </p:spPr>
        <p:txBody>
          <a:bodyPr>
            <a:spAutoFit/>
          </a:bodyPr>
          <a:lstStyle/>
          <a:p>
            <a:pPr eaLnBrk="1" fontAlgn="auto" hangingPunct="1">
              <a:lnSpc>
                <a:spcPct val="107000"/>
              </a:lnSpc>
              <a:spcBef>
                <a:spcPts val="0"/>
              </a:spcBef>
              <a:spcAft>
                <a:spcPts val="800"/>
              </a:spcAft>
              <a:defRPr/>
            </a:pPr>
            <a:r>
              <a:rPr lang="en-US" sz="1400" spc="300" dirty="0">
                <a:solidFill>
                  <a:srgbClr val="001832"/>
                </a:solidFill>
                <a:latin typeface="Calibri" panose="020F0502020204030204" pitchFamily="34" charset="0"/>
                <a:ea typeface="Calibri" panose="020F0502020204030204" pitchFamily="34" charset="0"/>
                <a:cs typeface="Calibri" panose="020F0502020204030204" pitchFamily="34" charset="0"/>
              </a:rPr>
              <a:t>JOSH SHAPIRO, GOVERNOR  |  JESSICA SHIRLEY, SECRETARY</a:t>
            </a:r>
            <a:endParaRPr lang="en-US" sz="1400" spc="300" dirty="0">
              <a:solidFill>
                <a:srgbClr val="001832"/>
              </a:solidFill>
              <a:latin typeface="Calibri" panose="020F0502020204030204" pitchFamily="34" charset="0"/>
              <a:ea typeface="Calibri" panose="020F0502020204030204" pitchFamily="34" charset="0"/>
              <a:cs typeface="Arial" panose="020B0604020202020204" pitchFamily="34" charset="0"/>
            </a:endParaRPr>
          </a:p>
        </p:txBody>
      </p:sp>
      <p:sp>
        <p:nvSpPr>
          <p:cNvPr id="4100" name="Rectangle 1">
            <a:extLst>
              <a:ext uri="{FF2B5EF4-FFF2-40B4-BE49-F238E27FC236}">
                <a16:creationId xmlns:a16="http://schemas.microsoft.com/office/drawing/2014/main" id="{CD833073-883E-DF30-0907-0A8E1EBC4732}"/>
              </a:ext>
            </a:extLst>
          </p:cNvPr>
          <p:cNvSpPr>
            <a:spLocks noChangeArrowheads="1"/>
          </p:cNvSpPr>
          <p:nvPr/>
        </p:nvSpPr>
        <p:spPr bwMode="auto">
          <a:xfrm>
            <a:off x="101600" y="3920332"/>
            <a:ext cx="1190704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a:lnSpc>
                <a:spcPct val="100000"/>
              </a:lnSpc>
              <a:spcBef>
                <a:spcPct val="0"/>
              </a:spcBef>
              <a:buFontTx/>
              <a:buNone/>
            </a:pPr>
            <a:r>
              <a:rPr lang="en-US" altLang="en-US" dirty="0">
                <a:solidFill>
                  <a:schemeClr val="bg1"/>
                </a:solidFill>
                <a:latin typeface="Calibri" panose="020F0502020204030204" pitchFamily="34" charset="0"/>
                <a:cs typeface="Calibri" panose="020F0502020204030204" pitchFamily="34" charset="0"/>
              </a:rPr>
              <a:t>History, Process, and Results</a:t>
            </a:r>
          </a:p>
          <a:p>
            <a:pPr algn="ctr">
              <a:lnSpc>
                <a:spcPct val="100000"/>
              </a:lnSpc>
              <a:spcBef>
                <a:spcPct val="0"/>
              </a:spcBef>
              <a:buFontTx/>
              <a:buNone/>
            </a:pPr>
            <a:r>
              <a:rPr lang="en-US" altLang="en-US" dirty="0">
                <a:solidFill>
                  <a:schemeClr val="bg1"/>
                </a:solidFill>
                <a:latin typeface="Calibri" panose="020F0502020204030204" pitchFamily="34" charset="0"/>
                <a:cs typeface="Calibri" panose="020F0502020204030204" pitchFamily="34" charset="0"/>
              </a:rPr>
              <a:t>January 14, 2026</a:t>
            </a:r>
          </a:p>
          <a:p>
            <a:pPr algn="ctr">
              <a:lnSpc>
                <a:spcPct val="100000"/>
              </a:lnSpc>
              <a:spcBef>
                <a:spcPct val="0"/>
              </a:spcBef>
              <a:buFontTx/>
              <a:buNone/>
            </a:pPr>
            <a:endParaRPr lang="en-US" altLang="en-US" dirty="0">
              <a:solidFill>
                <a:schemeClr val="bg1"/>
              </a:solidFill>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2D5B54DE-8F51-5551-AA1D-16EECFB24C47}"/>
            </a:ext>
          </a:extLst>
        </p:cNvPr>
        <p:cNvGrpSpPr/>
        <p:nvPr/>
      </p:nvGrpSpPr>
      <p:grpSpPr>
        <a:xfrm>
          <a:off x="0" y="0"/>
          <a:ext cx="0" cy="0"/>
          <a:chOff x="0" y="0"/>
          <a:chExt cx="0" cy="0"/>
        </a:xfrm>
      </p:grpSpPr>
      <p:sp>
        <p:nvSpPr>
          <p:cNvPr id="12291" name="TextBox 11">
            <a:extLst>
              <a:ext uri="{FF2B5EF4-FFF2-40B4-BE49-F238E27FC236}">
                <a16:creationId xmlns:a16="http://schemas.microsoft.com/office/drawing/2014/main" id="{B4BF0738-9C23-845C-CFB0-8BB64895B9DF}"/>
              </a:ext>
            </a:extLst>
          </p:cNvPr>
          <p:cNvSpPr txBox="1">
            <a:spLocks noChangeArrowheads="1"/>
          </p:cNvSpPr>
          <p:nvPr/>
        </p:nvSpPr>
        <p:spPr bwMode="auto">
          <a:xfrm>
            <a:off x="4335463" y="590397"/>
            <a:ext cx="7708900" cy="7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ts val="1200"/>
              </a:spcBef>
              <a:spcAft>
                <a:spcPts val="1200"/>
              </a:spcAft>
              <a:buNone/>
            </a:pPr>
            <a:r>
              <a:rPr lang="en-US" altLang="en-US" sz="4400" b="1" dirty="0">
                <a:solidFill>
                  <a:srgbClr val="000000"/>
                </a:solidFill>
                <a:latin typeface="Calibri" panose="020F0502020204030204" pitchFamily="34" charset="0"/>
                <a:cs typeface="Calibri" panose="020F0502020204030204" pitchFamily="34" charset="0"/>
              </a:rPr>
              <a:t>Banking History and Activity</a:t>
            </a:r>
          </a:p>
        </p:txBody>
      </p:sp>
      <p:pic>
        <p:nvPicPr>
          <p:cNvPr id="6" name="Picture 5" descr="Map&#10;&#10;AI-generated content may be incorrect.">
            <a:extLst>
              <a:ext uri="{FF2B5EF4-FFF2-40B4-BE49-F238E27FC236}">
                <a16:creationId xmlns:a16="http://schemas.microsoft.com/office/drawing/2014/main" id="{BA132138-451C-AD0C-DB7C-3E8D0DF22205}"/>
              </a:ext>
            </a:extLst>
          </p:cNvPr>
          <p:cNvPicPr>
            <a:picLocks noChangeAspect="1"/>
          </p:cNvPicPr>
          <p:nvPr/>
        </p:nvPicPr>
        <p:blipFill>
          <a:blip r:embed="rId4"/>
          <a:srcRect t="11201" r="3563" b="9050"/>
          <a:stretch>
            <a:fillRect/>
          </a:stretch>
        </p:blipFill>
        <p:spPr>
          <a:xfrm>
            <a:off x="1494101" y="1504710"/>
            <a:ext cx="10631934" cy="4884516"/>
          </a:xfrm>
          <a:prstGeom prst="rect">
            <a:avLst/>
          </a:prstGeom>
        </p:spPr>
      </p:pic>
    </p:spTree>
    <p:extLst>
      <p:ext uri="{BB962C8B-B14F-4D97-AF65-F5344CB8AC3E}">
        <p14:creationId xmlns:p14="http://schemas.microsoft.com/office/powerpoint/2010/main" val="512092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5447187F-46B6-97CA-EB8A-3423B28A0294}"/>
            </a:ext>
          </a:extLst>
        </p:cNvPr>
        <p:cNvGrpSpPr/>
        <p:nvPr/>
      </p:nvGrpSpPr>
      <p:grpSpPr>
        <a:xfrm>
          <a:off x="0" y="0"/>
          <a:ext cx="0" cy="0"/>
          <a:chOff x="0" y="0"/>
          <a:chExt cx="0" cy="0"/>
        </a:xfrm>
      </p:grpSpPr>
      <p:sp>
        <p:nvSpPr>
          <p:cNvPr id="12291" name="TextBox 11">
            <a:extLst>
              <a:ext uri="{FF2B5EF4-FFF2-40B4-BE49-F238E27FC236}">
                <a16:creationId xmlns:a16="http://schemas.microsoft.com/office/drawing/2014/main" id="{7459A7F0-8D1D-E648-9EE5-3FFE4C93BB50}"/>
              </a:ext>
            </a:extLst>
          </p:cNvPr>
          <p:cNvSpPr txBox="1">
            <a:spLocks noChangeArrowheads="1"/>
          </p:cNvSpPr>
          <p:nvPr/>
        </p:nvSpPr>
        <p:spPr bwMode="auto">
          <a:xfrm>
            <a:off x="4335463" y="590397"/>
            <a:ext cx="7708900" cy="7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ts val="1200"/>
              </a:spcBef>
              <a:spcAft>
                <a:spcPts val="1200"/>
              </a:spcAft>
              <a:buNone/>
            </a:pPr>
            <a:r>
              <a:rPr lang="en-US" altLang="en-US" sz="4400" b="1" dirty="0">
                <a:solidFill>
                  <a:srgbClr val="000000"/>
                </a:solidFill>
                <a:latin typeface="Calibri" panose="020F0502020204030204" pitchFamily="34" charset="0"/>
                <a:cs typeface="Calibri" panose="020F0502020204030204" pitchFamily="34" charset="0"/>
              </a:rPr>
              <a:t>Banking History and Activity</a:t>
            </a:r>
          </a:p>
        </p:txBody>
      </p:sp>
      <p:sp>
        <p:nvSpPr>
          <p:cNvPr id="2" name="Content Placeholder 1">
            <a:extLst>
              <a:ext uri="{FF2B5EF4-FFF2-40B4-BE49-F238E27FC236}">
                <a16:creationId xmlns:a16="http://schemas.microsoft.com/office/drawing/2014/main" id="{2D184FEF-1D20-DF34-03FE-D6721163C976}"/>
              </a:ext>
            </a:extLst>
          </p:cNvPr>
          <p:cNvSpPr txBox="1">
            <a:spLocks/>
          </p:cNvSpPr>
          <p:nvPr/>
        </p:nvSpPr>
        <p:spPr>
          <a:xfrm>
            <a:off x="652631" y="1774659"/>
            <a:ext cx="10918884" cy="46220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t>Mitigation  bankers do not share their credit fee structures with the USACE or DEP.  Using available industry averages, DEP estimates that the current market value of the mitigation banking industry in PA at:</a:t>
            </a:r>
          </a:p>
          <a:p>
            <a:pPr marL="0" indent="0">
              <a:spcBef>
                <a:spcPts val="0"/>
              </a:spcBef>
              <a:buNone/>
            </a:pPr>
            <a:r>
              <a:rPr lang="en-US" b="1" dirty="0"/>
              <a:t> </a:t>
            </a:r>
          </a:p>
          <a:p>
            <a:pPr lvl="1"/>
            <a:r>
              <a:rPr lang="en-US" altLang="en-US" sz="2800" b="1" dirty="0"/>
              <a:t>Riverine: $ 252 M</a:t>
            </a:r>
          </a:p>
          <a:p>
            <a:pPr marL="457200" lvl="1" indent="0">
              <a:buNone/>
            </a:pPr>
            <a:endParaRPr lang="en-US" altLang="en-US" sz="2000" b="1" dirty="0"/>
          </a:p>
          <a:p>
            <a:pPr lvl="1"/>
            <a:r>
              <a:rPr lang="en-US" altLang="en-US" sz="2800" b="1" dirty="0"/>
              <a:t>Wetland: $66.5 M</a:t>
            </a:r>
          </a:p>
          <a:p>
            <a:pPr lvl="1"/>
            <a:endParaRPr lang="en-US" altLang="en-US" sz="2000" b="1" dirty="0"/>
          </a:p>
          <a:p>
            <a:pPr marL="0" indent="0">
              <a:buNone/>
            </a:pPr>
            <a:r>
              <a:rPr lang="en-US" altLang="en-US" sz="3200" b="1" dirty="0"/>
              <a:t>This does not include other markets such as MS4 pollution reduction efforts</a:t>
            </a:r>
          </a:p>
        </p:txBody>
      </p:sp>
    </p:spTree>
    <p:extLst>
      <p:ext uri="{BB962C8B-B14F-4D97-AF65-F5344CB8AC3E}">
        <p14:creationId xmlns:p14="http://schemas.microsoft.com/office/powerpoint/2010/main" val="115241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5EE9010A-16E1-E080-9044-51E3E2A19F33}"/>
            </a:ext>
          </a:extLst>
        </p:cNvPr>
        <p:cNvGrpSpPr/>
        <p:nvPr/>
      </p:nvGrpSpPr>
      <p:grpSpPr>
        <a:xfrm>
          <a:off x="0" y="0"/>
          <a:ext cx="0" cy="0"/>
          <a:chOff x="0" y="0"/>
          <a:chExt cx="0" cy="0"/>
        </a:xfrm>
      </p:grpSpPr>
      <p:sp>
        <p:nvSpPr>
          <p:cNvPr id="12291" name="TextBox 11">
            <a:extLst>
              <a:ext uri="{FF2B5EF4-FFF2-40B4-BE49-F238E27FC236}">
                <a16:creationId xmlns:a16="http://schemas.microsoft.com/office/drawing/2014/main" id="{BC823589-757E-F87C-87FD-602926FD3E41}"/>
              </a:ext>
            </a:extLst>
          </p:cNvPr>
          <p:cNvSpPr txBox="1">
            <a:spLocks noChangeArrowheads="1"/>
          </p:cNvSpPr>
          <p:nvPr/>
        </p:nvSpPr>
        <p:spPr bwMode="auto">
          <a:xfrm>
            <a:off x="3919985" y="665700"/>
            <a:ext cx="8042518" cy="7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ts val="1200"/>
              </a:spcBef>
              <a:spcAft>
                <a:spcPts val="1200"/>
              </a:spcAft>
              <a:buNone/>
            </a:pPr>
            <a:r>
              <a:rPr lang="en-US" altLang="en-US" sz="4400" b="1" dirty="0">
                <a:solidFill>
                  <a:srgbClr val="000000"/>
                </a:solidFill>
                <a:latin typeface="Calibri" panose="020F0502020204030204" pitchFamily="34" charset="0"/>
                <a:cs typeface="Calibri" panose="020F0502020204030204" pitchFamily="34" charset="0"/>
              </a:rPr>
              <a:t>Spill Over Benefits</a:t>
            </a:r>
          </a:p>
        </p:txBody>
      </p:sp>
      <p:sp>
        <p:nvSpPr>
          <p:cNvPr id="2" name="Content Placeholder 1">
            <a:extLst>
              <a:ext uri="{FF2B5EF4-FFF2-40B4-BE49-F238E27FC236}">
                <a16:creationId xmlns:a16="http://schemas.microsoft.com/office/drawing/2014/main" id="{0C0E42E7-BE7F-59CC-94B5-A212C25E52A1}"/>
              </a:ext>
            </a:extLst>
          </p:cNvPr>
          <p:cNvSpPr txBox="1">
            <a:spLocks/>
          </p:cNvSpPr>
          <p:nvPr/>
        </p:nvSpPr>
        <p:spPr>
          <a:xfrm>
            <a:off x="652630" y="1688473"/>
            <a:ext cx="11309873" cy="450382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spcAft>
                <a:spcPts val="0"/>
              </a:spcAft>
              <a:buNone/>
              <a:defRPr/>
            </a:pPr>
            <a:r>
              <a:rPr lang="en-US" altLang="en-US" sz="2400" b="1" dirty="0"/>
              <a:t>Raised the bar of what restoration is</a:t>
            </a:r>
          </a:p>
          <a:p>
            <a:pPr marL="0" indent="0" eaLnBrk="1" hangingPunct="1">
              <a:lnSpc>
                <a:spcPct val="100000"/>
              </a:lnSpc>
              <a:spcBef>
                <a:spcPts val="0"/>
              </a:spcBef>
              <a:spcAft>
                <a:spcPts val="0"/>
              </a:spcAft>
              <a:buNone/>
              <a:defRPr/>
            </a:pPr>
            <a:endParaRPr lang="en-US" altLang="en-US" sz="1800" b="1" dirty="0"/>
          </a:p>
          <a:p>
            <a:pPr marL="0" indent="0" eaLnBrk="1" hangingPunct="1">
              <a:lnSpc>
                <a:spcPct val="100000"/>
              </a:lnSpc>
              <a:spcBef>
                <a:spcPts val="0"/>
              </a:spcBef>
              <a:spcAft>
                <a:spcPts val="0"/>
              </a:spcAft>
              <a:buNone/>
              <a:defRPr/>
            </a:pPr>
            <a:r>
              <a:rPr lang="en-US" altLang="en-US" sz="2400" b="1" dirty="0"/>
              <a:t>Expedited establishing  a dedicated restoration industry</a:t>
            </a:r>
          </a:p>
          <a:p>
            <a:pPr marL="0" indent="0" eaLnBrk="1" hangingPunct="1">
              <a:lnSpc>
                <a:spcPct val="100000"/>
              </a:lnSpc>
              <a:spcBef>
                <a:spcPts val="0"/>
              </a:spcBef>
              <a:spcAft>
                <a:spcPts val="0"/>
              </a:spcAft>
              <a:buNone/>
              <a:defRPr/>
            </a:pPr>
            <a:endParaRPr lang="en-US" altLang="en-US" sz="1800" b="1" dirty="0"/>
          </a:p>
          <a:p>
            <a:pPr marL="0" indent="0" eaLnBrk="1" hangingPunct="1">
              <a:lnSpc>
                <a:spcPct val="100000"/>
              </a:lnSpc>
              <a:spcBef>
                <a:spcPts val="0"/>
              </a:spcBef>
              <a:spcAft>
                <a:spcPts val="0"/>
              </a:spcAft>
              <a:buNone/>
              <a:defRPr/>
            </a:pPr>
            <a:r>
              <a:rPr lang="en-US" altLang="en-US" sz="2400" b="1" dirty="0"/>
              <a:t>MS4 Pollution Reduction</a:t>
            </a:r>
          </a:p>
          <a:p>
            <a:pPr marL="0" indent="0" eaLnBrk="1" hangingPunct="1">
              <a:lnSpc>
                <a:spcPct val="100000"/>
              </a:lnSpc>
              <a:spcBef>
                <a:spcPts val="0"/>
              </a:spcBef>
              <a:spcAft>
                <a:spcPts val="0"/>
              </a:spcAft>
              <a:buNone/>
              <a:defRPr/>
            </a:pPr>
            <a:endParaRPr lang="en-US" altLang="en-US" sz="1800" b="1" dirty="0"/>
          </a:p>
          <a:p>
            <a:pPr marL="0" indent="0" eaLnBrk="1" hangingPunct="1">
              <a:lnSpc>
                <a:spcPct val="100000"/>
              </a:lnSpc>
              <a:spcBef>
                <a:spcPts val="0"/>
              </a:spcBef>
              <a:spcAft>
                <a:spcPts val="0"/>
              </a:spcAft>
              <a:buNone/>
              <a:defRPr/>
            </a:pPr>
            <a:r>
              <a:rPr lang="en-US" altLang="en-US" sz="2400" b="1" dirty="0"/>
              <a:t>Ches Bay Nutrient Reduction</a:t>
            </a:r>
          </a:p>
          <a:p>
            <a:pPr marL="0" indent="0" eaLnBrk="1" hangingPunct="1">
              <a:lnSpc>
                <a:spcPct val="100000"/>
              </a:lnSpc>
              <a:spcBef>
                <a:spcPts val="0"/>
              </a:spcBef>
              <a:spcAft>
                <a:spcPts val="0"/>
              </a:spcAft>
              <a:buNone/>
              <a:defRPr/>
            </a:pPr>
            <a:endParaRPr lang="en-US" altLang="en-US" sz="1800" b="1" dirty="0"/>
          </a:p>
          <a:p>
            <a:pPr marL="0" indent="0" eaLnBrk="1" hangingPunct="1">
              <a:lnSpc>
                <a:spcPct val="100000"/>
              </a:lnSpc>
              <a:spcBef>
                <a:spcPts val="0"/>
              </a:spcBef>
              <a:spcAft>
                <a:spcPts val="0"/>
              </a:spcAft>
              <a:buNone/>
              <a:defRPr/>
            </a:pPr>
            <a:r>
              <a:rPr lang="en-US" altLang="en-US" sz="2400" b="1" dirty="0"/>
              <a:t>Flood Hazard Reduction</a:t>
            </a:r>
          </a:p>
          <a:p>
            <a:pPr marL="0" indent="0" eaLnBrk="1" hangingPunct="1">
              <a:lnSpc>
                <a:spcPct val="100000"/>
              </a:lnSpc>
              <a:spcBef>
                <a:spcPts val="0"/>
              </a:spcBef>
              <a:spcAft>
                <a:spcPts val="0"/>
              </a:spcAft>
              <a:buNone/>
              <a:defRPr/>
            </a:pPr>
            <a:endParaRPr lang="en-US" altLang="en-US" sz="1800" b="1" dirty="0"/>
          </a:p>
          <a:p>
            <a:pPr marL="0" indent="0" eaLnBrk="1" hangingPunct="1">
              <a:lnSpc>
                <a:spcPct val="100000"/>
              </a:lnSpc>
              <a:spcBef>
                <a:spcPts val="0"/>
              </a:spcBef>
              <a:spcAft>
                <a:spcPts val="0"/>
              </a:spcAft>
              <a:buNone/>
              <a:defRPr/>
            </a:pPr>
            <a:r>
              <a:rPr lang="en-US" altLang="en-US" sz="2400" b="1" dirty="0"/>
              <a:t>Stormwater Management</a:t>
            </a:r>
          </a:p>
          <a:p>
            <a:pPr marL="0" indent="0" eaLnBrk="1" hangingPunct="1">
              <a:lnSpc>
                <a:spcPct val="100000"/>
              </a:lnSpc>
              <a:spcBef>
                <a:spcPts val="0"/>
              </a:spcBef>
              <a:spcAft>
                <a:spcPts val="0"/>
              </a:spcAft>
              <a:buNone/>
              <a:defRPr/>
            </a:pPr>
            <a:endParaRPr lang="en-US" altLang="en-US" sz="2400" b="1" dirty="0"/>
          </a:p>
          <a:p>
            <a:pPr marL="0" indent="0" eaLnBrk="1" hangingPunct="1">
              <a:lnSpc>
                <a:spcPct val="100000"/>
              </a:lnSpc>
              <a:spcBef>
                <a:spcPts val="0"/>
              </a:spcBef>
              <a:spcAft>
                <a:spcPts val="0"/>
              </a:spcAft>
              <a:buNone/>
              <a:defRPr/>
            </a:pPr>
            <a:r>
              <a:rPr lang="en-US" altLang="en-US" sz="2400" b="1" dirty="0"/>
              <a:t>T&amp;E Species Reintroduction</a:t>
            </a:r>
          </a:p>
          <a:p>
            <a:pPr marL="0" indent="0" eaLnBrk="1" hangingPunct="1">
              <a:lnSpc>
                <a:spcPct val="100000"/>
              </a:lnSpc>
              <a:spcBef>
                <a:spcPts val="0"/>
              </a:spcBef>
              <a:spcAft>
                <a:spcPts val="0"/>
              </a:spcAft>
              <a:buNone/>
              <a:defRPr/>
            </a:pPr>
            <a:endParaRPr lang="en-US" altLang="en-US" sz="2400" b="1" dirty="0"/>
          </a:p>
        </p:txBody>
      </p:sp>
    </p:spTree>
    <p:extLst>
      <p:ext uri="{BB962C8B-B14F-4D97-AF65-F5344CB8AC3E}">
        <p14:creationId xmlns:p14="http://schemas.microsoft.com/office/powerpoint/2010/main" val="96657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4" name="TextBox 11">
            <a:extLst>
              <a:ext uri="{FF2B5EF4-FFF2-40B4-BE49-F238E27FC236}">
                <a16:creationId xmlns:a16="http://schemas.microsoft.com/office/drawing/2014/main" id="{20D9AE39-36B8-D57D-7D6A-0F501A434937}"/>
              </a:ext>
            </a:extLst>
          </p:cNvPr>
          <p:cNvSpPr txBox="1">
            <a:spLocks noChangeArrowheads="1"/>
          </p:cNvSpPr>
          <p:nvPr/>
        </p:nvSpPr>
        <p:spPr bwMode="auto">
          <a:xfrm>
            <a:off x="4356100" y="1265238"/>
            <a:ext cx="32512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a:solidFill>
                  <a:srgbClr val="001832"/>
                </a:solidFill>
                <a:latin typeface="Calibri" panose="020F0502020204030204" pitchFamily="34" charset="0"/>
                <a:cs typeface="Calibri" panose="020F0502020204030204" pitchFamily="34" charset="0"/>
              </a:rPr>
              <a:t>Get In Touch</a:t>
            </a:r>
          </a:p>
        </p:txBody>
      </p:sp>
      <p:sp>
        <p:nvSpPr>
          <p:cNvPr id="49155" name="TextBox 8">
            <a:extLst>
              <a:ext uri="{FF2B5EF4-FFF2-40B4-BE49-F238E27FC236}">
                <a16:creationId xmlns:a16="http://schemas.microsoft.com/office/drawing/2014/main" id="{3E9C6A43-052D-7B48-57DB-30C6A9650B46}"/>
              </a:ext>
            </a:extLst>
          </p:cNvPr>
          <p:cNvSpPr txBox="1">
            <a:spLocks noChangeArrowheads="1"/>
          </p:cNvSpPr>
          <p:nvPr/>
        </p:nvSpPr>
        <p:spPr bwMode="auto">
          <a:xfrm>
            <a:off x="476250" y="5087938"/>
            <a:ext cx="1101090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7000"/>
              </a:lnSpc>
              <a:spcBef>
                <a:spcPct val="0"/>
              </a:spcBef>
              <a:spcAft>
                <a:spcPts val="800"/>
              </a:spcAft>
              <a:buFontTx/>
              <a:buNone/>
            </a:pPr>
            <a:r>
              <a:rPr lang="en-US" altLang="en-US" sz="1400">
                <a:latin typeface="Calibri" panose="020F0502020204030204" pitchFamily="34" charset="0"/>
                <a:cs typeface="Calibri" panose="020F0502020204030204" pitchFamily="34" charset="0"/>
              </a:rPr>
              <a:t>The Department of Environmental Protection’s mission is to protect Pennsylvania’s air, land and water resources and to provide for the health and safety of its residents and visitors, consistent with the rights and duties established under the Environmental Rights Amendment (Article 1, Section 27 of the Pennsylvania Constitution).</a:t>
            </a:r>
          </a:p>
        </p:txBody>
      </p:sp>
      <p:sp>
        <p:nvSpPr>
          <p:cNvPr id="49156" name="TextBox 15">
            <a:extLst>
              <a:ext uri="{FF2B5EF4-FFF2-40B4-BE49-F238E27FC236}">
                <a16:creationId xmlns:a16="http://schemas.microsoft.com/office/drawing/2014/main" id="{8D1748D5-5DB8-AA2E-0B92-DE47F7D23C5B}"/>
              </a:ext>
            </a:extLst>
          </p:cNvPr>
          <p:cNvSpPr txBox="1">
            <a:spLocks noChangeArrowheads="1"/>
          </p:cNvSpPr>
          <p:nvPr/>
        </p:nvSpPr>
        <p:spPr bwMode="auto">
          <a:xfrm>
            <a:off x="1990725" y="2203450"/>
            <a:ext cx="77993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David Goerman, Jr.</a:t>
            </a:r>
          </a:p>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Bureau of Waterways Engineering and Wetlands</a:t>
            </a:r>
          </a:p>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Division of Wetlands Encroachment and Training</a:t>
            </a:r>
          </a:p>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400 Market Street</a:t>
            </a:r>
          </a:p>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Harrisburg, PA 17101</a:t>
            </a:r>
          </a:p>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a:t>
            </a:r>
          </a:p>
          <a:p>
            <a:pPr algn="ctr" eaLnBrk="1" hangingPunct="1">
              <a:lnSpc>
                <a:spcPct val="100000"/>
              </a:lnSpc>
              <a:spcBef>
                <a:spcPct val="0"/>
              </a:spcBef>
              <a:buFontTx/>
              <a:buNone/>
            </a:pPr>
            <a:r>
              <a:rPr lang="en-US" altLang="en-US" sz="2400" b="1" dirty="0">
                <a:solidFill>
                  <a:srgbClr val="001832"/>
                </a:solidFill>
                <a:latin typeface="Calibri" panose="020F0502020204030204" pitchFamily="34" charset="0"/>
                <a:cs typeface="Calibri" panose="020F0502020204030204" pitchFamily="34" charset="0"/>
              </a:rPr>
              <a:t>717-772-5971/ dgoerman@pa.gov</a:t>
            </a:r>
          </a:p>
        </p:txBody>
      </p:sp>
      <p:pic>
        <p:nvPicPr>
          <p:cNvPr id="3" name="Picture 2">
            <a:extLst>
              <a:ext uri="{FF2B5EF4-FFF2-40B4-BE49-F238E27FC236}">
                <a16:creationId xmlns:a16="http://schemas.microsoft.com/office/drawing/2014/main" id="{04419F36-5A22-6E1E-B189-61AEE7B4B1AF}"/>
              </a:ext>
            </a:extLst>
          </p:cNvPr>
          <p:cNvPicPr>
            <a:picLocks noChangeAspect="1"/>
          </p:cNvPicPr>
          <p:nvPr/>
        </p:nvPicPr>
        <p:blipFill>
          <a:blip r:embed="rId4"/>
          <a:stretch>
            <a:fillRect/>
          </a:stretch>
        </p:blipFill>
        <p:spPr>
          <a:xfrm>
            <a:off x="9466729" y="534830"/>
            <a:ext cx="2438465" cy="26610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extBox 2">
            <a:extLst>
              <a:ext uri="{FF2B5EF4-FFF2-40B4-BE49-F238E27FC236}">
                <a16:creationId xmlns:a16="http://schemas.microsoft.com/office/drawing/2014/main" id="{D8D32B9B-83A9-6135-8BBA-224C0CF90EED}"/>
              </a:ext>
            </a:extLst>
          </p:cNvPr>
          <p:cNvSpPr txBox="1">
            <a:spLocks noChangeArrowheads="1"/>
          </p:cNvSpPr>
          <p:nvPr/>
        </p:nvSpPr>
        <p:spPr bwMode="auto">
          <a:xfrm>
            <a:off x="4335463" y="2203450"/>
            <a:ext cx="73485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ct val="0"/>
              </a:spcBef>
              <a:spcAft>
                <a:spcPts val="800"/>
              </a:spcAft>
              <a:buFontTx/>
              <a:buNone/>
            </a:pPr>
            <a:endParaRPr lang="en-US" altLang="en-US" sz="1800" u="sng">
              <a:solidFill>
                <a:srgbClr val="000000"/>
              </a:solidFill>
              <a:latin typeface="Calibri" panose="020F0502020204030204" pitchFamily="34" charset="0"/>
              <a:cs typeface="Calibri" panose="020F0502020204030204" pitchFamily="34" charset="0"/>
            </a:endParaRPr>
          </a:p>
          <a:p>
            <a:pPr eaLnBrk="1" hangingPunct="1">
              <a:lnSpc>
                <a:spcPct val="107000"/>
              </a:lnSpc>
              <a:spcBef>
                <a:spcPct val="0"/>
              </a:spcBef>
              <a:spcAft>
                <a:spcPts val="800"/>
              </a:spcAft>
              <a:buFontTx/>
              <a:buNone/>
            </a:pPr>
            <a:endParaRPr lang="en-US" altLang="en-US" sz="1800">
              <a:solidFill>
                <a:srgbClr val="000000"/>
              </a:solidFill>
              <a:latin typeface="Calibri" panose="020F0502020204030204" pitchFamily="34" charset="0"/>
              <a:cs typeface="Calibri" panose="020F0502020204030204" pitchFamily="34" charset="0"/>
            </a:endParaRPr>
          </a:p>
        </p:txBody>
      </p:sp>
      <p:sp>
        <p:nvSpPr>
          <p:cNvPr id="6147" name="TextBox 11">
            <a:extLst>
              <a:ext uri="{FF2B5EF4-FFF2-40B4-BE49-F238E27FC236}">
                <a16:creationId xmlns:a16="http://schemas.microsoft.com/office/drawing/2014/main" id="{E3D6CC46-B3D9-BB06-96CF-5FDA3B3B46C0}"/>
              </a:ext>
            </a:extLst>
          </p:cNvPr>
          <p:cNvSpPr txBox="1">
            <a:spLocks noChangeArrowheads="1"/>
          </p:cNvSpPr>
          <p:nvPr/>
        </p:nvSpPr>
        <p:spPr bwMode="auto">
          <a:xfrm>
            <a:off x="4335463" y="824810"/>
            <a:ext cx="64544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Objectives</a:t>
            </a:r>
          </a:p>
        </p:txBody>
      </p:sp>
      <p:sp>
        <p:nvSpPr>
          <p:cNvPr id="6148" name="Rectangle 1">
            <a:extLst>
              <a:ext uri="{FF2B5EF4-FFF2-40B4-BE49-F238E27FC236}">
                <a16:creationId xmlns:a16="http://schemas.microsoft.com/office/drawing/2014/main" id="{9B2DF4D1-9FD5-760C-04BA-C1D1B2E4A033}"/>
              </a:ext>
            </a:extLst>
          </p:cNvPr>
          <p:cNvSpPr>
            <a:spLocks noChangeArrowheads="1"/>
          </p:cNvSpPr>
          <p:nvPr/>
        </p:nvSpPr>
        <p:spPr bwMode="auto">
          <a:xfrm>
            <a:off x="508000" y="2722906"/>
            <a:ext cx="10647681" cy="265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ts val="1200"/>
              </a:spcBef>
              <a:spcAft>
                <a:spcPts val="1200"/>
              </a:spcAft>
              <a:buNone/>
            </a:pPr>
            <a:r>
              <a:rPr lang="en-US" altLang="en-US" sz="4000" b="1" dirty="0">
                <a:solidFill>
                  <a:srgbClr val="000000"/>
                </a:solidFill>
                <a:latin typeface="Calibri" panose="020F0502020204030204" pitchFamily="34" charset="0"/>
                <a:cs typeface="Calibri" panose="020F0502020204030204" pitchFamily="34" charset="0"/>
              </a:rPr>
              <a:t>Discussing What Mitigation Banking Is</a:t>
            </a:r>
          </a:p>
          <a:p>
            <a:pPr eaLnBrk="1" hangingPunct="1">
              <a:lnSpc>
                <a:spcPct val="107000"/>
              </a:lnSpc>
              <a:spcBef>
                <a:spcPts val="1200"/>
              </a:spcBef>
              <a:spcAft>
                <a:spcPts val="1200"/>
              </a:spcAft>
              <a:buNone/>
            </a:pPr>
            <a:r>
              <a:rPr lang="en-US" altLang="en-US" sz="4000" b="1" dirty="0">
                <a:solidFill>
                  <a:srgbClr val="000000"/>
                </a:solidFill>
                <a:latin typeface="Calibri" panose="020F0502020204030204" pitchFamily="34" charset="0"/>
                <a:cs typeface="Calibri" panose="020F0502020204030204" pitchFamily="34" charset="0"/>
              </a:rPr>
              <a:t>Framework for Mitigation Banking in PA</a:t>
            </a:r>
          </a:p>
          <a:p>
            <a:pPr eaLnBrk="1" hangingPunct="1">
              <a:lnSpc>
                <a:spcPct val="107000"/>
              </a:lnSpc>
              <a:spcBef>
                <a:spcPts val="1200"/>
              </a:spcBef>
              <a:spcAft>
                <a:spcPts val="1200"/>
              </a:spcAft>
              <a:buNone/>
            </a:pPr>
            <a:r>
              <a:rPr lang="en-US" altLang="en-US" sz="4000" b="1" dirty="0">
                <a:solidFill>
                  <a:srgbClr val="000000"/>
                </a:solidFill>
                <a:latin typeface="Calibri" panose="020F0502020204030204" pitchFamily="34" charset="0"/>
                <a:cs typeface="Calibri" panose="020F0502020204030204" pitchFamily="34" charset="0"/>
              </a:rPr>
              <a:t>Mitigation Banking History and Activity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8CE997B8-C5DF-8998-8A2B-6FF14756D7BD}"/>
              </a:ext>
            </a:extLst>
          </p:cNvPr>
          <p:cNvSpPr txBox="1">
            <a:spLocks noChangeArrowheads="1"/>
          </p:cNvSpPr>
          <p:nvPr/>
        </p:nvSpPr>
        <p:spPr bwMode="auto">
          <a:xfrm>
            <a:off x="355796" y="1752562"/>
            <a:ext cx="11480407" cy="463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buNone/>
            </a:pPr>
            <a:r>
              <a:rPr lang="en-US" b="1" i="1" dirty="0"/>
              <a:t>Mitigation bank </a:t>
            </a:r>
          </a:p>
          <a:p>
            <a:pPr>
              <a:buNone/>
            </a:pPr>
            <a:r>
              <a:rPr lang="en-US" dirty="0"/>
              <a:t>A site, or suite of sites, where resources (e.g., wetlands, streams, floodplains) are restored, enhanced, and/or preserved for the purpose of providing compensatory mitigation for impacts authorized by permits. </a:t>
            </a:r>
          </a:p>
          <a:p>
            <a:pPr>
              <a:buNone/>
            </a:pPr>
            <a:r>
              <a:rPr lang="en-US" dirty="0"/>
              <a:t>In general, a mitigation banker (third party) sells compensatory mitigation credits to permittees whose obligation to provide compensatory mitigation as part of their permit requirement is then transferred to the mitigation banker. </a:t>
            </a:r>
          </a:p>
          <a:p>
            <a:pPr>
              <a:buNone/>
            </a:pPr>
            <a:r>
              <a:rPr lang="en-US" dirty="0"/>
              <a:t>The operation and use of mitigation banks are governed by a mitigation banking instrument (USACE) and Chapter 105 permit (DEP).</a:t>
            </a:r>
            <a:r>
              <a:rPr lang="en-US" b="1" dirty="0"/>
              <a:t>  </a:t>
            </a:r>
            <a:r>
              <a:rPr lang="en-US" sz="2000" b="1" dirty="0"/>
              <a:t>Source: adapted from 33CFR § 332.2 Definitions</a:t>
            </a:r>
            <a:endParaRPr lang="en-US" sz="3200" dirty="0"/>
          </a:p>
        </p:txBody>
      </p:sp>
      <p:sp>
        <p:nvSpPr>
          <p:cNvPr id="14339" name="TextBox 11">
            <a:extLst>
              <a:ext uri="{FF2B5EF4-FFF2-40B4-BE49-F238E27FC236}">
                <a16:creationId xmlns:a16="http://schemas.microsoft.com/office/drawing/2014/main" id="{CA79FBA2-2403-9778-7A89-B14434A584EA}"/>
              </a:ext>
            </a:extLst>
          </p:cNvPr>
          <p:cNvSpPr txBox="1">
            <a:spLocks noChangeArrowheads="1"/>
          </p:cNvSpPr>
          <p:nvPr/>
        </p:nvSpPr>
        <p:spPr bwMode="auto">
          <a:xfrm>
            <a:off x="3743325" y="900113"/>
            <a:ext cx="84486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4400" b="1" dirty="0">
                <a:solidFill>
                  <a:srgbClr val="000000"/>
                </a:solidFill>
                <a:latin typeface="Calibri" panose="020F0502020204030204" pitchFamily="34" charset="0"/>
                <a:cs typeface="Calibri" panose="020F0502020204030204" pitchFamily="34" charset="0"/>
              </a:rPr>
              <a:t>What is Mitigation Banking</a:t>
            </a:r>
            <a:endParaRPr lang="en-US" altLang="en-US" sz="4400" b="1" dirty="0">
              <a:solidFill>
                <a:srgbClr val="001832"/>
              </a:solidFill>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ECB56F6-206F-C64D-F8E2-A51494C09886}"/>
            </a:ext>
          </a:extLst>
        </p:cNvPr>
        <p:cNvGrpSpPr/>
        <p:nvPr/>
      </p:nvGrpSpPr>
      <p:grpSpPr>
        <a:xfrm>
          <a:off x="0" y="0"/>
          <a:ext cx="0" cy="0"/>
          <a:chOff x="0" y="0"/>
          <a:chExt cx="0" cy="0"/>
        </a:xfrm>
      </p:grpSpPr>
      <p:sp>
        <p:nvSpPr>
          <p:cNvPr id="12291" name="TextBox 11">
            <a:extLst>
              <a:ext uri="{FF2B5EF4-FFF2-40B4-BE49-F238E27FC236}">
                <a16:creationId xmlns:a16="http://schemas.microsoft.com/office/drawing/2014/main" id="{BBF65AA0-2C2B-B124-802B-E75A650EB8D1}"/>
              </a:ext>
            </a:extLst>
          </p:cNvPr>
          <p:cNvSpPr txBox="1">
            <a:spLocks noChangeArrowheads="1"/>
          </p:cNvSpPr>
          <p:nvPr/>
        </p:nvSpPr>
        <p:spPr bwMode="auto">
          <a:xfrm>
            <a:off x="4324705" y="794792"/>
            <a:ext cx="7708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Regulatory Framework </a:t>
            </a:r>
          </a:p>
        </p:txBody>
      </p:sp>
      <p:sp>
        <p:nvSpPr>
          <p:cNvPr id="2" name="Content Placeholder 1">
            <a:extLst>
              <a:ext uri="{FF2B5EF4-FFF2-40B4-BE49-F238E27FC236}">
                <a16:creationId xmlns:a16="http://schemas.microsoft.com/office/drawing/2014/main" id="{E087BA7A-A96D-17BE-B99D-38499BA4A400}"/>
              </a:ext>
            </a:extLst>
          </p:cNvPr>
          <p:cNvSpPr txBox="1">
            <a:spLocks/>
          </p:cNvSpPr>
          <p:nvPr/>
        </p:nvSpPr>
        <p:spPr>
          <a:xfrm>
            <a:off x="490846" y="1832552"/>
            <a:ext cx="10972800" cy="423065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50000"/>
              </a:lnSpc>
              <a:spcAft>
                <a:spcPts val="600"/>
              </a:spcAft>
              <a:buNone/>
              <a:defRPr/>
            </a:pPr>
            <a:r>
              <a:rPr lang="en-US" altLang="en-US" b="1" dirty="0"/>
              <a:t>Federal Regulatory Authority - 2008 Joint USACE and EPA Rules</a:t>
            </a:r>
          </a:p>
          <a:p>
            <a:pPr marL="0" indent="0">
              <a:buNone/>
            </a:pPr>
            <a:endParaRPr lang="en-US" sz="2000" b="1" dirty="0"/>
          </a:p>
          <a:p>
            <a:pPr marL="0" indent="0">
              <a:buNone/>
            </a:pPr>
            <a:r>
              <a:rPr lang="en-US" b="1" dirty="0"/>
              <a:t>USACE: PART 332—Compensatory Mitigation For Losses Of Aquatic Resources</a:t>
            </a:r>
          </a:p>
          <a:p>
            <a:pPr marL="0" indent="0">
              <a:buNone/>
            </a:pPr>
            <a:endParaRPr lang="en-US" sz="2000" b="1" dirty="0"/>
          </a:p>
          <a:p>
            <a:pPr marL="0" indent="0">
              <a:buNone/>
            </a:pPr>
            <a:r>
              <a:rPr lang="en-US" b="1" dirty="0"/>
              <a:t>EPA: PART 230 Subpart J—Compensatory Mitigation for Losses of Aquatic Resources</a:t>
            </a:r>
          </a:p>
          <a:p>
            <a:pPr marL="0" indent="0">
              <a:buNone/>
            </a:pPr>
            <a:endParaRPr lang="en-US" altLang="en-US" sz="2000" b="1" dirty="0"/>
          </a:p>
          <a:p>
            <a:pPr marL="0" indent="0">
              <a:buNone/>
            </a:pPr>
            <a:r>
              <a:rPr lang="en-US" altLang="en-US" b="1" dirty="0"/>
              <a:t>DEP is a Co-Chair of the USACE Interagency Review Team</a:t>
            </a:r>
          </a:p>
          <a:p>
            <a:endParaRPr lang="en-US" altLang="en-US" b="1" dirty="0"/>
          </a:p>
        </p:txBody>
      </p:sp>
    </p:spTree>
    <p:extLst>
      <p:ext uri="{BB962C8B-B14F-4D97-AF65-F5344CB8AC3E}">
        <p14:creationId xmlns:p14="http://schemas.microsoft.com/office/powerpoint/2010/main" val="111970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1" name="TextBox 11">
            <a:extLst>
              <a:ext uri="{FF2B5EF4-FFF2-40B4-BE49-F238E27FC236}">
                <a16:creationId xmlns:a16="http://schemas.microsoft.com/office/drawing/2014/main" id="{A50085BF-949A-16CE-EC31-A27FF4892A2A}"/>
              </a:ext>
            </a:extLst>
          </p:cNvPr>
          <p:cNvSpPr txBox="1">
            <a:spLocks noChangeArrowheads="1"/>
          </p:cNvSpPr>
          <p:nvPr/>
        </p:nvSpPr>
        <p:spPr bwMode="auto">
          <a:xfrm>
            <a:off x="4335463" y="751761"/>
            <a:ext cx="7708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Regulatory Framework </a:t>
            </a:r>
          </a:p>
        </p:txBody>
      </p:sp>
      <p:sp>
        <p:nvSpPr>
          <p:cNvPr id="2" name="Content Placeholder 1">
            <a:extLst>
              <a:ext uri="{FF2B5EF4-FFF2-40B4-BE49-F238E27FC236}">
                <a16:creationId xmlns:a16="http://schemas.microsoft.com/office/drawing/2014/main" id="{65B00E10-A560-EB53-F005-EF6907A505B4}"/>
              </a:ext>
            </a:extLst>
          </p:cNvPr>
          <p:cNvSpPr txBox="1">
            <a:spLocks/>
          </p:cNvSpPr>
          <p:nvPr/>
        </p:nvSpPr>
        <p:spPr>
          <a:xfrm>
            <a:off x="598842" y="1801533"/>
            <a:ext cx="5264075" cy="423065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50000"/>
              </a:lnSpc>
              <a:spcAft>
                <a:spcPts val="600"/>
              </a:spcAft>
              <a:buNone/>
              <a:defRPr/>
            </a:pPr>
            <a:r>
              <a:rPr lang="en-US" altLang="en-US" b="1" dirty="0"/>
              <a:t>State Regulatory Authority</a:t>
            </a:r>
          </a:p>
          <a:p>
            <a:pPr marL="0" indent="0" eaLnBrk="1" hangingPunct="1">
              <a:lnSpc>
                <a:spcPct val="100000"/>
              </a:lnSpc>
              <a:spcBef>
                <a:spcPts val="0"/>
              </a:spcBef>
              <a:spcAft>
                <a:spcPts val="0"/>
              </a:spcAft>
              <a:buNone/>
              <a:defRPr/>
            </a:pPr>
            <a:r>
              <a:rPr lang="en-US" altLang="en-US" dirty="0"/>
              <a:t>25 Pa Code Chapter 105 – Mitigation is defined and allows </a:t>
            </a:r>
          </a:p>
          <a:p>
            <a:pPr marL="0" indent="0" eaLnBrk="1" hangingPunct="1">
              <a:lnSpc>
                <a:spcPct val="100000"/>
              </a:lnSpc>
              <a:spcBef>
                <a:spcPts val="0"/>
              </a:spcBef>
              <a:spcAft>
                <a:spcPts val="0"/>
              </a:spcAft>
              <a:buNone/>
              <a:defRPr/>
            </a:pPr>
            <a:r>
              <a:rPr lang="en-US" altLang="en-US" dirty="0"/>
              <a:t>for providing substitute resources.</a:t>
            </a:r>
          </a:p>
          <a:p>
            <a:pPr marL="0" indent="0" eaLnBrk="1" hangingPunct="1">
              <a:lnSpc>
                <a:spcPct val="100000"/>
              </a:lnSpc>
              <a:spcBef>
                <a:spcPts val="0"/>
              </a:spcBef>
              <a:spcAft>
                <a:spcPts val="0"/>
              </a:spcAft>
              <a:buNone/>
              <a:defRPr/>
            </a:pPr>
            <a:endParaRPr lang="en-US" altLang="en-US" dirty="0"/>
          </a:p>
          <a:p>
            <a:pPr marL="0" indent="0" eaLnBrk="1" hangingPunct="1">
              <a:lnSpc>
                <a:spcPct val="100000"/>
              </a:lnSpc>
              <a:spcBef>
                <a:spcPts val="0"/>
              </a:spcBef>
              <a:spcAft>
                <a:spcPts val="0"/>
              </a:spcAft>
              <a:buNone/>
              <a:defRPr/>
            </a:pPr>
            <a:r>
              <a:rPr lang="en-US" altLang="en-US" dirty="0"/>
              <a:t>Ch. 105 does not contain any other specific language related to mitigation banking.  </a:t>
            </a:r>
            <a:endParaRPr lang="en-US" altLang="en-US" b="1" dirty="0"/>
          </a:p>
        </p:txBody>
      </p:sp>
      <p:sp>
        <p:nvSpPr>
          <p:cNvPr id="5" name="TextBox 4">
            <a:extLst>
              <a:ext uri="{FF2B5EF4-FFF2-40B4-BE49-F238E27FC236}">
                <a16:creationId xmlns:a16="http://schemas.microsoft.com/office/drawing/2014/main" id="{97BE004C-5271-3C59-9207-9A609DE226BC}"/>
              </a:ext>
            </a:extLst>
          </p:cNvPr>
          <p:cNvSpPr txBox="1"/>
          <p:nvPr/>
        </p:nvSpPr>
        <p:spPr>
          <a:xfrm>
            <a:off x="5950157" y="1772136"/>
            <a:ext cx="6094206" cy="4760278"/>
          </a:xfrm>
          <a:prstGeom prst="rect">
            <a:avLst/>
          </a:prstGeom>
          <a:noFill/>
        </p:spPr>
        <p:txBody>
          <a:bodyPr wrap="square">
            <a:spAutoFit/>
          </a:bodyPr>
          <a:lstStyle/>
          <a:p>
            <a:pPr algn="l">
              <a:spcAft>
                <a:spcPts val="750"/>
              </a:spcAft>
              <a:buNone/>
            </a:pPr>
            <a:r>
              <a:rPr lang="en-US" b="0" i="1" dirty="0">
                <a:solidFill>
                  <a:srgbClr val="333333"/>
                </a:solidFill>
                <a:effectLst/>
                <a:latin typeface="New Century Schoolbook"/>
              </a:rPr>
              <a:t>Mitigation</a:t>
            </a:r>
            <a:r>
              <a:rPr lang="en-US" b="0" i="0" dirty="0">
                <a:solidFill>
                  <a:srgbClr val="333333"/>
                </a:solidFill>
                <a:effectLst/>
                <a:latin typeface="New Century Schoolbook"/>
              </a:rPr>
              <a:t>—</a:t>
            </a:r>
          </a:p>
          <a:p>
            <a:pPr algn="l">
              <a:spcAft>
                <a:spcPts val="750"/>
              </a:spcAft>
              <a:buNone/>
            </a:pPr>
            <a:r>
              <a:rPr lang="en-US" b="0" i="0" dirty="0">
                <a:solidFill>
                  <a:srgbClr val="333333"/>
                </a:solidFill>
                <a:effectLst/>
                <a:latin typeface="New Century Schoolbook"/>
              </a:rPr>
              <a:t>     (i)   An action undertaken to accomplish one or more of the following:</a:t>
            </a:r>
          </a:p>
          <a:p>
            <a:pPr algn="l">
              <a:spcAft>
                <a:spcPts val="750"/>
              </a:spcAft>
              <a:buNone/>
            </a:pPr>
            <a:r>
              <a:rPr lang="en-US" b="0" i="0" dirty="0">
                <a:solidFill>
                  <a:srgbClr val="333333"/>
                </a:solidFill>
                <a:effectLst/>
                <a:latin typeface="New Century Schoolbook"/>
              </a:rPr>
              <a:t>       (A)   Avoid and minimize impacts by limiting the degree or magnitude of the action and its implementation.</a:t>
            </a:r>
          </a:p>
          <a:p>
            <a:pPr algn="l">
              <a:spcAft>
                <a:spcPts val="750"/>
              </a:spcAft>
              <a:buNone/>
            </a:pPr>
            <a:r>
              <a:rPr lang="en-US" b="0" i="0" dirty="0">
                <a:solidFill>
                  <a:srgbClr val="333333"/>
                </a:solidFill>
                <a:effectLst/>
                <a:latin typeface="New Century Schoolbook"/>
              </a:rPr>
              <a:t>       (B)   Rectify the impact by repairing, rehabilitating or restoring the impacted environment.</a:t>
            </a:r>
          </a:p>
          <a:p>
            <a:pPr algn="l">
              <a:spcAft>
                <a:spcPts val="750"/>
              </a:spcAft>
              <a:buNone/>
            </a:pPr>
            <a:r>
              <a:rPr lang="en-US" b="0" i="0" dirty="0">
                <a:solidFill>
                  <a:srgbClr val="333333"/>
                </a:solidFill>
                <a:effectLst/>
                <a:latin typeface="New Century Schoolbook"/>
              </a:rPr>
              <a:t>       (C)   Reduce or eliminate the impact over time by preservation and maintenance operations during the life of the action.</a:t>
            </a:r>
          </a:p>
          <a:p>
            <a:pPr algn="l">
              <a:spcAft>
                <a:spcPts val="750"/>
              </a:spcAft>
              <a:buNone/>
            </a:pPr>
            <a:r>
              <a:rPr lang="en-US" b="0" i="0" dirty="0">
                <a:solidFill>
                  <a:srgbClr val="333333"/>
                </a:solidFill>
                <a:effectLst/>
                <a:latin typeface="New Century Schoolbook"/>
              </a:rPr>
              <a:t>     (ii)   If the impact cannot be eliminated by following clauses (A)—(C), </a:t>
            </a:r>
            <a:r>
              <a:rPr lang="en-US" b="1" i="0" dirty="0">
                <a:solidFill>
                  <a:srgbClr val="333333"/>
                </a:solidFill>
                <a:effectLst/>
                <a:latin typeface="New Century Schoolbook"/>
              </a:rPr>
              <a:t>compensate for the impact by replacing the environment impacted by the project or by providing substitute resources or environments</a:t>
            </a:r>
            <a:r>
              <a:rPr lang="en-US" b="0" i="0" dirty="0">
                <a:solidFill>
                  <a:srgbClr val="333333"/>
                </a:solidFill>
                <a:effectLst/>
                <a:latin typeface="New Century Schoolbook"/>
              </a:rPr>
              <a:t>.</a:t>
            </a:r>
            <a:br>
              <a:rPr lang="en-US" b="0" i="0" dirty="0">
                <a:solidFill>
                  <a:srgbClr val="333333"/>
                </a:solidFill>
                <a:effectLst/>
                <a:latin typeface="New Century Schoolbook"/>
              </a:rPr>
            </a:br>
            <a:endParaRPr lang="en-US" b="0" i="0" dirty="0">
              <a:solidFill>
                <a:srgbClr val="333333"/>
              </a:solidFill>
              <a:effectLst/>
              <a:latin typeface="New Century Schoolboo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376C5A77-70DF-2F1A-2280-6EE7D28A395C}"/>
            </a:ext>
          </a:extLst>
        </p:cNvPr>
        <p:cNvGrpSpPr/>
        <p:nvPr/>
      </p:nvGrpSpPr>
      <p:grpSpPr>
        <a:xfrm>
          <a:off x="0" y="0"/>
          <a:ext cx="0" cy="0"/>
          <a:chOff x="0" y="0"/>
          <a:chExt cx="0" cy="0"/>
        </a:xfrm>
      </p:grpSpPr>
      <p:sp>
        <p:nvSpPr>
          <p:cNvPr id="12291" name="TextBox 11">
            <a:extLst>
              <a:ext uri="{FF2B5EF4-FFF2-40B4-BE49-F238E27FC236}">
                <a16:creationId xmlns:a16="http://schemas.microsoft.com/office/drawing/2014/main" id="{8682656F-EC52-57FF-80D5-4046CD26319E}"/>
              </a:ext>
            </a:extLst>
          </p:cNvPr>
          <p:cNvSpPr txBox="1">
            <a:spLocks noChangeArrowheads="1"/>
          </p:cNvSpPr>
          <p:nvPr/>
        </p:nvSpPr>
        <p:spPr bwMode="auto">
          <a:xfrm>
            <a:off x="4335463" y="751761"/>
            <a:ext cx="7708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algn="ctr" eaLnBrk="1" hangingPunct="1">
              <a:lnSpc>
                <a:spcPct val="100000"/>
              </a:lnSpc>
              <a:spcBef>
                <a:spcPct val="0"/>
              </a:spcBef>
              <a:buFontTx/>
              <a:buNone/>
            </a:pPr>
            <a:r>
              <a:rPr lang="en-US" altLang="en-US" sz="4400" b="1" dirty="0">
                <a:solidFill>
                  <a:srgbClr val="001832"/>
                </a:solidFill>
                <a:latin typeface="Calibri" panose="020F0502020204030204" pitchFamily="34" charset="0"/>
                <a:cs typeface="Calibri" panose="020F0502020204030204" pitchFamily="34" charset="0"/>
              </a:rPr>
              <a:t>Regulatory Framework </a:t>
            </a:r>
          </a:p>
        </p:txBody>
      </p:sp>
      <p:sp>
        <p:nvSpPr>
          <p:cNvPr id="2" name="Content Placeholder 1">
            <a:extLst>
              <a:ext uri="{FF2B5EF4-FFF2-40B4-BE49-F238E27FC236}">
                <a16:creationId xmlns:a16="http://schemas.microsoft.com/office/drawing/2014/main" id="{3299974A-FCBD-2418-532D-EB07CD19BB33}"/>
              </a:ext>
            </a:extLst>
          </p:cNvPr>
          <p:cNvSpPr txBox="1">
            <a:spLocks/>
          </p:cNvSpPr>
          <p:nvPr/>
        </p:nvSpPr>
        <p:spPr>
          <a:xfrm>
            <a:off x="609600" y="2036947"/>
            <a:ext cx="11092543" cy="423065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50000"/>
              </a:lnSpc>
              <a:spcAft>
                <a:spcPts val="600"/>
              </a:spcAft>
              <a:buNone/>
              <a:defRPr/>
            </a:pPr>
            <a:r>
              <a:rPr lang="en-US" altLang="en-US" b="1" dirty="0"/>
              <a:t>State Regulatory Authority</a:t>
            </a:r>
          </a:p>
          <a:p>
            <a:pPr marL="0" indent="0" eaLnBrk="1" hangingPunct="1">
              <a:lnSpc>
                <a:spcPct val="100000"/>
              </a:lnSpc>
              <a:spcBef>
                <a:spcPts val="0"/>
              </a:spcBef>
              <a:spcAft>
                <a:spcPts val="0"/>
              </a:spcAft>
              <a:buNone/>
              <a:defRPr/>
            </a:pPr>
            <a:r>
              <a:rPr lang="en-US" altLang="en-US" dirty="0"/>
              <a:t>DEP issues Ch. 105 permits to operate, construct, and maintain mitigation banks.</a:t>
            </a:r>
          </a:p>
          <a:p>
            <a:pPr marL="0" indent="0" eaLnBrk="1" hangingPunct="1">
              <a:lnSpc>
                <a:spcPct val="100000"/>
              </a:lnSpc>
              <a:spcBef>
                <a:spcPts val="0"/>
              </a:spcBef>
              <a:spcAft>
                <a:spcPts val="0"/>
              </a:spcAft>
              <a:buNone/>
              <a:defRPr/>
            </a:pPr>
            <a:endParaRPr lang="en-US" altLang="en-US" dirty="0"/>
          </a:p>
          <a:p>
            <a:pPr marL="0" indent="0" eaLnBrk="1" hangingPunct="1">
              <a:lnSpc>
                <a:spcPct val="100000"/>
              </a:lnSpc>
              <a:spcBef>
                <a:spcPts val="0"/>
              </a:spcBef>
              <a:spcAft>
                <a:spcPts val="0"/>
              </a:spcAft>
              <a:buNone/>
              <a:defRPr/>
            </a:pPr>
            <a:r>
              <a:rPr lang="en-US" altLang="en-US" dirty="0"/>
              <a:t>DEP has separated the operation authority from the construction and maintenance authority for mitigaiton banking to provide comprehensive permit and regulatory oversight at the state level, through permit requirements.</a:t>
            </a:r>
          </a:p>
          <a:p>
            <a:pPr marL="0" indent="0" eaLnBrk="1" hangingPunct="1">
              <a:lnSpc>
                <a:spcPct val="100000"/>
              </a:lnSpc>
              <a:spcBef>
                <a:spcPts val="0"/>
              </a:spcBef>
              <a:spcAft>
                <a:spcPts val="0"/>
              </a:spcAft>
              <a:buNone/>
              <a:defRPr/>
            </a:pPr>
            <a:endParaRPr lang="en-US" altLang="en-US" dirty="0"/>
          </a:p>
        </p:txBody>
      </p:sp>
    </p:spTree>
    <p:extLst>
      <p:ext uri="{BB962C8B-B14F-4D97-AF65-F5344CB8AC3E}">
        <p14:creationId xmlns:p14="http://schemas.microsoft.com/office/powerpoint/2010/main" val="91871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D8264AB7-77F0-1F6E-62DF-E862113B815F}"/>
            </a:ext>
          </a:extLst>
        </p:cNvPr>
        <p:cNvGrpSpPr/>
        <p:nvPr/>
      </p:nvGrpSpPr>
      <p:grpSpPr>
        <a:xfrm>
          <a:off x="0" y="0"/>
          <a:ext cx="0" cy="0"/>
          <a:chOff x="0" y="0"/>
          <a:chExt cx="0" cy="0"/>
        </a:xfrm>
      </p:grpSpPr>
      <p:sp>
        <p:nvSpPr>
          <p:cNvPr id="12291" name="TextBox 11">
            <a:extLst>
              <a:ext uri="{FF2B5EF4-FFF2-40B4-BE49-F238E27FC236}">
                <a16:creationId xmlns:a16="http://schemas.microsoft.com/office/drawing/2014/main" id="{790FC3FB-5DEE-9161-23C8-7B66A71C38DC}"/>
              </a:ext>
            </a:extLst>
          </p:cNvPr>
          <p:cNvSpPr txBox="1">
            <a:spLocks noChangeArrowheads="1"/>
          </p:cNvSpPr>
          <p:nvPr/>
        </p:nvSpPr>
        <p:spPr bwMode="auto">
          <a:xfrm>
            <a:off x="4335463" y="590397"/>
            <a:ext cx="7708900" cy="7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ts val="1200"/>
              </a:spcBef>
              <a:spcAft>
                <a:spcPts val="1200"/>
              </a:spcAft>
              <a:buNone/>
            </a:pPr>
            <a:r>
              <a:rPr lang="en-US" altLang="en-US" sz="4400" b="1" dirty="0">
                <a:solidFill>
                  <a:srgbClr val="000000"/>
                </a:solidFill>
                <a:latin typeface="Calibri" panose="020F0502020204030204" pitchFamily="34" charset="0"/>
                <a:cs typeface="Calibri" panose="020F0502020204030204" pitchFamily="34" charset="0"/>
              </a:rPr>
              <a:t>Banking History and Activity</a:t>
            </a:r>
          </a:p>
        </p:txBody>
      </p:sp>
      <p:sp>
        <p:nvSpPr>
          <p:cNvPr id="2" name="Content Placeholder 1">
            <a:extLst>
              <a:ext uri="{FF2B5EF4-FFF2-40B4-BE49-F238E27FC236}">
                <a16:creationId xmlns:a16="http://schemas.microsoft.com/office/drawing/2014/main" id="{F7E74100-821B-7D03-B07F-D7EE15597E3D}"/>
              </a:ext>
            </a:extLst>
          </p:cNvPr>
          <p:cNvSpPr txBox="1">
            <a:spLocks/>
          </p:cNvSpPr>
          <p:nvPr/>
        </p:nvSpPr>
        <p:spPr>
          <a:xfrm>
            <a:off x="609600" y="2036947"/>
            <a:ext cx="10972800" cy="423065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spcAft>
                <a:spcPts val="0"/>
              </a:spcAft>
              <a:buNone/>
              <a:defRPr/>
            </a:pPr>
            <a:r>
              <a:rPr lang="en-US" altLang="en-US" b="1" dirty="0"/>
              <a:t>October 5, 2013 - First approval to operate mitigation banks in PA was issued to First Pennsylvania Resource  LLC  (aka RES)</a:t>
            </a:r>
          </a:p>
          <a:p>
            <a:pPr marL="0" indent="0">
              <a:buNone/>
            </a:pPr>
            <a:endParaRPr lang="en-US" sz="1800" b="1" dirty="0"/>
          </a:p>
          <a:p>
            <a:r>
              <a:rPr lang="en-US" altLang="en-US" b="1" dirty="0"/>
              <a:t>Land Reclamation Group  - 2/2020</a:t>
            </a:r>
          </a:p>
          <a:p>
            <a:r>
              <a:rPr lang="en-US" altLang="en-US" b="1" dirty="0"/>
              <a:t>Evergreen Envronmental  - 5/2020</a:t>
            </a:r>
          </a:p>
          <a:p>
            <a:r>
              <a:rPr lang="en-US" altLang="en-US" b="1" dirty="0"/>
              <a:t>Naturion (aka Water and Land Solutions)  - 2022</a:t>
            </a:r>
          </a:p>
          <a:p>
            <a:r>
              <a:rPr lang="en-US" altLang="en-US" b="1" dirty="0"/>
              <a:t>CNX/EIP Joint Partnership – 2024</a:t>
            </a:r>
          </a:p>
          <a:p>
            <a:r>
              <a:rPr lang="en-US" altLang="en-US" b="1" dirty="0"/>
              <a:t>3 currently in process of applying for approval</a:t>
            </a:r>
          </a:p>
          <a:p>
            <a:endParaRPr lang="en-US" altLang="en-US" b="1" dirty="0"/>
          </a:p>
        </p:txBody>
      </p:sp>
    </p:spTree>
    <p:extLst>
      <p:ext uri="{BB962C8B-B14F-4D97-AF65-F5344CB8AC3E}">
        <p14:creationId xmlns:p14="http://schemas.microsoft.com/office/powerpoint/2010/main" val="1843149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BFBEBE53-15BC-CB85-551D-6523BABDCE07}"/>
            </a:ext>
          </a:extLst>
        </p:cNvPr>
        <p:cNvGrpSpPr/>
        <p:nvPr/>
      </p:nvGrpSpPr>
      <p:grpSpPr>
        <a:xfrm>
          <a:off x="0" y="0"/>
          <a:ext cx="0" cy="0"/>
          <a:chOff x="0" y="0"/>
          <a:chExt cx="0" cy="0"/>
        </a:xfrm>
      </p:grpSpPr>
      <p:sp>
        <p:nvSpPr>
          <p:cNvPr id="12291" name="TextBox 11">
            <a:extLst>
              <a:ext uri="{FF2B5EF4-FFF2-40B4-BE49-F238E27FC236}">
                <a16:creationId xmlns:a16="http://schemas.microsoft.com/office/drawing/2014/main" id="{5DEF9B02-C7BB-D86E-2CAE-A055AD54F560}"/>
              </a:ext>
            </a:extLst>
          </p:cNvPr>
          <p:cNvSpPr txBox="1">
            <a:spLocks noChangeArrowheads="1"/>
          </p:cNvSpPr>
          <p:nvPr/>
        </p:nvSpPr>
        <p:spPr bwMode="auto">
          <a:xfrm>
            <a:off x="4335463" y="590397"/>
            <a:ext cx="7708900" cy="7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ts val="1200"/>
              </a:spcBef>
              <a:spcAft>
                <a:spcPts val="1200"/>
              </a:spcAft>
              <a:buNone/>
            </a:pPr>
            <a:r>
              <a:rPr lang="en-US" altLang="en-US" sz="4400" b="1" dirty="0">
                <a:solidFill>
                  <a:srgbClr val="000000"/>
                </a:solidFill>
                <a:latin typeface="Calibri" panose="020F0502020204030204" pitchFamily="34" charset="0"/>
                <a:cs typeface="Calibri" panose="020F0502020204030204" pitchFamily="34" charset="0"/>
              </a:rPr>
              <a:t>Banking History and Activity</a:t>
            </a:r>
          </a:p>
        </p:txBody>
      </p:sp>
      <p:sp>
        <p:nvSpPr>
          <p:cNvPr id="2" name="Content Placeholder 1">
            <a:extLst>
              <a:ext uri="{FF2B5EF4-FFF2-40B4-BE49-F238E27FC236}">
                <a16:creationId xmlns:a16="http://schemas.microsoft.com/office/drawing/2014/main" id="{282F5AD0-DC57-E6B4-EFDA-BA5A355EB83C}"/>
              </a:ext>
            </a:extLst>
          </p:cNvPr>
          <p:cNvSpPr txBox="1">
            <a:spLocks/>
          </p:cNvSpPr>
          <p:nvPr/>
        </p:nvSpPr>
        <p:spPr>
          <a:xfrm>
            <a:off x="652630" y="1774659"/>
            <a:ext cx="11309873" cy="46220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spcAft>
                <a:spcPts val="600"/>
              </a:spcAft>
              <a:buNone/>
              <a:defRPr/>
            </a:pPr>
            <a:r>
              <a:rPr lang="en-US" altLang="en-US" sz="2400" b="1" dirty="0"/>
              <a:t>All mitigation bank proposals </a:t>
            </a:r>
            <a:r>
              <a:rPr lang="en-US" altLang="en-US" sz="2400" b="1" u="sng" dirty="0"/>
              <a:t>must be comprehensive restoration</a:t>
            </a:r>
            <a:r>
              <a:rPr lang="en-US" altLang="en-US" sz="2400" b="1" dirty="0"/>
              <a:t> proposals focused on reestablishing or rehabilitating stream and floodplain systems and wetlands.</a:t>
            </a:r>
          </a:p>
          <a:p>
            <a:pPr marL="0" indent="0" eaLnBrk="1" hangingPunct="1">
              <a:lnSpc>
                <a:spcPct val="100000"/>
              </a:lnSpc>
              <a:spcBef>
                <a:spcPts val="0"/>
              </a:spcBef>
              <a:spcAft>
                <a:spcPts val="600"/>
              </a:spcAft>
              <a:buNone/>
              <a:defRPr/>
            </a:pPr>
            <a:endParaRPr lang="en-US" altLang="en-US" sz="2000" b="1" dirty="0"/>
          </a:p>
          <a:p>
            <a:pPr marL="0" indent="0" eaLnBrk="1" hangingPunct="1">
              <a:lnSpc>
                <a:spcPct val="100000"/>
              </a:lnSpc>
              <a:spcBef>
                <a:spcPts val="0"/>
              </a:spcBef>
              <a:spcAft>
                <a:spcPts val="600"/>
              </a:spcAft>
              <a:buNone/>
              <a:defRPr/>
            </a:pPr>
            <a:r>
              <a:rPr lang="en-US" altLang="en-US" sz="2400" b="1" dirty="0"/>
              <a:t>Accomplished through use of an evidence-based approach to restoration</a:t>
            </a:r>
          </a:p>
          <a:p>
            <a:pPr marL="0" indent="0" eaLnBrk="1" hangingPunct="1">
              <a:lnSpc>
                <a:spcPct val="100000"/>
              </a:lnSpc>
              <a:spcBef>
                <a:spcPts val="0"/>
              </a:spcBef>
              <a:spcAft>
                <a:spcPts val="600"/>
              </a:spcAft>
              <a:buNone/>
              <a:defRPr/>
            </a:pPr>
            <a:endParaRPr lang="en-US" altLang="en-US" sz="2000" dirty="0"/>
          </a:p>
          <a:p>
            <a:pPr marL="0" indent="0" eaLnBrk="1" hangingPunct="1">
              <a:lnSpc>
                <a:spcPct val="100000"/>
              </a:lnSpc>
              <a:spcBef>
                <a:spcPts val="0"/>
              </a:spcBef>
              <a:spcAft>
                <a:spcPts val="600"/>
              </a:spcAft>
              <a:buNone/>
              <a:defRPr/>
            </a:pPr>
            <a:r>
              <a:rPr lang="en-US" altLang="en-US" sz="2400" dirty="0"/>
              <a:t>DEP requires the banker to demonstrate the resource is degraded (not synonymous with impaired).  We use a systems basis approach not channel 	centric.</a:t>
            </a:r>
          </a:p>
          <a:p>
            <a:pPr marL="1425575" lvl="1" indent="-163513" eaLnBrk="1" hangingPunct="1">
              <a:lnSpc>
                <a:spcPct val="100000"/>
              </a:lnSpc>
              <a:spcBef>
                <a:spcPts val="0"/>
              </a:spcBef>
              <a:spcAft>
                <a:spcPts val="600"/>
              </a:spcAft>
              <a:defRPr/>
            </a:pPr>
            <a:r>
              <a:rPr lang="en-US" altLang="en-US" sz="1800" dirty="0"/>
              <a:t>Document historic unaltered natural conditions (site potential)</a:t>
            </a:r>
            <a:endParaRPr lang="en-US" altLang="en-US" sz="1800" dirty="0">
              <a:highlight>
                <a:srgbClr val="00FF00"/>
              </a:highlight>
            </a:endParaRPr>
          </a:p>
          <a:p>
            <a:pPr marL="1425575" lvl="1" indent="-163513" eaLnBrk="1" hangingPunct="1">
              <a:lnSpc>
                <a:spcPct val="100000"/>
              </a:lnSpc>
              <a:spcBef>
                <a:spcPts val="0"/>
              </a:spcBef>
              <a:spcAft>
                <a:spcPts val="600"/>
              </a:spcAft>
              <a:defRPr/>
            </a:pPr>
            <a:r>
              <a:rPr lang="en-US" altLang="en-US" sz="1800" dirty="0"/>
              <a:t>Identify historic and modern alterations</a:t>
            </a:r>
          </a:p>
          <a:p>
            <a:pPr marL="1425575" lvl="1" indent="-163513" eaLnBrk="1" hangingPunct="1">
              <a:lnSpc>
                <a:spcPct val="100000"/>
              </a:lnSpc>
              <a:spcBef>
                <a:spcPts val="0"/>
              </a:spcBef>
              <a:spcAft>
                <a:spcPts val="600"/>
              </a:spcAft>
              <a:defRPr/>
            </a:pPr>
            <a:r>
              <a:rPr lang="en-US" altLang="en-US" sz="1800" dirty="0"/>
              <a:t>Identify modern constraints present that interfere with the ability to restore</a:t>
            </a:r>
          </a:p>
          <a:p>
            <a:pPr marL="0" indent="0" eaLnBrk="1" hangingPunct="1">
              <a:lnSpc>
                <a:spcPct val="100000"/>
              </a:lnSpc>
              <a:spcBef>
                <a:spcPts val="0"/>
              </a:spcBef>
              <a:spcAft>
                <a:spcPts val="600"/>
              </a:spcAft>
              <a:buNone/>
              <a:defRPr/>
            </a:pPr>
            <a:endParaRPr lang="en-US" altLang="en-US" sz="2400" dirty="0"/>
          </a:p>
          <a:p>
            <a:pPr marL="0" indent="0" eaLnBrk="1" hangingPunct="1">
              <a:lnSpc>
                <a:spcPct val="100000"/>
              </a:lnSpc>
              <a:spcBef>
                <a:spcPts val="0"/>
              </a:spcBef>
              <a:spcAft>
                <a:spcPts val="0"/>
              </a:spcAft>
              <a:buNone/>
              <a:defRPr/>
            </a:pPr>
            <a:endParaRPr lang="en-US" altLang="en-US" sz="2400" b="1" dirty="0"/>
          </a:p>
          <a:p>
            <a:pPr marL="0" indent="0">
              <a:spcBef>
                <a:spcPts val="0"/>
              </a:spcBef>
              <a:buNone/>
            </a:pPr>
            <a:endParaRPr lang="en-US" sz="1800" b="1" dirty="0">
              <a:highlight>
                <a:srgbClr val="00FF00"/>
              </a:highlight>
            </a:endParaRPr>
          </a:p>
        </p:txBody>
      </p:sp>
    </p:spTree>
    <p:extLst>
      <p:ext uri="{BB962C8B-B14F-4D97-AF65-F5344CB8AC3E}">
        <p14:creationId xmlns:p14="http://schemas.microsoft.com/office/powerpoint/2010/main" val="141326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a:extLst>
            <a:ext uri="{FF2B5EF4-FFF2-40B4-BE49-F238E27FC236}">
              <a16:creationId xmlns:a16="http://schemas.microsoft.com/office/drawing/2014/main" id="{02037218-9DB4-C3A6-9154-A2DD76F2E0AF}"/>
            </a:ext>
          </a:extLst>
        </p:cNvPr>
        <p:cNvGrpSpPr/>
        <p:nvPr/>
      </p:nvGrpSpPr>
      <p:grpSpPr>
        <a:xfrm>
          <a:off x="0" y="0"/>
          <a:ext cx="0" cy="0"/>
          <a:chOff x="0" y="0"/>
          <a:chExt cx="0" cy="0"/>
        </a:xfrm>
      </p:grpSpPr>
      <p:sp>
        <p:nvSpPr>
          <p:cNvPr id="12291" name="TextBox 11">
            <a:extLst>
              <a:ext uri="{FF2B5EF4-FFF2-40B4-BE49-F238E27FC236}">
                <a16:creationId xmlns:a16="http://schemas.microsoft.com/office/drawing/2014/main" id="{4A6D1F89-B86C-1FC7-E162-B6A051D8FF09}"/>
              </a:ext>
            </a:extLst>
          </p:cNvPr>
          <p:cNvSpPr txBox="1">
            <a:spLocks noChangeArrowheads="1"/>
          </p:cNvSpPr>
          <p:nvPr/>
        </p:nvSpPr>
        <p:spPr bwMode="auto">
          <a:xfrm>
            <a:off x="4335463" y="590397"/>
            <a:ext cx="7708900" cy="784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ptos" panose="020B00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ptos" panose="020B00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ptos" panose="020B00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ptos" panose="020B00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ptos" panose="020B0004020202020204" pitchFamily="34" charset="0"/>
              </a:defRPr>
            </a:lvl9pPr>
          </a:lstStyle>
          <a:p>
            <a:pPr eaLnBrk="1" hangingPunct="1">
              <a:lnSpc>
                <a:spcPct val="107000"/>
              </a:lnSpc>
              <a:spcBef>
                <a:spcPts val="1200"/>
              </a:spcBef>
              <a:spcAft>
                <a:spcPts val="1200"/>
              </a:spcAft>
              <a:buNone/>
            </a:pPr>
            <a:r>
              <a:rPr lang="en-US" altLang="en-US" sz="4400" b="1" dirty="0">
                <a:solidFill>
                  <a:srgbClr val="000000"/>
                </a:solidFill>
                <a:latin typeface="Calibri" panose="020F0502020204030204" pitchFamily="34" charset="0"/>
                <a:cs typeface="Calibri" panose="020F0502020204030204" pitchFamily="34" charset="0"/>
              </a:rPr>
              <a:t>Banking History and Activity</a:t>
            </a:r>
          </a:p>
        </p:txBody>
      </p:sp>
      <p:sp>
        <p:nvSpPr>
          <p:cNvPr id="2" name="Content Placeholder 1">
            <a:extLst>
              <a:ext uri="{FF2B5EF4-FFF2-40B4-BE49-F238E27FC236}">
                <a16:creationId xmlns:a16="http://schemas.microsoft.com/office/drawing/2014/main" id="{3264F5DC-1AA9-B518-2DB6-7FC8F689C6D0}"/>
              </a:ext>
            </a:extLst>
          </p:cNvPr>
          <p:cNvSpPr txBox="1">
            <a:spLocks/>
          </p:cNvSpPr>
          <p:nvPr/>
        </p:nvSpPr>
        <p:spPr>
          <a:xfrm>
            <a:off x="652630" y="1774659"/>
            <a:ext cx="11309873" cy="462203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spcBef>
                <a:spcPts val="0"/>
              </a:spcBef>
              <a:spcAft>
                <a:spcPts val="0"/>
              </a:spcAft>
              <a:buNone/>
              <a:defRPr/>
            </a:pPr>
            <a:r>
              <a:rPr lang="en-US" altLang="en-US" b="1" dirty="0"/>
              <a:t>Restoration plans for 25 sites (not including PADOT) have been approved for construction</a:t>
            </a:r>
          </a:p>
          <a:p>
            <a:pPr marL="0" indent="0" eaLnBrk="1" hangingPunct="1">
              <a:lnSpc>
                <a:spcPct val="100000"/>
              </a:lnSpc>
              <a:spcBef>
                <a:spcPts val="0"/>
              </a:spcBef>
              <a:spcAft>
                <a:spcPts val="0"/>
              </a:spcAft>
              <a:buNone/>
              <a:defRPr/>
            </a:pPr>
            <a:endParaRPr lang="en-US" altLang="en-US" b="1" dirty="0"/>
          </a:p>
          <a:p>
            <a:pPr marL="0" indent="0" eaLnBrk="1" hangingPunct="1">
              <a:lnSpc>
                <a:spcPct val="100000"/>
              </a:lnSpc>
              <a:spcBef>
                <a:spcPts val="0"/>
              </a:spcBef>
              <a:spcAft>
                <a:spcPts val="0"/>
              </a:spcAft>
              <a:buNone/>
              <a:defRPr/>
            </a:pPr>
            <a:r>
              <a:rPr lang="en-US" altLang="en-US" b="1" dirty="0"/>
              <a:t>Total of 315,000 linear feet (59.6 miles) of stream credits and 369 wetland acre credits have been approved/constructed (not including PADOT) </a:t>
            </a:r>
          </a:p>
          <a:p>
            <a:pPr marL="0" indent="0">
              <a:spcBef>
                <a:spcPts val="0"/>
              </a:spcBef>
              <a:buNone/>
            </a:pPr>
            <a:endParaRPr lang="en-US" b="1" dirty="0"/>
          </a:p>
          <a:p>
            <a:pPr marL="0" indent="0">
              <a:buNone/>
            </a:pPr>
            <a:r>
              <a:rPr lang="en-US" b="1" dirty="0"/>
              <a:t>Preservation does not generate credits but can be considered when value of gains</a:t>
            </a:r>
          </a:p>
          <a:p>
            <a:endParaRPr lang="en-US" altLang="en-US" b="1" dirty="0"/>
          </a:p>
        </p:txBody>
      </p:sp>
    </p:spTree>
    <p:extLst>
      <p:ext uri="{BB962C8B-B14F-4D97-AF65-F5344CB8AC3E}">
        <p14:creationId xmlns:p14="http://schemas.microsoft.com/office/powerpoint/2010/main" val="2483074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1183E9E98FA044780225A7E2279E24D" ma:contentTypeVersion="32" ma:contentTypeDescription="Create a new document." ma:contentTypeScope="" ma:versionID="0507cb8a3f58720c776cc7513d70587f">
  <xsd:schema xmlns:xsd="http://www.w3.org/2001/XMLSchema" xmlns:xs="http://www.w3.org/2001/XMLSchema" xmlns:p="http://schemas.microsoft.com/office/2006/metadata/properties" xmlns:ns2="df132591-b85b-48eb-ba40-e834778073e4" xmlns:ns3="9a04c5e2-1e7f-40b1-b8e5-68fc9d2a169f" targetNamespace="http://schemas.microsoft.com/office/2006/metadata/properties" ma:root="true" ma:fieldsID="fa855fddb3f46b4b24025a64ded76b1f" ns2:_="" ns3:_="">
    <xsd:import namespace="df132591-b85b-48eb-ba40-e834778073e4"/>
    <xsd:import namespace="9a04c5e2-1e7f-40b1-b8e5-68fc9d2a16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32591-b85b-48eb-ba40-e834778073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04c5e2-1e7f-40b1-b8e5-68fc9d2a16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139c792-f5a2-43ce-a053-fa0d5a8d3bf8}" ma:internalName="TaxCatchAll" ma:showField="CatchAllData" ma:web="9a04c5e2-1e7f-40b1-b8e5-68fc9d2a1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a04c5e2-1e7f-40b1-b8e5-68fc9d2a169f"/>
    <lcf76f155ced4ddcb4097134ff3c332f xmlns="df132591-b85b-48eb-ba40-e834778073e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1C78EE-24D4-4003-9224-C4F4D5A19C8F}">
  <ds:schemaRefs>
    <ds:schemaRef ds:uri="http://schemas.microsoft.com/sharepoint/v3/contenttype/forms"/>
  </ds:schemaRefs>
</ds:datastoreItem>
</file>

<file path=customXml/itemProps2.xml><?xml version="1.0" encoding="utf-8"?>
<ds:datastoreItem xmlns:ds="http://schemas.openxmlformats.org/officeDocument/2006/customXml" ds:itemID="{D9AF3AEF-C098-4F23-BB49-F3B5793E9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32591-b85b-48eb-ba40-e834778073e4"/>
    <ds:schemaRef ds:uri="9a04c5e2-1e7f-40b1-b8e5-68fc9d2a1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5B5E40-5883-47A6-A085-BD1839B76CC9}">
  <ds:schemaRefs>
    <ds:schemaRef ds:uri="df132591-b85b-48eb-ba40-e834778073e4"/>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9a04c5e2-1e7f-40b1-b8e5-68fc9d2a169f"/>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18500</TotalTime>
  <Words>1631</Words>
  <Application>Microsoft Office PowerPoint</Application>
  <PresentationFormat>Widescreen</PresentationFormat>
  <Paragraphs>154</Paragraphs>
  <Slides>13</Slides>
  <Notes>13</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New Century Schoolbook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spesifikdesign</dc:creator>
  <cp:lastModifiedBy>Molly Bengs</cp:lastModifiedBy>
  <cp:revision>169</cp:revision>
  <cp:lastPrinted>2024-08-08T18:41:01Z</cp:lastPrinted>
  <dcterms:created xsi:type="dcterms:W3CDTF">2024-08-01T10:00:04Z</dcterms:created>
  <dcterms:modified xsi:type="dcterms:W3CDTF">2026-02-17T16:34:14Z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0x010100DBA7DDB1FC730443AA03D68658DD87D9</vt:lpwstr>
  </property>
</Properties>
</file>