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6" r:id="rId2"/>
    <p:sldId id="274" r:id="rId3"/>
    <p:sldId id="275" r:id="rId4"/>
    <p:sldId id="277" r:id="rId5"/>
    <p:sldId id="269" r:id="rId6"/>
    <p:sldId id="262" r:id="rId7"/>
    <p:sldId id="264" r:id="rId8"/>
    <p:sldId id="273" r:id="rId9"/>
    <p:sldId id="263" r:id="rId10"/>
    <p:sldId id="271"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Kathryn" initials="KP" lastIdx="9" clrIdx="0">
    <p:extLst>
      <p:ext uri="{19B8F6BF-5375-455C-9EA6-DF929625EA0E}">
        <p15:presenceInfo xmlns:p15="http://schemas.microsoft.com/office/powerpoint/2012/main" userId="Phillips, Kathr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FFFB"/>
    <a:srgbClr val="FEE6C6"/>
    <a:srgbClr val="FEE5DE"/>
    <a:srgbClr val="D7ECF1"/>
    <a:srgbClr val="AED8E2"/>
    <a:srgbClr val="27AAE1"/>
    <a:srgbClr val="00BDF2"/>
    <a:srgbClr val="DDE7EE"/>
    <a:srgbClr val="83C356"/>
    <a:srgbClr val="757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2643" autoAdjust="0"/>
  </p:normalViewPr>
  <p:slideViewPr>
    <p:cSldViewPr snapToGrid="0" showGuides="1">
      <p:cViewPr varScale="1">
        <p:scale>
          <a:sx n="70" d="100"/>
          <a:sy n="70" d="100"/>
        </p:scale>
        <p:origin x="324" y="54"/>
      </p:cViewPr>
      <p:guideLst>
        <p:guide orient="horz" pos="2160"/>
        <p:guide pos="3840"/>
      </p:guideLst>
    </p:cSldViewPr>
  </p:slideViewPr>
  <p:notesTextViewPr>
    <p:cViewPr>
      <p:scale>
        <a:sx n="3" d="2"/>
        <a:sy n="3" d="2"/>
      </p:scale>
      <p:origin x="0" y="0"/>
    </p:cViewPr>
  </p:notesTextViewPr>
  <p:sorterViewPr>
    <p:cViewPr>
      <p:scale>
        <a:sx n="100" d="100"/>
        <a:sy n="100" d="100"/>
      </p:scale>
      <p:origin x="0" y="-2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72CC9-B639-4D8D-A44A-78D50C0EDE34}" type="datetimeFigureOut">
              <a:rPr lang="en-US" smtClean="0"/>
              <a:t>2/26/2019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7E7F6-7483-4AC2-A8E3-E3826BB20D88}" type="slidenum">
              <a:rPr lang="en-US" smtClean="0"/>
              <a:t>‹#›</a:t>
            </a:fld>
            <a:endParaRPr lang="en-US" dirty="0"/>
          </a:p>
        </p:txBody>
      </p:sp>
    </p:spTree>
    <p:extLst>
      <p:ext uri="{BB962C8B-B14F-4D97-AF65-F5344CB8AC3E}">
        <p14:creationId xmlns:p14="http://schemas.microsoft.com/office/powerpoint/2010/main" val="257261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a:t>
            </a:fld>
            <a:endParaRPr lang="en-US" dirty="0"/>
          </a:p>
        </p:txBody>
      </p:sp>
    </p:spTree>
    <p:extLst>
      <p:ext uri="{BB962C8B-B14F-4D97-AF65-F5344CB8AC3E}">
        <p14:creationId xmlns:p14="http://schemas.microsoft.com/office/powerpoint/2010/main" val="547307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source: http://www.google.com/url?sa=i&amp;rct=j&amp;q=&amp;esrc=s&amp;source=images&amp;cd=&amp;ved=2ahUKEwjH97SVpo3aAhVKS60KHR0fBxIQjhx6BAgAEAM&amp;url=http%3A%2F%2Fwww.chesapeakeprogress.com%2Fengaged-communities%2Flocal-leadership&amp;psig=AOvVaw3UdTC2T9ooWuVjXqegFpNN&amp;ust=1522267401486318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phosphorus coming into the model from Conowingo Dam and shore line erosion. </a:t>
            </a:r>
            <a:r>
              <a:rPr lang="en-US" dirty="0">
                <a:solidFill>
                  <a:srgbClr val="FF0000"/>
                </a:solidFill>
              </a:rPr>
              <a:t>Previously, the Partnership was overestimating the amount of phosphorus</a:t>
            </a:r>
            <a:r>
              <a:rPr lang="en-US" dirty="0"/>
              <a:t>.</a:t>
            </a:r>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10</a:t>
            </a:fld>
            <a:endParaRPr lang="en-US" dirty="0"/>
          </a:p>
        </p:txBody>
      </p:sp>
    </p:spTree>
    <p:extLst>
      <p:ext uri="{BB962C8B-B14F-4D97-AF65-F5344CB8AC3E}">
        <p14:creationId xmlns:p14="http://schemas.microsoft.com/office/powerpoint/2010/main" val="11203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Chesapeake Bay Program developed the Chesapeake Assessment Scenario Tool (CAST) to aid local, regional and federal partners in development and implementation of the WIPs.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Chesapeake Assessment Scenario Tool (CAST): https://cast.chesapeakebay.net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11</a:t>
            </a:fld>
            <a:endParaRPr lang="en-US" dirty="0"/>
          </a:p>
        </p:txBody>
      </p:sp>
    </p:spTree>
    <p:extLst>
      <p:ext uri="{BB962C8B-B14F-4D97-AF65-F5344CB8AC3E}">
        <p14:creationId xmlns:p14="http://schemas.microsoft.com/office/powerpoint/2010/main" val="292123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Chesapeake Bay Total Maximum Daily Load (Bay TMDL)</a:t>
            </a:r>
          </a:p>
          <a:p>
            <a:endParaRPr lang="en-US" dirty="0"/>
          </a:p>
          <a:p>
            <a:r>
              <a:rPr lang="en-US" dirty="0"/>
              <a:t>The seven Chesapeake Bay watershed jurisdictions: Delaware, the District of Columbia, Maryland, New York, Pennsylvania, Virginia and West Virginia.</a:t>
            </a:r>
          </a:p>
        </p:txBody>
      </p:sp>
      <p:sp>
        <p:nvSpPr>
          <p:cNvPr id="4" name="Slide Number Placeholder 3"/>
          <p:cNvSpPr>
            <a:spLocks noGrp="1"/>
          </p:cNvSpPr>
          <p:nvPr>
            <p:ph type="sldNum" sz="quarter" idx="10"/>
          </p:nvPr>
        </p:nvSpPr>
        <p:spPr/>
        <p:txBody>
          <a:bodyPr/>
          <a:lstStyle/>
          <a:p>
            <a:fld id="{E1E7E7F6-7483-4AC2-A8E3-E3826BB20D88}" type="slidenum">
              <a:rPr lang="en-US" smtClean="0"/>
              <a:t>2</a:t>
            </a:fld>
            <a:endParaRPr lang="en-US" dirty="0"/>
          </a:p>
        </p:txBody>
      </p:sp>
    </p:spTree>
    <p:extLst>
      <p:ext uri="{BB962C8B-B14F-4D97-AF65-F5344CB8AC3E}">
        <p14:creationId xmlns:p14="http://schemas.microsoft.com/office/powerpoint/2010/main" val="372445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help the seven Chesapeake Bay jurisdictions meet their targets to reduce pollution flowing into the Chesapeake Bay, they develop Watershed Implementation Plans, or WIPs.</a:t>
            </a:r>
          </a:p>
        </p:txBody>
      </p:sp>
      <p:sp>
        <p:nvSpPr>
          <p:cNvPr id="4" name="Slide Number Placeholder 3"/>
          <p:cNvSpPr>
            <a:spLocks noGrp="1"/>
          </p:cNvSpPr>
          <p:nvPr>
            <p:ph type="sldNum" sz="quarter" idx="10"/>
          </p:nvPr>
        </p:nvSpPr>
        <p:spPr/>
        <p:txBody>
          <a:bodyPr/>
          <a:lstStyle/>
          <a:p>
            <a:fld id="{E1E7E7F6-7483-4AC2-A8E3-E3826BB20D88}" type="slidenum">
              <a:rPr lang="en-US" smtClean="0"/>
              <a:t>3</a:t>
            </a:fld>
            <a:endParaRPr lang="en-US" dirty="0"/>
          </a:p>
        </p:txBody>
      </p:sp>
    </p:spTree>
    <p:extLst>
      <p:ext uri="{BB962C8B-B14F-4D97-AF65-F5344CB8AC3E}">
        <p14:creationId xmlns:p14="http://schemas.microsoft.com/office/powerpoint/2010/main" val="328265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Phase III WIPs will guide the jurisdictions and their local partners and stakeholders on what actions and controls they will need to take and put into practice to meet their pollution reduction goals by 2025. </a:t>
            </a:r>
          </a:p>
          <a:p>
            <a:pPr lvl="0"/>
            <a:r>
              <a:rPr lang="en-US" sz="1200" kern="1200" dirty="0">
                <a:solidFill>
                  <a:schemeClr val="tx1"/>
                </a:solidFill>
                <a:effectLst/>
                <a:latin typeface="+mn-lt"/>
                <a:ea typeface="+mn-ea"/>
                <a:cs typeface="+mn-cs"/>
              </a:rPr>
              <a:t>The Phase III WIPs will take into account the results of the midpoint assessment as well as future population growth based on estimates of how the land in the Chesapeake Bay watershed will be used in 2025.</a:t>
            </a:r>
          </a:p>
          <a:p>
            <a:pPr lvl="0"/>
            <a:r>
              <a:rPr lang="en-US" sz="1200" kern="1200" dirty="0">
                <a:solidFill>
                  <a:schemeClr val="tx1"/>
                </a:solidFill>
                <a:effectLst/>
                <a:latin typeface="+mn-lt"/>
                <a:ea typeface="+mn-ea"/>
                <a:cs typeface="+mn-cs"/>
              </a:rPr>
              <a:t>It is reasonable to assume that jurisdictions may need to update their commitments in the 2018 – 2025 timeframe and if so, jurisdictions may update their programmatic and/or numeric commitments through their two-year milestones.</a:t>
            </a:r>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4</a:t>
            </a:fld>
            <a:endParaRPr lang="en-US" dirty="0"/>
          </a:p>
        </p:txBody>
      </p:sp>
    </p:spTree>
    <p:extLst>
      <p:ext uri="{BB962C8B-B14F-4D97-AF65-F5344CB8AC3E}">
        <p14:creationId xmlns:p14="http://schemas.microsoft.com/office/powerpoint/2010/main" val="259640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EPA provided expectations for the jurisdictions’ Phase III WIPs to maintain accountability in the work of the Chesapeake Bay Program partnership, encourage continued adaptive management to the new information generated during the Bay TMDL midpoint assessment, and lay the groundwork for implementation of the next generation of innovative practices. These expectations are directed towards ensuring EPA and the public has reasonable assurance that the seven jurisdictions, and their local and federal partners, have in place, or are committed to put in place, the funding, financing, cost-share, technical assistance, voluntary, incentive, policy, programmatic, legislative, and regulatory infrastructures necessary to achieve their 2025 target goals. </a:t>
            </a:r>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5</a:t>
            </a:fld>
            <a:endParaRPr lang="en-US" dirty="0"/>
          </a:p>
        </p:txBody>
      </p:sp>
    </p:spTree>
    <p:extLst>
      <p:ext uri="{BB962C8B-B14F-4D97-AF65-F5344CB8AC3E}">
        <p14:creationId xmlns:p14="http://schemas.microsoft.com/office/powerpoint/2010/main" val="322481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jurisdictions must specify the commitments needed to achieve Phase III WIP planning targets. These commitments include: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Identifying programmatic actions and pollution-reducing practices that will be implemented to achieve pollution reduction goals.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Building capacity to oversee and implement agricultural and stormwater programs, particularly where programmatic gaps have been identified.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Targeting of more effective pollution-reducing practices in watersheds that take on more pollutant loads, based on modeling and monitoring data.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Providing more detailed documentation of planned changes for sectors (e.g. wastewater, stormwater) that fall under “enhanced oversight” (EPA-identified specific concerns with the strategy to meet TMDL goals) or “backstop oversight” (EPA-identified substantial concerns with strategy to meet TMDL goals), or for sectors not on track to achieve their 2017 pollution reduction targets.</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Enhanced oversight status (EPA has specific concerns about ability to meet TMDL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Backstop oversight status (EPA has substantial concerns about ability to meet TMDL goals)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6</a:t>
            </a:fld>
            <a:endParaRPr lang="en-US" dirty="0"/>
          </a:p>
        </p:txBody>
      </p:sp>
    </p:spTree>
    <p:extLst>
      <p:ext uri="{BB962C8B-B14F-4D97-AF65-F5344CB8AC3E}">
        <p14:creationId xmlns:p14="http://schemas.microsoft.com/office/powerpoint/2010/main" val="319786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Image source: https://www.allianceforthebay.org/2017/12/what-happens-when-you-put-80-sportsmen-and-conservation-professionals-in-one-room-together-partnership/</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Jurisdictions are strongly encouraged to use decision support tools like the Chesapeake Assessment Scenario Tool (CAST) in engaging partners as part of WIP development and implementation.</a:t>
            </a:r>
          </a:p>
        </p:txBody>
      </p:sp>
      <p:sp>
        <p:nvSpPr>
          <p:cNvPr id="4" name="Slide Number Placeholder 3"/>
          <p:cNvSpPr>
            <a:spLocks noGrp="1"/>
          </p:cNvSpPr>
          <p:nvPr>
            <p:ph type="sldNum" sz="quarter" idx="10"/>
          </p:nvPr>
        </p:nvSpPr>
        <p:spPr/>
        <p:txBody>
          <a:bodyPr/>
          <a:lstStyle/>
          <a:p>
            <a:fld id="{E1E7E7F6-7483-4AC2-A8E3-E3826BB20D88}" type="slidenum">
              <a:rPr lang="en-US" smtClean="0"/>
              <a:t>7</a:t>
            </a:fld>
            <a:endParaRPr lang="en-US" dirty="0"/>
          </a:p>
        </p:txBody>
      </p:sp>
    </p:spTree>
    <p:extLst>
      <p:ext uri="{BB962C8B-B14F-4D97-AF65-F5344CB8AC3E}">
        <p14:creationId xmlns:p14="http://schemas.microsoft.com/office/powerpoint/2010/main" val="163858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7E7F6-7483-4AC2-A8E3-E3826BB20D88}" type="slidenum">
              <a:rPr lang="en-US" smtClean="0"/>
              <a:t>8</a:t>
            </a:fld>
            <a:endParaRPr lang="en-US" dirty="0"/>
          </a:p>
        </p:txBody>
      </p:sp>
    </p:spTree>
    <p:extLst>
      <p:ext uri="{BB962C8B-B14F-4D97-AF65-F5344CB8AC3E}">
        <p14:creationId xmlns:p14="http://schemas.microsoft.com/office/powerpoint/2010/main" val="280826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Bay jurisdiction may modify state-basin targets and Bay segment-shed and source sector goals to reflect new information from the midpoint assessment, EPA’s assessments of progress, long-term water quality monitoring trends and lessons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Bay segment-shed and source sectors goals should cumulatively result in the achievement of their respective state-basin targets.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Tidal Bay jurisdictions (Delaware, the District of Columbia, Maryland and Virginia) should ensure there are plans in place to achieve, at minimum, the nutrient and sediment load reductions needed in each Bay segment-shed to achieve water quality standards in its own individual segment.</a:t>
            </a:r>
          </a:p>
        </p:txBody>
      </p:sp>
      <p:sp>
        <p:nvSpPr>
          <p:cNvPr id="4" name="Slide Number Placeholder 3"/>
          <p:cNvSpPr>
            <a:spLocks noGrp="1"/>
          </p:cNvSpPr>
          <p:nvPr>
            <p:ph type="sldNum" sz="quarter" idx="10"/>
          </p:nvPr>
        </p:nvSpPr>
        <p:spPr/>
        <p:txBody>
          <a:bodyPr/>
          <a:lstStyle/>
          <a:p>
            <a:fld id="{E1E7E7F6-7483-4AC2-A8E3-E3826BB20D88}" type="slidenum">
              <a:rPr lang="en-US" smtClean="0"/>
              <a:t>9</a:t>
            </a:fld>
            <a:endParaRPr lang="en-US" dirty="0"/>
          </a:p>
        </p:txBody>
      </p:sp>
    </p:spTree>
    <p:extLst>
      <p:ext uri="{BB962C8B-B14F-4D97-AF65-F5344CB8AC3E}">
        <p14:creationId xmlns:p14="http://schemas.microsoft.com/office/powerpoint/2010/main" val="3199402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 t="809" b="1092"/>
          <a:stretch/>
        </p:blipFill>
        <p:spPr>
          <a:xfrm>
            <a:off x="0" y="0"/>
            <a:ext cx="4469781" cy="6858000"/>
          </a:xfrm>
          <a:prstGeom prst="rect">
            <a:avLst/>
          </a:prstGeom>
          <a:effectLst>
            <a:outerShdw blurRad="139700" dist="38100" algn="l" rotWithShape="0">
              <a:prstClr val="black">
                <a:alpha val="45000"/>
              </a:prstClr>
            </a:outerShdw>
          </a:effectLst>
        </p:spPr>
      </p:pic>
      <p:sp>
        <p:nvSpPr>
          <p:cNvPr id="2" name="Title 1"/>
          <p:cNvSpPr>
            <a:spLocks noGrp="1"/>
          </p:cNvSpPr>
          <p:nvPr>
            <p:ph type="ctrTitle"/>
          </p:nvPr>
        </p:nvSpPr>
        <p:spPr>
          <a:xfrm>
            <a:off x="4440326" y="2537138"/>
            <a:ext cx="7395359" cy="2472744"/>
          </a:xfrm>
          <a:noFill/>
        </p:spPr>
        <p:txBody>
          <a:bodyPr lIns="182880" rIns="182880" bIns="137160" anchor="ctr" anchorCtr="0"/>
          <a:lstStyle>
            <a:lvl1pPr algn="ctr">
              <a:defRPr sz="6000">
                <a:solidFill>
                  <a:srgbClr val="013A51"/>
                </a:solidFill>
              </a:defRPr>
            </a:lvl1pPr>
          </a:lstStyle>
          <a:p>
            <a:r>
              <a:rPr lang="en-US" dirty="0"/>
              <a:t>Click to edit Master title style</a:t>
            </a:r>
          </a:p>
        </p:txBody>
      </p:sp>
      <p:sp>
        <p:nvSpPr>
          <p:cNvPr id="3" name="Subtitle 2"/>
          <p:cNvSpPr>
            <a:spLocks noGrp="1"/>
          </p:cNvSpPr>
          <p:nvPr>
            <p:ph type="subTitle" idx="1"/>
          </p:nvPr>
        </p:nvSpPr>
        <p:spPr>
          <a:xfrm>
            <a:off x="4440325" y="5331854"/>
            <a:ext cx="7395359" cy="991676"/>
          </a:xfrm>
        </p:spPr>
        <p:txBody>
          <a:bodyPr lIns="457200" rIns="457200">
            <a:normAutofit/>
          </a:bodyPr>
          <a:lstStyle>
            <a:lvl1pPr marL="0" indent="0" algn="ctr">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33449" y="485327"/>
            <a:ext cx="2010561" cy="128016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00638" y="302447"/>
            <a:ext cx="2133141" cy="1645920"/>
          </a:xfrm>
          <a:prstGeom prst="rect">
            <a:avLst/>
          </a:prstGeom>
        </p:spPr>
      </p:pic>
    </p:spTree>
    <p:extLst>
      <p:ext uri="{BB962C8B-B14F-4D97-AF65-F5344CB8AC3E}">
        <p14:creationId xmlns:p14="http://schemas.microsoft.com/office/powerpoint/2010/main" val="856577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1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50274DF-AEF5-4581-A98A-4B562C42F9F1}" type="slidenum">
              <a:rPr lang="en-US" smtClean="0"/>
              <a:t>‹#›</a:t>
            </a:fld>
            <a:endParaRPr lang="en-US" dirty="0"/>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7718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83360"/>
            <a:ext cx="5181600" cy="4429761"/>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83361"/>
            <a:ext cx="5181600" cy="4429760"/>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50274DF-AEF5-4581-A98A-4B562C42F9F1}"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480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406843"/>
            <a:ext cx="5157787" cy="823912"/>
          </a:xfrm>
        </p:spPr>
        <p:txBody>
          <a:bodyPr anchor="t" anchorCtr="0">
            <a:normAutofit/>
          </a:bodyPr>
          <a:lstStyle>
            <a:lvl1pPr marL="0" indent="0">
              <a:buNone/>
              <a:defRPr sz="3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251075"/>
            <a:ext cx="5157787"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406843"/>
            <a:ext cx="5183188" cy="823912"/>
          </a:xfrm>
        </p:spPr>
        <p:txBody>
          <a:bodyPr anchor="t" anchorCtr="0">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251075"/>
            <a:ext cx="5183188" cy="3684588"/>
          </a:xfrm>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50274DF-AEF5-4581-A98A-4B562C42F9F1}" type="slidenum">
              <a:rPr lang="en-US" smtClean="0"/>
              <a:t>‹#›</a:t>
            </a:fld>
            <a:endParaRPr lang="en-US" dirty="0"/>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714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274DF-AEF5-4581-A98A-4B562C42F9F1}"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031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188720"/>
            <a:ext cx="12192000" cy="1428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259133"/>
            <a:ext cx="12192000" cy="611746"/>
          </a:xfrm>
          <a:prstGeom prst="rect">
            <a:avLst/>
          </a:prstGeom>
          <a:solidFill>
            <a:srgbClr val="DDF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126" y="0"/>
            <a:ext cx="12192126"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0" y="0"/>
            <a:ext cx="12192000" cy="1280160"/>
          </a:xfrm>
          <a:prstGeom prst="rect">
            <a:avLst/>
          </a:prstGeom>
          <a:noFill/>
        </p:spPr>
        <p:txBody>
          <a:bodyPr vert="horz" lIns="1463040" tIns="182880" rIns="68580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63040"/>
            <a:ext cx="10515600" cy="449446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82543" y="6453888"/>
            <a:ext cx="2743200" cy="365125"/>
          </a:xfrm>
          <a:prstGeom prst="rect">
            <a:avLst/>
          </a:prstGeom>
        </p:spPr>
        <p:txBody>
          <a:bodyPr vert="horz" lIns="91440" tIns="45720" rIns="91440" bIns="45720" rtlCol="0" anchor="ctr"/>
          <a:lstStyle>
            <a:lvl1pPr algn="r">
              <a:defRPr sz="1600" b="1">
                <a:solidFill>
                  <a:schemeClr val="tx1"/>
                </a:solidFill>
              </a:defRPr>
            </a:lvl1pPr>
          </a:lstStyle>
          <a:p>
            <a:fld id="{650274DF-AEF5-4581-A98A-4B562C42F9F1}" type="slidenum">
              <a:rPr lang="en-US" smtClean="0"/>
              <a:pPr/>
              <a:t>‹#›</a:t>
            </a:fld>
            <a:endParaRPr lang="en-US" dirty="0"/>
          </a:p>
        </p:txBody>
      </p:sp>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6" y="3953300"/>
            <a:ext cx="3261688" cy="2926080"/>
          </a:xfrm>
          <a:prstGeom prst="rect">
            <a:avLst/>
          </a:prstGeom>
          <a:effectLst/>
        </p:spPr>
      </p:pic>
      <p:pic>
        <p:nvPicPr>
          <p:cNvPr id="11" name="Picture 10">
            <a:extLst>
              <a:ext uri="{FF2B5EF4-FFF2-40B4-BE49-F238E27FC236}">
                <a16:creationId xmlns:a16="http://schemas.microsoft.com/office/drawing/2014/main" id="{470207A3-0489-4F91-9083-B8F1949E015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26749" t="16694" r="22872" b="22623"/>
          <a:stretch/>
        </p:blipFill>
        <p:spPr>
          <a:xfrm>
            <a:off x="124177" y="77075"/>
            <a:ext cx="1162756" cy="1111645"/>
          </a:xfrm>
          <a:prstGeom prst="rect">
            <a:avLst/>
          </a:prstGeom>
        </p:spPr>
      </p:pic>
    </p:spTree>
    <p:extLst>
      <p:ext uri="{BB962C8B-B14F-4D97-AF65-F5344CB8AC3E}">
        <p14:creationId xmlns:p14="http://schemas.microsoft.com/office/powerpoint/2010/main" val="4155384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hf hdr="0" ftr="0" dt="0"/>
  <p:txStyles>
    <p:titleStyle>
      <a:lvl1pPr algn="l" defTabSz="914400" rtl="0" eaLnBrk="1" latinLnBrk="0" hangingPunct="1">
        <a:lnSpc>
          <a:spcPct val="90000"/>
        </a:lnSpc>
        <a:spcBef>
          <a:spcPct val="0"/>
        </a:spcBef>
        <a:buNone/>
        <a:defRPr sz="4400" b="1" kern="1200">
          <a:solidFill>
            <a:srgbClr val="92D050"/>
          </a:solidFill>
          <a:latin typeface="+mn-lt"/>
          <a:ea typeface="+mj-ea"/>
          <a:cs typeface="+mj-cs"/>
        </a:defRPr>
      </a:lvl1pPr>
    </p:titleStyle>
    <p:bodyStyle>
      <a:lvl1pPr marL="228600" indent="-228600" algn="l" defTabSz="914400" rtl="0" eaLnBrk="1" latinLnBrk="0" hangingPunct="1">
        <a:lnSpc>
          <a:spcPct val="100000"/>
        </a:lnSpc>
        <a:spcBef>
          <a:spcPts val="200"/>
        </a:spcBef>
        <a:spcAft>
          <a:spcPts val="600"/>
        </a:spcAft>
        <a:buFont typeface="Arial" panose="020B0604020202020204" pitchFamily="34" charset="0"/>
        <a:buChar char="•"/>
        <a:defRPr sz="3000" kern="1200">
          <a:solidFill>
            <a:srgbClr val="013A51"/>
          </a:solidFill>
          <a:latin typeface="+mn-lt"/>
          <a:ea typeface="+mn-ea"/>
          <a:cs typeface="+mn-cs"/>
        </a:defRPr>
      </a:lvl1pPr>
      <a:lvl2pPr marL="6858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2pPr>
      <a:lvl3pPr marL="11430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3pPr>
      <a:lvl4pPr marL="16002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4pPr>
      <a:lvl5pPr marL="2057400" indent="-228600" algn="l" defTabSz="914400" rtl="0" eaLnBrk="1" latinLnBrk="0" hangingPunct="1">
        <a:lnSpc>
          <a:spcPct val="100000"/>
        </a:lnSpc>
        <a:spcBef>
          <a:spcPts val="200"/>
        </a:spcBef>
        <a:spcAft>
          <a:spcPts val="600"/>
        </a:spcAft>
        <a:buFont typeface="Arial" panose="020B0604020202020204" pitchFamily="34" charset="0"/>
        <a:buChar char="•"/>
        <a:defRPr sz="2800" kern="1200">
          <a:solidFill>
            <a:srgbClr val="013A5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0325" y="2342266"/>
            <a:ext cx="7395359" cy="2989588"/>
          </a:xfrm>
        </p:spPr>
        <p:txBody>
          <a:bodyPr>
            <a:normAutofit fontScale="90000"/>
          </a:bodyPr>
          <a:lstStyle/>
          <a:p>
            <a:r>
              <a:rPr lang="en-US" dirty="0"/>
              <a:t>Phase III </a:t>
            </a:r>
            <a:br>
              <a:rPr lang="en-US" dirty="0"/>
            </a:br>
            <a:r>
              <a:rPr lang="en-US" dirty="0"/>
              <a:t>Watershed Implementation Plans (WIPs)</a:t>
            </a:r>
          </a:p>
        </p:txBody>
      </p:sp>
      <p:sp>
        <p:nvSpPr>
          <p:cNvPr id="3" name="Subtitle 2"/>
          <p:cNvSpPr>
            <a:spLocks noGrp="1"/>
          </p:cNvSpPr>
          <p:nvPr>
            <p:ph type="subTitle" idx="1"/>
          </p:nvPr>
        </p:nvSpPr>
        <p:spPr/>
        <p:txBody>
          <a:bodyPr/>
          <a:lstStyle/>
          <a:p>
            <a:r>
              <a:rPr lang="en-US" dirty="0"/>
              <a:t>Placeholder for Subtitle or Presenter Identification</a:t>
            </a:r>
          </a:p>
        </p:txBody>
      </p:sp>
    </p:spTree>
    <p:extLst>
      <p:ext uri="{BB962C8B-B14F-4D97-AF65-F5344CB8AC3E}">
        <p14:creationId xmlns:p14="http://schemas.microsoft.com/office/powerpoint/2010/main" val="144243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463040"/>
            <a:ext cx="6827196" cy="4494467"/>
          </a:xfrm>
        </p:spPr>
        <p:txBody>
          <a:bodyPr>
            <a:normAutofit fontScale="92500" lnSpcReduction="10000"/>
          </a:bodyPr>
          <a:lstStyle/>
          <a:p>
            <a:r>
              <a:rPr lang="en-US" dirty="0"/>
              <a:t>Establish and articulate local planning goals—and the strategies to achieve them—for developing and implementing a WIP:</a:t>
            </a:r>
          </a:p>
          <a:p>
            <a:pPr lvl="1"/>
            <a:r>
              <a:rPr lang="en-US" dirty="0"/>
              <a:t>Local area targets should be at the scale and in the form best suited for engaging partners. </a:t>
            </a:r>
          </a:p>
          <a:p>
            <a:r>
              <a:rPr lang="en-US" dirty="0"/>
              <a:t>Engage local government leaders in the WIP development process:</a:t>
            </a:r>
          </a:p>
          <a:p>
            <a:pPr lvl="1"/>
            <a:r>
              <a:rPr lang="en-US" dirty="0"/>
              <a:t>Ensures the plans are realistic, reflect local priorities, benefit local communities and identify resources needed to meet goals.</a:t>
            </a:r>
          </a:p>
        </p:txBody>
      </p:sp>
      <p:sp>
        <p:nvSpPr>
          <p:cNvPr id="3" name="Slide Number Placeholder 2"/>
          <p:cNvSpPr>
            <a:spLocks noGrp="1"/>
          </p:cNvSpPr>
          <p:nvPr>
            <p:ph type="sldNum" sz="quarter" idx="12"/>
          </p:nvPr>
        </p:nvSpPr>
        <p:spPr/>
        <p:txBody>
          <a:bodyPr/>
          <a:lstStyle/>
          <a:p>
            <a:fld id="{650274DF-AEF5-4581-A98A-4B562C42F9F1}" type="slidenum">
              <a:rPr lang="en-US" smtClean="0"/>
              <a:t>10</a:t>
            </a:fld>
            <a:endParaRPr lang="en-US" dirty="0"/>
          </a:p>
        </p:txBody>
      </p:sp>
      <p:sp>
        <p:nvSpPr>
          <p:cNvPr id="4" name="Title 3"/>
          <p:cNvSpPr>
            <a:spLocks noGrp="1"/>
          </p:cNvSpPr>
          <p:nvPr>
            <p:ph type="title"/>
          </p:nvPr>
        </p:nvSpPr>
        <p:spPr/>
        <p:txBody>
          <a:bodyPr>
            <a:normAutofit/>
          </a:bodyPr>
          <a:lstStyle/>
          <a:p>
            <a:r>
              <a:rPr lang="en-US" dirty="0"/>
              <a:t>WIP Element #5: Local Planning Goals</a:t>
            </a:r>
          </a:p>
        </p:txBody>
      </p:sp>
      <p:pic>
        <p:nvPicPr>
          <p:cNvPr id="6" name="Picture 5">
            <a:extLst>
              <a:ext uri="{FF2B5EF4-FFF2-40B4-BE49-F238E27FC236}">
                <a16:creationId xmlns:a16="http://schemas.microsoft.com/office/drawing/2014/main" id="{1599AE31-F212-43DC-BC0F-23D7884B0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153" y="1829260"/>
            <a:ext cx="4128247" cy="4128247"/>
          </a:xfrm>
          <a:prstGeom prst="rect">
            <a:avLst/>
          </a:prstGeom>
        </p:spPr>
      </p:pic>
    </p:spTree>
    <p:extLst>
      <p:ext uri="{BB962C8B-B14F-4D97-AF65-F5344CB8AC3E}">
        <p14:creationId xmlns:p14="http://schemas.microsoft.com/office/powerpoint/2010/main" val="20674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63040"/>
            <a:ext cx="5205413" cy="4494467"/>
          </a:xfrm>
        </p:spPr>
        <p:txBody>
          <a:bodyPr>
            <a:normAutofit/>
          </a:bodyPr>
          <a:lstStyle/>
          <a:p>
            <a:pPr lvl="0"/>
            <a:r>
              <a:rPr lang="en-US" dirty="0"/>
              <a:t>Chesapeake Assessment Scenario Tool (CAST)  </a:t>
            </a:r>
          </a:p>
          <a:p>
            <a:pPr lvl="1"/>
            <a:r>
              <a:rPr lang="en-US" dirty="0"/>
              <a:t>Web-based nitrogen, phosphorus and sediment load estimator tool that streamlines environmental planning.</a:t>
            </a:r>
          </a:p>
          <a:p>
            <a:pPr lvl="1"/>
            <a:r>
              <a:rPr lang="en-US" dirty="0"/>
              <a:t>Helps local, regional and federal partners develop and </a:t>
            </a:r>
            <a:r>
              <a:rPr lang="en-US"/>
              <a:t>implement WIPs.</a:t>
            </a:r>
            <a:endParaRPr lang="en-US" dirty="0"/>
          </a:p>
          <a:p>
            <a:endParaRPr lang="en-US" dirty="0"/>
          </a:p>
        </p:txBody>
      </p:sp>
      <p:sp>
        <p:nvSpPr>
          <p:cNvPr id="3" name="Slide Number Placeholder 2"/>
          <p:cNvSpPr>
            <a:spLocks noGrp="1"/>
          </p:cNvSpPr>
          <p:nvPr>
            <p:ph type="sldNum" sz="quarter" idx="12"/>
          </p:nvPr>
        </p:nvSpPr>
        <p:spPr/>
        <p:txBody>
          <a:bodyPr/>
          <a:lstStyle/>
          <a:p>
            <a:fld id="{650274DF-AEF5-4581-A98A-4B562C42F9F1}" type="slidenum">
              <a:rPr lang="en-US" smtClean="0"/>
              <a:t>11</a:t>
            </a:fld>
            <a:endParaRPr lang="en-US" dirty="0"/>
          </a:p>
        </p:txBody>
      </p:sp>
      <p:sp>
        <p:nvSpPr>
          <p:cNvPr id="4" name="Title 3"/>
          <p:cNvSpPr>
            <a:spLocks noGrp="1"/>
          </p:cNvSpPr>
          <p:nvPr>
            <p:ph type="title"/>
          </p:nvPr>
        </p:nvSpPr>
        <p:spPr/>
        <p:txBody>
          <a:bodyPr>
            <a:normAutofit/>
          </a:bodyPr>
          <a:lstStyle/>
          <a:p>
            <a:r>
              <a:rPr lang="en-US" dirty="0"/>
              <a:t>Chesapeake Assessment Scenario Tool</a:t>
            </a:r>
          </a:p>
        </p:txBody>
      </p:sp>
      <p:pic>
        <p:nvPicPr>
          <p:cNvPr id="5" name="Picture 4">
            <a:extLst>
              <a:ext uri="{FF2B5EF4-FFF2-40B4-BE49-F238E27FC236}">
                <a16:creationId xmlns:a16="http://schemas.microsoft.com/office/drawing/2014/main" id="{A0FA8427-AF71-4C00-9AF5-062F9035364D}"/>
              </a:ext>
            </a:extLst>
          </p:cNvPr>
          <p:cNvPicPr>
            <a:picLocks noChangeAspect="1"/>
          </p:cNvPicPr>
          <p:nvPr/>
        </p:nvPicPr>
        <p:blipFill rotWithShape="1">
          <a:blip r:embed="rId3"/>
          <a:srcRect l="52941" b="17897"/>
          <a:stretch/>
        </p:blipFill>
        <p:spPr>
          <a:xfrm>
            <a:off x="6213837" y="2172492"/>
            <a:ext cx="5737412" cy="2963503"/>
          </a:xfrm>
          <a:prstGeom prst="rect">
            <a:avLst/>
          </a:prstGeom>
        </p:spPr>
      </p:pic>
    </p:spTree>
    <p:extLst>
      <p:ext uri="{BB962C8B-B14F-4D97-AF65-F5344CB8AC3E}">
        <p14:creationId xmlns:p14="http://schemas.microsoft.com/office/powerpoint/2010/main" val="245917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63040"/>
            <a:ext cx="6564086" cy="4494467"/>
          </a:xfrm>
        </p:spPr>
        <p:txBody>
          <a:bodyPr>
            <a:normAutofit fontScale="92500" lnSpcReduction="10000"/>
          </a:bodyPr>
          <a:lstStyle/>
          <a:p>
            <a:r>
              <a:rPr lang="en-US" dirty="0"/>
              <a:t>The 2010 Bay TMDL requires specific reductions to meet water quality standards:</a:t>
            </a:r>
          </a:p>
          <a:p>
            <a:pPr lvl="1"/>
            <a:r>
              <a:rPr lang="en-US" dirty="0"/>
              <a:t>25% nitrogen.</a:t>
            </a:r>
          </a:p>
          <a:p>
            <a:pPr lvl="1"/>
            <a:r>
              <a:rPr lang="en-US" dirty="0"/>
              <a:t>24% phosphorus.</a:t>
            </a:r>
          </a:p>
          <a:p>
            <a:pPr lvl="1"/>
            <a:r>
              <a:rPr lang="en-US" dirty="0"/>
              <a:t>20% sediment.</a:t>
            </a:r>
          </a:p>
          <a:p>
            <a:r>
              <a:rPr lang="en-US" dirty="0"/>
              <a:t>This overall amount was divided among the seven watershed jurisdictions using:</a:t>
            </a:r>
          </a:p>
          <a:p>
            <a:pPr lvl="1"/>
            <a:r>
              <a:rPr lang="en-US" dirty="0"/>
              <a:t>State-of-the-art modeling tools.</a:t>
            </a:r>
          </a:p>
          <a:p>
            <a:pPr lvl="1"/>
            <a:r>
              <a:rPr lang="en-US" dirty="0"/>
              <a:t>Extensive monitoring data.</a:t>
            </a:r>
          </a:p>
          <a:p>
            <a:pPr lvl="1"/>
            <a:r>
              <a:rPr lang="en-US" dirty="0"/>
              <a:t>Peer-reviewed science.</a:t>
            </a:r>
          </a:p>
        </p:txBody>
      </p:sp>
      <p:sp>
        <p:nvSpPr>
          <p:cNvPr id="3" name="Slide Number Placeholder 2"/>
          <p:cNvSpPr>
            <a:spLocks noGrp="1"/>
          </p:cNvSpPr>
          <p:nvPr>
            <p:ph type="sldNum" sz="quarter" idx="12"/>
          </p:nvPr>
        </p:nvSpPr>
        <p:spPr/>
        <p:txBody>
          <a:bodyPr/>
          <a:lstStyle/>
          <a:p>
            <a:fld id="{650274DF-AEF5-4581-A98A-4B562C42F9F1}" type="slidenum">
              <a:rPr lang="en-US" smtClean="0"/>
              <a:t>2</a:t>
            </a:fld>
            <a:endParaRPr lang="en-US" dirty="0"/>
          </a:p>
        </p:txBody>
      </p:sp>
      <p:sp>
        <p:nvSpPr>
          <p:cNvPr id="4" name="Title 3"/>
          <p:cNvSpPr>
            <a:spLocks noGrp="1"/>
          </p:cNvSpPr>
          <p:nvPr>
            <p:ph type="title"/>
          </p:nvPr>
        </p:nvSpPr>
        <p:spPr/>
        <p:txBody>
          <a:bodyPr>
            <a:normAutofit/>
          </a:bodyPr>
          <a:lstStyle/>
          <a:p>
            <a:r>
              <a:rPr lang="en-US" dirty="0"/>
              <a:t>Required Pollution Reductions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832" y="1314900"/>
            <a:ext cx="4543168" cy="4890798"/>
          </a:xfrm>
          <a:prstGeom prst="rect">
            <a:avLst/>
          </a:prstGeom>
        </p:spPr>
      </p:pic>
    </p:spTree>
    <p:extLst>
      <p:ext uri="{BB962C8B-B14F-4D97-AF65-F5344CB8AC3E}">
        <p14:creationId xmlns:p14="http://schemas.microsoft.com/office/powerpoint/2010/main" val="182510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63040"/>
            <a:ext cx="10426430" cy="4494467"/>
          </a:xfrm>
        </p:spPr>
        <p:txBody>
          <a:bodyPr>
            <a:normAutofit fontScale="92500"/>
          </a:bodyPr>
          <a:lstStyle/>
          <a:p>
            <a:r>
              <a:rPr lang="en-US" dirty="0"/>
              <a:t>Allocations are assigned to jurisdictions (i.e., planning targets).</a:t>
            </a:r>
          </a:p>
          <a:p>
            <a:r>
              <a:rPr lang="en-US" dirty="0"/>
              <a:t>To meet target reductions by 2025, jurisdictions prepare WIPs that outline detailed, specific steps they’ll take to reduce pollution loads. </a:t>
            </a:r>
          </a:p>
          <a:p>
            <a:r>
              <a:rPr lang="en-US" dirty="0"/>
              <a:t>Jurisdictions have prepared two WIPs since the TMDL was established:</a:t>
            </a:r>
          </a:p>
          <a:p>
            <a:pPr lvl="1"/>
            <a:r>
              <a:rPr lang="en-US" dirty="0"/>
              <a:t>Phase I (covering 2010–2012).</a:t>
            </a:r>
          </a:p>
          <a:p>
            <a:pPr lvl="1"/>
            <a:r>
              <a:rPr lang="en-US" dirty="0"/>
              <a:t>Phase II (covering 2012–2017).</a:t>
            </a:r>
          </a:p>
          <a:p>
            <a:r>
              <a:rPr lang="en-US" dirty="0"/>
              <a:t>Jurisdictions are now developing their third WIP: </a:t>
            </a:r>
          </a:p>
          <a:p>
            <a:pPr lvl="1"/>
            <a:r>
              <a:rPr lang="en-US" dirty="0"/>
              <a:t>Phase III (covering 2018–2025).</a:t>
            </a:r>
          </a:p>
          <a:p>
            <a:endParaRPr lang="en-US" dirty="0"/>
          </a:p>
        </p:txBody>
      </p:sp>
      <p:sp>
        <p:nvSpPr>
          <p:cNvPr id="3" name="Slide Number Placeholder 2"/>
          <p:cNvSpPr>
            <a:spLocks noGrp="1"/>
          </p:cNvSpPr>
          <p:nvPr>
            <p:ph type="sldNum" sz="quarter" idx="12"/>
          </p:nvPr>
        </p:nvSpPr>
        <p:spPr/>
        <p:txBody>
          <a:bodyPr/>
          <a:lstStyle/>
          <a:p>
            <a:fld id="{650274DF-AEF5-4581-A98A-4B562C42F9F1}" type="slidenum">
              <a:rPr lang="en-US" smtClean="0"/>
              <a:pPr/>
              <a:t>3</a:t>
            </a:fld>
            <a:endParaRPr lang="en-US" dirty="0"/>
          </a:p>
        </p:txBody>
      </p:sp>
      <p:sp>
        <p:nvSpPr>
          <p:cNvPr id="8" name="Title 7"/>
          <p:cNvSpPr>
            <a:spLocks noGrp="1"/>
          </p:cNvSpPr>
          <p:nvPr>
            <p:ph type="title"/>
          </p:nvPr>
        </p:nvSpPr>
        <p:spPr/>
        <p:txBody>
          <a:bodyPr/>
          <a:lstStyle/>
          <a:p>
            <a:r>
              <a:rPr lang="en-US" dirty="0"/>
              <a:t>WIPs Guide Actions</a:t>
            </a:r>
          </a:p>
        </p:txBody>
      </p:sp>
    </p:spTree>
    <p:extLst>
      <p:ext uri="{BB962C8B-B14F-4D97-AF65-F5344CB8AC3E}">
        <p14:creationId xmlns:p14="http://schemas.microsoft.com/office/powerpoint/2010/main" val="9767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63040"/>
            <a:ext cx="5649686" cy="4494467"/>
          </a:xfrm>
        </p:spPr>
        <p:txBody>
          <a:bodyPr>
            <a:normAutofit fontScale="85000" lnSpcReduction="10000"/>
          </a:bodyPr>
          <a:lstStyle/>
          <a:p>
            <a:r>
              <a:rPr lang="en-US" dirty="0"/>
              <a:t>In 2019, the jurisdictions will develop Phase III WIPs that:</a:t>
            </a:r>
          </a:p>
          <a:p>
            <a:pPr lvl="1"/>
            <a:r>
              <a:rPr lang="en-US" dirty="0"/>
              <a:t>Detail actions they and local partners will take (2018–2025) to meet pollution reduction goals.</a:t>
            </a:r>
          </a:p>
          <a:p>
            <a:pPr lvl="1"/>
            <a:r>
              <a:rPr lang="en-US" dirty="0"/>
              <a:t>Account for 2017 midpoint assessment results and future population growth (based on estimated land use in 2025). </a:t>
            </a:r>
          </a:p>
          <a:p>
            <a:pPr lvl="2"/>
            <a:r>
              <a:rPr lang="en-US" dirty="0"/>
              <a:t>Jurisdictions may update  programmatic and/or numeric commitments during the 2018–2025 via two-year milestones.</a:t>
            </a:r>
          </a:p>
          <a:p>
            <a:endParaRPr lang="en-US" dirty="0"/>
          </a:p>
          <a:p>
            <a:endParaRPr lang="en-US" dirty="0"/>
          </a:p>
        </p:txBody>
      </p:sp>
      <p:sp>
        <p:nvSpPr>
          <p:cNvPr id="3" name="Slide Number Placeholder 2"/>
          <p:cNvSpPr>
            <a:spLocks noGrp="1"/>
          </p:cNvSpPr>
          <p:nvPr>
            <p:ph type="sldNum" sz="quarter" idx="12"/>
          </p:nvPr>
        </p:nvSpPr>
        <p:spPr/>
        <p:txBody>
          <a:bodyPr/>
          <a:lstStyle/>
          <a:p>
            <a:fld id="{650274DF-AEF5-4581-A98A-4B562C42F9F1}" type="slidenum">
              <a:rPr lang="en-US" smtClean="0"/>
              <a:pPr/>
              <a:t>4</a:t>
            </a:fld>
            <a:endParaRPr lang="en-US" dirty="0"/>
          </a:p>
        </p:txBody>
      </p:sp>
      <p:sp>
        <p:nvSpPr>
          <p:cNvPr id="4" name="Title 3"/>
          <p:cNvSpPr>
            <a:spLocks noGrp="1"/>
          </p:cNvSpPr>
          <p:nvPr>
            <p:ph type="title"/>
          </p:nvPr>
        </p:nvSpPr>
        <p:spPr/>
        <p:txBody>
          <a:bodyPr>
            <a:normAutofit/>
          </a:bodyPr>
          <a:lstStyle/>
          <a:p>
            <a:r>
              <a:rPr lang="en-US" dirty="0"/>
              <a:t>Phase III WIP Elements</a:t>
            </a:r>
          </a:p>
        </p:txBody>
      </p:sp>
      <p:pic>
        <p:nvPicPr>
          <p:cNvPr id="5" name="Content Placeholder 8">
            <a:extLst/>
          </p:cNvPr>
          <p:cNvPicPr>
            <a:picLocks noChangeAspect="1"/>
          </p:cNvPicPr>
          <p:nvPr/>
        </p:nvPicPr>
        <p:blipFill>
          <a:blip r:embed="rId3"/>
          <a:stretch>
            <a:fillRect/>
          </a:stretch>
        </p:blipFill>
        <p:spPr>
          <a:xfrm>
            <a:off x="7015651" y="469825"/>
            <a:ext cx="5050221" cy="5984064"/>
          </a:xfrm>
          <a:prstGeom prst="rect">
            <a:avLst/>
          </a:prstGeom>
        </p:spPr>
      </p:pic>
    </p:spTree>
    <p:extLst>
      <p:ext uri="{BB962C8B-B14F-4D97-AF65-F5344CB8AC3E}">
        <p14:creationId xmlns:p14="http://schemas.microsoft.com/office/powerpoint/2010/main" val="178724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EPA released document outlining Phase III WIP expectations in January 2017.</a:t>
            </a:r>
          </a:p>
          <a:p>
            <a:r>
              <a:rPr lang="en-US" dirty="0"/>
              <a:t>Requests assurance that resources are in place to achieve 2025 target goals:</a:t>
            </a:r>
          </a:p>
          <a:p>
            <a:pPr lvl="1"/>
            <a:r>
              <a:rPr lang="en-US" dirty="0"/>
              <a:t>Funding/financing, cost-share.</a:t>
            </a:r>
          </a:p>
          <a:p>
            <a:pPr lvl="1"/>
            <a:r>
              <a:rPr lang="en-US" dirty="0"/>
              <a:t>Technical assistance.</a:t>
            </a:r>
          </a:p>
          <a:p>
            <a:pPr lvl="1"/>
            <a:r>
              <a:rPr lang="en-US" dirty="0"/>
              <a:t>Voluntary/incentive-based actions.</a:t>
            </a:r>
          </a:p>
          <a:p>
            <a:pPr lvl="1"/>
            <a:r>
              <a:rPr lang="en-US" dirty="0"/>
              <a:t>Policy, programmatic, legislative and regulatory infrastructures.</a:t>
            </a:r>
          </a:p>
        </p:txBody>
      </p:sp>
      <p:sp>
        <p:nvSpPr>
          <p:cNvPr id="3" name="Slide Number Placeholder 2"/>
          <p:cNvSpPr>
            <a:spLocks noGrp="1"/>
          </p:cNvSpPr>
          <p:nvPr>
            <p:ph type="sldNum" sz="quarter" idx="12"/>
          </p:nvPr>
        </p:nvSpPr>
        <p:spPr/>
        <p:txBody>
          <a:bodyPr/>
          <a:lstStyle/>
          <a:p>
            <a:fld id="{650274DF-AEF5-4581-A98A-4B562C42F9F1}" type="slidenum">
              <a:rPr lang="en-US" smtClean="0"/>
              <a:pPr/>
              <a:t>5</a:t>
            </a:fld>
            <a:endParaRPr lang="en-US" dirty="0"/>
          </a:p>
        </p:txBody>
      </p:sp>
      <p:sp>
        <p:nvSpPr>
          <p:cNvPr id="4" name="Title 3"/>
          <p:cNvSpPr>
            <a:spLocks noGrp="1"/>
          </p:cNvSpPr>
          <p:nvPr>
            <p:ph type="title"/>
          </p:nvPr>
        </p:nvSpPr>
        <p:spPr/>
        <p:txBody>
          <a:bodyPr/>
          <a:lstStyle/>
          <a:p>
            <a:r>
              <a:rPr lang="en-US" dirty="0"/>
              <a:t>Phase III Expectations</a:t>
            </a:r>
          </a:p>
        </p:txBody>
      </p:sp>
    </p:spTree>
    <p:extLst>
      <p:ext uri="{BB962C8B-B14F-4D97-AF65-F5344CB8AC3E}">
        <p14:creationId xmlns:p14="http://schemas.microsoft.com/office/powerpoint/2010/main" val="155649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63040"/>
            <a:ext cx="10484795" cy="4494467"/>
          </a:xfrm>
        </p:spPr>
        <p:txBody>
          <a:bodyPr>
            <a:normAutofit/>
          </a:bodyPr>
          <a:lstStyle/>
          <a:p>
            <a:pPr lvl="0"/>
            <a:r>
              <a:rPr lang="en-US" dirty="0"/>
              <a:t>Jurisdictions define programmatic and numeric implementation commitments needed to achieve Phase III WIP planning targets for 2018–2025:</a:t>
            </a:r>
          </a:p>
          <a:p>
            <a:pPr lvl="1"/>
            <a:r>
              <a:rPr lang="en-US" dirty="0"/>
              <a:t>Identify specific programmatic actions and pollution-reducing practices.</a:t>
            </a:r>
          </a:p>
          <a:p>
            <a:pPr lvl="1"/>
            <a:r>
              <a:rPr lang="en-US" dirty="0"/>
              <a:t>Build capacity to implement agricultural and stormwater programs.</a:t>
            </a:r>
          </a:p>
          <a:p>
            <a:pPr lvl="1"/>
            <a:r>
              <a:rPr lang="en-US" dirty="0"/>
              <a:t>Target pollution-reducing practices in priority watersheds.</a:t>
            </a:r>
          </a:p>
          <a:p>
            <a:pPr lvl="1"/>
            <a:r>
              <a:rPr lang="en-US" dirty="0"/>
              <a:t>Document planned changes for sectors that fall under enhanced oversight status and backstop oversight status.</a:t>
            </a:r>
          </a:p>
        </p:txBody>
      </p:sp>
      <p:sp>
        <p:nvSpPr>
          <p:cNvPr id="3" name="Slide Number Placeholder 2"/>
          <p:cNvSpPr>
            <a:spLocks noGrp="1"/>
          </p:cNvSpPr>
          <p:nvPr>
            <p:ph type="sldNum" sz="quarter" idx="12"/>
          </p:nvPr>
        </p:nvSpPr>
        <p:spPr/>
        <p:txBody>
          <a:bodyPr/>
          <a:lstStyle/>
          <a:p>
            <a:fld id="{650274DF-AEF5-4581-A98A-4B562C42F9F1}" type="slidenum">
              <a:rPr lang="en-US" smtClean="0"/>
              <a:pPr/>
              <a:t>6</a:t>
            </a:fld>
            <a:endParaRPr lang="en-US" dirty="0"/>
          </a:p>
        </p:txBody>
      </p:sp>
      <p:sp>
        <p:nvSpPr>
          <p:cNvPr id="4" name="Title 3"/>
          <p:cNvSpPr>
            <a:spLocks noGrp="1"/>
          </p:cNvSpPr>
          <p:nvPr>
            <p:ph type="title"/>
          </p:nvPr>
        </p:nvSpPr>
        <p:spPr/>
        <p:txBody>
          <a:bodyPr>
            <a:normAutofit/>
          </a:bodyPr>
          <a:lstStyle/>
          <a:p>
            <a:r>
              <a:rPr lang="en-US" dirty="0"/>
              <a:t>WIP Element #1: Commitments</a:t>
            </a:r>
          </a:p>
        </p:txBody>
      </p:sp>
    </p:spTree>
    <p:extLst>
      <p:ext uri="{BB962C8B-B14F-4D97-AF65-F5344CB8AC3E}">
        <p14:creationId xmlns:p14="http://schemas.microsoft.com/office/powerpoint/2010/main" val="16400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463040"/>
            <a:ext cx="7391400" cy="4494467"/>
          </a:xfrm>
        </p:spPr>
        <p:txBody>
          <a:bodyPr>
            <a:normAutofit fontScale="92500" lnSpcReduction="10000"/>
          </a:bodyPr>
          <a:lstStyle/>
          <a:p>
            <a:r>
              <a:rPr lang="en-US" dirty="0"/>
              <a:t>Commit to strategy for local, regional and federal partner engagement during development and implementation of WIP. Address:</a:t>
            </a:r>
          </a:p>
          <a:p>
            <a:pPr lvl="1"/>
            <a:r>
              <a:rPr lang="en-US" dirty="0"/>
              <a:t>Specific roles that partners will play in implementation.</a:t>
            </a:r>
          </a:p>
          <a:p>
            <a:pPr lvl="1"/>
            <a:r>
              <a:rPr lang="en-US" dirty="0"/>
              <a:t>Required amount of funding and technical support.</a:t>
            </a:r>
          </a:p>
          <a:p>
            <a:pPr lvl="1"/>
            <a:r>
              <a:rPr lang="en-US" dirty="0"/>
              <a:t>Creation of a BMP verification program.</a:t>
            </a:r>
          </a:p>
          <a:p>
            <a:pPr lvl="1"/>
            <a:r>
              <a:rPr lang="en-US" dirty="0"/>
              <a:t>Accounting for growth.</a:t>
            </a:r>
          </a:p>
          <a:p>
            <a:pPr lvl="1"/>
            <a:r>
              <a:rPr lang="en-US" dirty="0"/>
              <a:t>Examples of successful models of engagement.</a:t>
            </a:r>
          </a:p>
          <a:p>
            <a:endParaRPr lang="en-US" dirty="0"/>
          </a:p>
          <a:p>
            <a:endParaRPr lang="en-US" dirty="0"/>
          </a:p>
          <a:p>
            <a:endParaRPr lang="en-US" dirty="0"/>
          </a:p>
          <a:p>
            <a:pPr lvl="1"/>
            <a:endParaRPr lang="en-US" dirty="0"/>
          </a:p>
          <a:p>
            <a:endParaRPr lang="en-US" dirty="0"/>
          </a:p>
        </p:txBody>
      </p:sp>
      <p:sp>
        <p:nvSpPr>
          <p:cNvPr id="3" name="Slide Number Placeholder 2"/>
          <p:cNvSpPr>
            <a:spLocks noGrp="1"/>
          </p:cNvSpPr>
          <p:nvPr>
            <p:ph type="sldNum" sz="quarter" idx="12"/>
          </p:nvPr>
        </p:nvSpPr>
        <p:spPr/>
        <p:txBody>
          <a:bodyPr/>
          <a:lstStyle/>
          <a:p>
            <a:fld id="{650274DF-AEF5-4581-A98A-4B562C42F9F1}" type="slidenum">
              <a:rPr lang="en-US" smtClean="0"/>
              <a:pPr/>
              <a:t>7</a:t>
            </a:fld>
            <a:endParaRPr lang="en-US" dirty="0"/>
          </a:p>
        </p:txBody>
      </p:sp>
      <p:sp>
        <p:nvSpPr>
          <p:cNvPr id="4" name="Title 3"/>
          <p:cNvSpPr>
            <a:spLocks noGrp="1"/>
          </p:cNvSpPr>
          <p:nvPr>
            <p:ph type="title"/>
          </p:nvPr>
        </p:nvSpPr>
        <p:spPr/>
        <p:txBody>
          <a:bodyPr/>
          <a:lstStyle/>
          <a:p>
            <a:r>
              <a:rPr lang="en-US" dirty="0"/>
              <a:t>WIP Element #2: Engagement</a:t>
            </a:r>
          </a:p>
        </p:txBody>
      </p:sp>
      <p:sp>
        <p:nvSpPr>
          <p:cNvPr id="5" name="TextBox 4"/>
          <p:cNvSpPr txBox="1"/>
          <p:nvPr/>
        </p:nvSpPr>
        <p:spPr>
          <a:xfrm>
            <a:off x="5235677" y="1917290"/>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697989E4-F2C5-4E94-8367-309FA6B6444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44050" y="2294192"/>
            <a:ext cx="4780296" cy="2832162"/>
          </a:xfrm>
          <a:prstGeom prst="rect">
            <a:avLst/>
          </a:prstGeom>
        </p:spPr>
      </p:pic>
    </p:spTree>
    <p:extLst>
      <p:ext uri="{BB962C8B-B14F-4D97-AF65-F5344CB8AC3E}">
        <p14:creationId xmlns:p14="http://schemas.microsoft.com/office/powerpoint/2010/main" val="57710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63040"/>
            <a:ext cx="6210300" cy="4494467"/>
          </a:xfrm>
        </p:spPr>
        <p:txBody>
          <a:bodyPr>
            <a:normAutofit/>
          </a:bodyPr>
          <a:lstStyle/>
          <a:p>
            <a:r>
              <a:rPr lang="en-US" dirty="0"/>
              <a:t>Account for changing conditions:</a:t>
            </a:r>
          </a:p>
          <a:p>
            <a:pPr lvl="1"/>
            <a:r>
              <a:rPr lang="en-US" dirty="0"/>
              <a:t>Climate change.</a:t>
            </a:r>
          </a:p>
          <a:p>
            <a:pPr lvl="1"/>
            <a:r>
              <a:rPr lang="en-US" dirty="0"/>
              <a:t>Conowingo Dam infill.</a:t>
            </a:r>
          </a:p>
          <a:p>
            <a:pPr lvl="1"/>
            <a:r>
              <a:rPr lang="en-US" dirty="0"/>
              <a:t>Population growth by 2025.</a:t>
            </a:r>
          </a:p>
          <a:p>
            <a:pPr lvl="1"/>
            <a:r>
              <a:rPr lang="en-US" dirty="0"/>
              <a:t>Changes in land uses.</a:t>
            </a:r>
          </a:p>
          <a:p>
            <a:r>
              <a:rPr lang="en-US" dirty="0"/>
              <a:t>Offset all new or increased nutrient and sediment pollutant loads.</a:t>
            </a:r>
          </a:p>
        </p:txBody>
      </p:sp>
      <p:sp>
        <p:nvSpPr>
          <p:cNvPr id="3" name="Slide Number Placeholder 2"/>
          <p:cNvSpPr>
            <a:spLocks noGrp="1"/>
          </p:cNvSpPr>
          <p:nvPr>
            <p:ph type="sldNum" sz="quarter" idx="12"/>
          </p:nvPr>
        </p:nvSpPr>
        <p:spPr/>
        <p:txBody>
          <a:bodyPr/>
          <a:lstStyle/>
          <a:p>
            <a:fld id="{650274DF-AEF5-4581-A98A-4B562C42F9F1}" type="slidenum">
              <a:rPr lang="en-US" smtClean="0"/>
              <a:pPr/>
              <a:t>8</a:t>
            </a:fld>
            <a:endParaRPr lang="en-US" dirty="0"/>
          </a:p>
        </p:txBody>
      </p:sp>
      <p:sp>
        <p:nvSpPr>
          <p:cNvPr id="4" name="Title 3"/>
          <p:cNvSpPr>
            <a:spLocks noGrp="1"/>
          </p:cNvSpPr>
          <p:nvPr>
            <p:ph type="title"/>
          </p:nvPr>
        </p:nvSpPr>
        <p:spPr/>
        <p:txBody>
          <a:bodyPr>
            <a:normAutofit/>
          </a:bodyPr>
          <a:lstStyle/>
          <a:p>
            <a:r>
              <a:rPr lang="en-US" dirty="0"/>
              <a:t>WIP Element #3: Changing Conditions</a:t>
            </a:r>
          </a:p>
        </p:txBody>
      </p:sp>
      <p:pic>
        <p:nvPicPr>
          <p:cNvPr id="8" name="Picture 7">
            <a:extLst>
              <a:ext uri="{FF2B5EF4-FFF2-40B4-BE49-F238E27FC236}">
                <a16:creationId xmlns:a16="http://schemas.microsoft.com/office/drawing/2014/main" id="{BA2D8BBA-75BB-41B6-83EE-0EB61D5BCE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167" t="32746" r="14430" b="24136"/>
          <a:stretch/>
        </p:blipFill>
        <p:spPr>
          <a:xfrm>
            <a:off x="9296058" y="1291394"/>
            <a:ext cx="2849917" cy="1720993"/>
          </a:xfrm>
          <a:prstGeom prst="rect">
            <a:avLst/>
          </a:prstGeom>
        </p:spPr>
      </p:pic>
      <p:pic>
        <p:nvPicPr>
          <p:cNvPr id="10" name="Picture 9">
            <a:extLst>
              <a:ext uri="{FF2B5EF4-FFF2-40B4-BE49-F238E27FC236}">
                <a16:creationId xmlns:a16="http://schemas.microsoft.com/office/drawing/2014/main" id="{718AAAE7-9E6B-421F-8BD2-577761151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7375" y="3071812"/>
            <a:ext cx="857250" cy="714375"/>
          </a:xfrm>
          <a:prstGeom prst="rect">
            <a:avLst/>
          </a:prstGeom>
        </p:spPr>
      </p:pic>
      <p:pic>
        <p:nvPicPr>
          <p:cNvPr id="16" name="Picture 15">
            <a:extLst>
              <a:ext uri="{FF2B5EF4-FFF2-40B4-BE49-F238E27FC236}">
                <a16:creationId xmlns:a16="http://schemas.microsoft.com/office/drawing/2014/main" id="{B71AE435-B6BF-47B8-9815-27A07790CB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4625" y="2543217"/>
            <a:ext cx="2747751" cy="2334112"/>
          </a:xfrm>
          <a:prstGeom prst="rect">
            <a:avLst/>
          </a:prstGeom>
        </p:spPr>
      </p:pic>
      <p:pic>
        <p:nvPicPr>
          <p:cNvPr id="20" name="Picture 19">
            <a:extLst>
              <a:ext uri="{FF2B5EF4-FFF2-40B4-BE49-F238E27FC236}">
                <a16:creationId xmlns:a16="http://schemas.microsoft.com/office/drawing/2014/main" id="{FC80FDC6-0834-4331-822E-DF7A27015F1E}"/>
              </a:ext>
            </a:extLst>
          </p:cNvPr>
          <p:cNvPicPr>
            <a:picLocks noChangeAspect="1"/>
          </p:cNvPicPr>
          <p:nvPr/>
        </p:nvPicPr>
        <p:blipFill rotWithShape="1">
          <a:blip r:embed="rId6">
            <a:extLst>
              <a:ext uri="{28A0092B-C50C-407E-A947-70E740481C1C}">
                <a14:useLocalDpi xmlns:a14="http://schemas.microsoft.com/office/drawing/2010/main" val="0"/>
              </a:ext>
            </a:extLst>
          </a:blip>
          <a:srcRect l="82902" t="54888" b="26724"/>
          <a:stretch/>
        </p:blipFill>
        <p:spPr>
          <a:xfrm>
            <a:off x="6490287" y="1378276"/>
            <a:ext cx="3051325" cy="1634111"/>
          </a:xfrm>
          <a:prstGeom prst="rect">
            <a:avLst/>
          </a:prstGeom>
        </p:spPr>
      </p:pic>
      <p:pic>
        <p:nvPicPr>
          <p:cNvPr id="22" name="Picture 21">
            <a:extLst>
              <a:ext uri="{FF2B5EF4-FFF2-40B4-BE49-F238E27FC236}">
                <a16:creationId xmlns:a16="http://schemas.microsoft.com/office/drawing/2014/main" id="{6B18E685-CACE-4C39-A6EB-790710A271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53124" y="3219292"/>
            <a:ext cx="2605267" cy="2832207"/>
          </a:xfrm>
          <a:prstGeom prst="rect">
            <a:avLst/>
          </a:prstGeom>
        </p:spPr>
      </p:pic>
      <p:pic>
        <p:nvPicPr>
          <p:cNvPr id="1026" name="Picture 7" descr="image001">
            <a:extLst>
              <a:ext uri="{FF2B5EF4-FFF2-40B4-BE49-F238E27FC236}">
                <a16:creationId xmlns:a16="http://schemas.microsoft.com/office/drawing/2014/main" id="{500F9CFD-A54E-4F04-B0B9-0DA833F498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8718" y="4531774"/>
            <a:ext cx="1554237" cy="16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19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1770" y="1619790"/>
            <a:ext cx="8242729" cy="4494467"/>
          </a:xfrm>
        </p:spPr>
        <p:txBody>
          <a:bodyPr>
            <a:normAutofit fontScale="92500" lnSpcReduction="10000"/>
          </a:bodyPr>
          <a:lstStyle/>
          <a:p>
            <a:r>
              <a:rPr lang="en-US" dirty="0"/>
              <a:t>Jurisdictions may adjust the following targets to incorporate new, updated information:</a:t>
            </a:r>
          </a:p>
          <a:p>
            <a:pPr lvl="1"/>
            <a:r>
              <a:rPr lang="en-US" dirty="0"/>
              <a:t>State-basin targets.</a:t>
            </a:r>
          </a:p>
          <a:p>
            <a:pPr lvl="1"/>
            <a:r>
              <a:rPr lang="en-US" dirty="0"/>
              <a:t>Bay segment-shed (the 92 individual Chesapeake Bay tidal segments).</a:t>
            </a:r>
          </a:p>
          <a:p>
            <a:pPr lvl="1"/>
            <a:r>
              <a:rPr lang="en-US" dirty="0"/>
              <a:t>Source sector (e.g., wastewater, agriculture, stormwater) goals.</a:t>
            </a:r>
          </a:p>
          <a:p>
            <a:r>
              <a:rPr lang="en-US" dirty="0"/>
              <a:t>Any changes to existing targets and goals cumulatively result in model-simulated achievement of applicable water quality standards.</a:t>
            </a:r>
          </a:p>
        </p:txBody>
      </p:sp>
      <p:sp>
        <p:nvSpPr>
          <p:cNvPr id="3" name="Slide Number Placeholder 2"/>
          <p:cNvSpPr>
            <a:spLocks noGrp="1"/>
          </p:cNvSpPr>
          <p:nvPr>
            <p:ph type="sldNum" sz="quarter" idx="12"/>
          </p:nvPr>
        </p:nvSpPr>
        <p:spPr/>
        <p:txBody>
          <a:bodyPr/>
          <a:lstStyle/>
          <a:p>
            <a:fld id="{650274DF-AEF5-4581-A98A-4B562C42F9F1}" type="slidenum">
              <a:rPr lang="en-US" smtClean="0"/>
              <a:t>9</a:t>
            </a:fld>
            <a:endParaRPr lang="en-US" dirty="0"/>
          </a:p>
        </p:txBody>
      </p:sp>
      <p:sp>
        <p:nvSpPr>
          <p:cNvPr id="4" name="Title 3"/>
          <p:cNvSpPr>
            <a:spLocks noGrp="1"/>
          </p:cNvSpPr>
          <p:nvPr>
            <p:ph type="title"/>
          </p:nvPr>
        </p:nvSpPr>
        <p:spPr/>
        <p:txBody>
          <a:bodyPr>
            <a:normAutofit/>
          </a:bodyPr>
          <a:lstStyle/>
          <a:p>
            <a:r>
              <a:rPr lang="en-US" dirty="0"/>
              <a:t>WIP Element #4: Adjusting Targets</a:t>
            </a:r>
          </a:p>
        </p:txBody>
      </p:sp>
      <p:graphicFrame>
        <p:nvGraphicFramePr>
          <p:cNvPr id="6" name="Content Placeholder 4"/>
          <p:cNvGraphicFramePr>
            <a:graphicFrameLocks/>
          </p:cNvGraphicFramePr>
          <p:nvPr>
            <p:extLst>
              <p:ext uri="{D42A27DB-BD31-4B8C-83A1-F6EECF244321}">
                <p14:modId xmlns:p14="http://schemas.microsoft.com/office/powerpoint/2010/main" val="4292513625"/>
              </p:ext>
            </p:extLst>
          </p:nvPr>
        </p:nvGraphicFramePr>
        <p:xfrm>
          <a:off x="9860694" y="59308"/>
          <a:ext cx="2187145" cy="6473033"/>
        </p:xfrm>
        <a:graphic>
          <a:graphicData uri="http://schemas.openxmlformats.org/drawingml/2006/table">
            <a:tbl>
              <a:tblPr/>
              <a:tblGrid>
                <a:gridCol w="2187145">
                  <a:extLst>
                    <a:ext uri="{9D8B030D-6E8A-4147-A177-3AD203B41FA5}">
                      <a16:colId xmlns:a16="http://schemas.microsoft.com/office/drawing/2014/main" val="20000"/>
                    </a:ext>
                  </a:extLst>
                </a:gridCol>
              </a:tblGrid>
              <a:tr h="690896">
                <a:tc>
                  <a:txBody>
                    <a:bodyPr/>
                    <a:lstStyle/>
                    <a:p>
                      <a:pPr algn="ctr" rtl="0" fontAlgn="ctr"/>
                      <a:r>
                        <a:rPr lang="en-US" sz="3200" b="1" i="0" u="none" strike="noStrike" dirty="0">
                          <a:solidFill>
                            <a:srgbClr val="FFFFFF"/>
                          </a:solidFill>
                          <a:effectLst/>
                          <a:latin typeface="Calibri" panose="020F0502020204030204" pitchFamily="34" charset="0"/>
                        </a:rPr>
                        <a:t>State-Basins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304323">
                <a:tc>
                  <a:txBody>
                    <a:bodyPr/>
                    <a:lstStyle/>
                    <a:p>
                      <a:pPr algn="ctr" fontAlgn="b"/>
                      <a:r>
                        <a:rPr lang="en-US" sz="1800" b="0" i="0" u="none" strike="noStrike" dirty="0">
                          <a:solidFill>
                            <a:srgbClr val="000000"/>
                          </a:solidFill>
                          <a:effectLst/>
                          <a:latin typeface="Calibri" panose="020F0502020204030204" pitchFamily="34" charset="0"/>
                        </a:rPr>
                        <a:t>DC Potomac</a:t>
                      </a:r>
                    </a:p>
                  </a:txBody>
                  <a:tcPr marL="7620" marR="7620" marT="7620" marB="0" anchor="b">
                    <a:lnL>
                      <a:noFill/>
                    </a:lnL>
                    <a:lnR>
                      <a:noFill/>
                    </a:lnR>
                    <a:lnT w="19050" cap="flat" cmpd="sng" algn="ctr">
                      <a:solidFill>
                        <a:srgbClr val="FFFFFF"/>
                      </a:solidFill>
                      <a:prstDash val="solid"/>
                      <a:round/>
                      <a:headEnd type="none" w="med" len="med"/>
                      <a:tailEnd type="none" w="med" len="med"/>
                    </a:lnT>
                    <a:lnB>
                      <a:noFill/>
                    </a:lnB>
                    <a:solidFill>
                      <a:srgbClr val="FFCC99"/>
                    </a:solidFill>
                  </a:tcPr>
                </a:tc>
                <a:extLst>
                  <a:ext uri="{0D108BD9-81ED-4DB2-BD59-A6C34878D82A}">
                    <a16:rowId xmlns:a16="http://schemas.microsoft.com/office/drawing/2014/main" val="10001"/>
                  </a:ext>
                </a:extLst>
              </a:tr>
              <a:tr h="304323">
                <a:tc>
                  <a:txBody>
                    <a:bodyPr/>
                    <a:lstStyle/>
                    <a:p>
                      <a:pPr algn="ctr" fontAlgn="b"/>
                      <a:r>
                        <a:rPr lang="en-US" sz="1800" b="0" i="0" u="none" strike="noStrike" dirty="0">
                          <a:solidFill>
                            <a:srgbClr val="000000"/>
                          </a:solidFill>
                          <a:effectLst/>
                          <a:latin typeface="Calibri" panose="020F0502020204030204" pitchFamily="34" charset="0"/>
                        </a:rPr>
                        <a:t>DE Eastern Shore</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02"/>
                  </a:ext>
                </a:extLst>
              </a:tr>
              <a:tr h="304323">
                <a:tc>
                  <a:txBody>
                    <a:bodyPr/>
                    <a:lstStyle/>
                    <a:p>
                      <a:pPr algn="ctr" fontAlgn="b"/>
                      <a:r>
                        <a:rPr lang="en-US" sz="1800" b="0" i="0" u="none" strike="noStrike" dirty="0">
                          <a:solidFill>
                            <a:srgbClr val="000000"/>
                          </a:solidFill>
                          <a:effectLst/>
                          <a:latin typeface="Calibri" panose="020F0502020204030204" pitchFamily="34" charset="0"/>
                        </a:rPr>
                        <a:t>MD Eastern Shore</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03"/>
                  </a:ext>
                </a:extLst>
              </a:tr>
              <a:tr h="304323">
                <a:tc>
                  <a:txBody>
                    <a:bodyPr/>
                    <a:lstStyle/>
                    <a:p>
                      <a:pPr algn="ctr" fontAlgn="b"/>
                      <a:r>
                        <a:rPr lang="en-US" sz="1800" b="0" i="0" u="none" strike="noStrike" dirty="0">
                          <a:solidFill>
                            <a:srgbClr val="000000"/>
                          </a:solidFill>
                          <a:effectLst/>
                          <a:latin typeface="Calibri" panose="020F0502020204030204" pitchFamily="34" charset="0"/>
                        </a:rPr>
                        <a:t>MD Patuxent</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04"/>
                  </a:ext>
                </a:extLst>
              </a:tr>
              <a:tr h="304323">
                <a:tc>
                  <a:txBody>
                    <a:bodyPr/>
                    <a:lstStyle/>
                    <a:p>
                      <a:pPr algn="ctr" fontAlgn="b"/>
                      <a:r>
                        <a:rPr lang="en-US" sz="1800" b="0" i="0" u="none" strike="noStrike" dirty="0">
                          <a:solidFill>
                            <a:srgbClr val="000000"/>
                          </a:solidFill>
                          <a:effectLst/>
                          <a:latin typeface="Calibri" panose="020F0502020204030204" pitchFamily="34" charset="0"/>
                        </a:rPr>
                        <a:t>MD Potomac</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05"/>
                  </a:ext>
                </a:extLst>
              </a:tr>
              <a:tr h="304323">
                <a:tc>
                  <a:txBody>
                    <a:bodyPr/>
                    <a:lstStyle/>
                    <a:p>
                      <a:pPr algn="ctr" fontAlgn="b"/>
                      <a:r>
                        <a:rPr lang="en-US" sz="1800" b="0" i="0" u="none" strike="noStrike" dirty="0">
                          <a:solidFill>
                            <a:srgbClr val="000000"/>
                          </a:solidFill>
                          <a:effectLst/>
                          <a:latin typeface="Calibri" panose="020F0502020204030204" pitchFamily="34" charset="0"/>
                        </a:rPr>
                        <a:t>MD Susquehanna</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06"/>
                  </a:ext>
                </a:extLst>
              </a:tr>
              <a:tr h="304323">
                <a:tc>
                  <a:txBody>
                    <a:bodyPr/>
                    <a:lstStyle/>
                    <a:p>
                      <a:pPr algn="ctr" fontAlgn="b"/>
                      <a:r>
                        <a:rPr lang="en-US" sz="1800" b="0" i="0" u="none" strike="noStrike" dirty="0">
                          <a:solidFill>
                            <a:srgbClr val="000000"/>
                          </a:solidFill>
                          <a:effectLst/>
                          <a:latin typeface="Calibri" panose="020F0502020204030204" pitchFamily="34" charset="0"/>
                        </a:rPr>
                        <a:t>MD Western Shore</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07"/>
                  </a:ext>
                </a:extLst>
              </a:tr>
              <a:tr h="304323">
                <a:tc>
                  <a:txBody>
                    <a:bodyPr/>
                    <a:lstStyle/>
                    <a:p>
                      <a:pPr algn="ctr" fontAlgn="b"/>
                      <a:r>
                        <a:rPr lang="en-US" sz="1800" b="0" i="0" u="none" strike="noStrike" dirty="0">
                          <a:solidFill>
                            <a:srgbClr val="000000"/>
                          </a:solidFill>
                          <a:effectLst/>
                          <a:latin typeface="Calibri" panose="020F0502020204030204" pitchFamily="34" charset="0"/>
                        </a:rPr>
                        <a:t>NY Susquehanna</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08"/>
                  </a:ext>
                </a:extLst>
              </a:tr>
              <a:tr h="304323">
                <a:tc>
                  <a:txBody>
                    <a:bodyPr/>
                    <a:lstStyle/>
                    <a:p>
                      <a:pPr algn="ctr" fontAlgn="b"/>
                      <a:r>
                        <a:rPr lang="en-US" sz="1800" b="0" i="0" u="none" strike="noStrike" dirty="0">
                          <a:solidFill>
                            <a:srgbClr val="000000"/>
                          </a:solidFill>
                          <a:effectLst/>
                          <a:latin typeface="Calibri" panose="020F0502020204030204" pitchFamily="34" charset="0"/>
                        </a:rPr>
                        <a:t>PA Eastern Shore</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09"/>
                  </a:ext>
                </a:extLst>
              </a:tr>
              <a:tr h="304323">
                <a:tc>
                  <a:txBody>
                    <a:bodyPr/>
                    <a:lstStyle/>
                    <a:p>
                      <a:pPr algn="ctr" fontAlgn="b"/>
                      <a:r>
                        <a:rPr lang="en-US" sz="1800" b="0" i="0" u="none" strike="noStrike" dirty="0">
                          <a:solidFill>
                            <a:srgbClr val="000000"/>
                          </a:solidFill>
                          <a:effectLst/>
                          <a:latin typeface="Calibri" panose="020F0502020204030204" pitchFamily="34" charset="0"/>
                        </a:rPr>
                        <a:t>PA Potomac</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10"/>
                  </a:ext>
                </a:extLst>
              </a:tr>
              <a:tr h="304323">
                <a:tc>
                  <a:txBody>
                    <a:bodyPr/>
                    <a:lstStyle/>
                    <a:p>
                      <a:pPr algn="ctr" fontAlgn="b"/>
                      <a:r>
                        <a:rPr lang="en-US" sz="1800" b="0" i="0" u="none" strike="noStrike" dirty="0">
                          <a:solidFill>
                            <a:srgbClr val="000000"/>
                          </a:solidFill>
                          <a:effectLst/>
                          <a:latin typeface="Calibri" panose="020F0502020204030204" pitchFamily="34" charset="0"/>
                        </a:rPr>
                        <a:t>PA Susquehanna</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11"/>
                  </a:ext>
                </a:extLst>
              </a:tr>
              <a:tr h="304323">
                <a:tc>
                  <a:txBody>
                    <a:bodyPr/>
                    <a:lstStyle/>
                    <a:p>
                      <a:pPr algn="ctr" fontAlgn="b"/>
                      <a:r>
                        <a:rPr lang="en-US" sz="1800" b="0" i="0" u="none" strike="noStrike" dirty="0">
                          <a:solidFill>
                            <a:srgbClr val="000000"/>
                          </a:solidFill>
                          <a:effectLst/>
                          <a:latin typeface="Calibri" panose="020F0502020204030204" pitchFamily="34" charset="0"/>
                        </a:rPr>
                        <a:t>PA Western Shore</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12"/>
                  </a:ext>
                </a:extLst>
              </a:tr>
              <a:tr h="304323">
                <a:tc>
                  <a:txBody>
                    <a:bodyPr/>
                    <a:lstStyle/>
                    <a:p>
                      <a:pPr algn="ctr" fontAlgn="b"/>
                      <a:r>
                        <a:rPr lang="en-US" sz="1800" b="0" i="0" u="none" strike="noStrike" dirty="0">
                          <a:solidFill>
                            <a:srgbClr val="000000"/>
                          </a:solidFill>
                          <a:effectLst/>
                          <a:latin typeface="Calibri" panose="020F0502020204030204" pitchFamily="34" charset="0"/>
                        </a:rPr>
                        <a:t>VA Eastern Shore</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13"/>
                  </a:ext>
                </a:extLst>
              </a:tr>
              <a:tr h="304323">
                <a:tc>
                  <a:txBody>
                    <a:bodyPr/>
                    <a:lstStyle/>
                    <a:p>
                      <a:pPr algn="ctr" fontAlgn="b"/>
                      <a:r>
                        <a:rPr lang="en-US" sz="1800" b="0" i="0" u="none" strike="noStrike" dirty="0">
                          <a:solidFill>
                            <a:srgbClr val="000000"/>
                          </a:solidFill>
                          <a:effectLst/>
                          <a:latin typeface="Calibri" panose="020F0502020204030204" pitchFamily="34" charset="0"/>
                        </a:rPr>
                        <a:t>VA James</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14"/>
                  </a:ext>
                </a:extLst>
              </a:tr>
              <a:tr h="304323">
                <a:tc>
                  <a:txBody>
                    <a:bodyPr/>
                    <a:lstStyle/>
                    <a:p>
                      <a:pPr algn="ctr" fontAlgn="b"/>
                      <a:r>
                        <a:rPr lang="en-US" sz="1800" b="0" i="0" u="none" strike="noStrike" dirty="0">
                          <a:solidFill>
                            <a:srgbClr val="000000"/>
                          </a:solidFill>
                          <a:effectLst/>
                          <a:latin typeface="Calibri" panose="020F0502020204030204" pitchFamily="34" charset="0"/>
                        </a:rPr>
                        <a:t>VA Potomac</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15"/>
                  </a:ext>
                </a:extLst>
              </a:tr>
              <a:tr h="304323">
                <a:tc>
                  <a:txBody>
                    <a:bodyPr/>
                    <a:lstStyle/>
                    <a:p>
                      <a:pPr algn="ctr" fontAlgn="b"/>
                      <a:r>
                        <a:rPr lang="en-US" sz="1800" b="0" i="0" u="none" strike="noStrike" dirty="0">
                          <a:solidFill>
                            <a:srgbClr val="000000"/>
                          </a:solidFill>
                          <a:effectLst/>
                          <a:latin typeface="Calibri" panose="020F0502020204030204" pitchFamily="34" charset="0"/>
                        </a:rPr>
                        <a:t>VA Rappahannock</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16"/>
                  </a:ext>
                </a:extLst>
              </a:tr>
              <a:tr h="304323">
                <a:tc>
                  <a:txBody>
                    <a:bodyPr/>
                    <a:lstStyle/>
                    <a:p>
                      <a:pPr algn="ctr" fontAlgn="b"/>
                      <a:r>
                        <a:rPr lang="en-US" sz="1800" b="0" i="0" u="none" strike="noStrike" dirty="0">
                          <a:solidFill>
                            <a:srgbClr val="000000"/>
                          </a:solidFill>
                          <a:effectLst/>
                          <a:latin typeface="Calibri" panose="020F0502020204030204" pitchFamily="34" charset="0"/>
                        </a:rPr>
                        <a:t>VA York</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17"/>
                  </a:ext>
                </a:extLst>
              </a:tr>
              <a:tr h="304323">
                <a:tc>
                  <a:txBody>
                    <a:bodyPr/>
                    <a:lstStyle/>
                    <a:p>
                      <a:pPr algn="ctr" fontAlgn="b"/>
                      <a:r>
                        <a:rPr lang="en-US" sz="1800" b="0" i="0" u="none" strike="noStrike" dirty="0">
                          <a:solidFill>
                            <a:srgbClr val="000000"/>
                          </a:solidFill>
                          <a:effectLst/>
                          <a:latin typeface="Calibri" panose="020F0502020204030204" pitchFamily="34" charset="0"/>
                        </a:rPr>
                        <a:t>WV James</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18"/>
                  </a:ext>
                </a:extLst>
              </a:tr>
              <a:tr h="304323">
                <a:tc>
                  <a:txBody>
                    <a:bodyPr/>
                    <a:lstStyle/>
                    <a:p>
                      <a:pPr algn="ctr" fontAlgn="b"/>
                      <a:r>
                        <a:rPr lang="en-US" sz="1800" b="0" i="0" u="none" strike="noStrike" dirty="0">
                          <a:solidFill>
                            <a:srgbClr val="000000"/>
                          </a:solidFill>
                          <a:effectLst/>
                          <a:latin typeface="Calibri" panose="020F0502020204030204" pitchFamily="34" charset="0"/>
                        </a:rPr>
                        <a:t>WV Potomac</a:t>
                      </a:r>
                    </a:p>
                  </a:txBody>
                  <a:tcPr marL="7620" marR="7620" marT="7620" marB="0" anchor="b">
                    <a:lnL>
                      <a:noFill/>
                    </a:lnL>
                    <a:lnR>
                      <a:noFill/>
                    </a:lnR>
                    <a:lnT>
                      <a:noFill/>
                    </a:lnT>
                    <a:lnB>
                      <a:noFill/>
                    </a:lnB>
                    <a:solidFill>
                      <a:srgbClr val="FFCC99"/>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637959782"/>
      </p:ext>
    </p:extLst>
  </p:cSld>
  <p:clrMapOvr>
    <a:masterClrMapping/>
  </p:clrMapOvr>
</p:sld>
</file>

<file path=ppt/theme/theme1.xml><?xml version="1.0" encoding="utf-8"?>
<a:theme xmlns:a="http://schemas.openxmlformats.org/drawingml/2006/main" name="Office Theme">
  <a:themeElements>
    <a:clrScheme name="CBP palette 1">
      <a:dk1>
        <a:srgbClr val="013A3D"/>
      </a:dk1>
      <a:lt1>
        <a:srgbClr val="FFFFFF"/>
      </a:lt1>
      <a:dk2>
        <a:srgbClr val="02656A"/>
      </a:dk2>
      <a:lt2>
        <a:srgbClr val="DDE7EE"/>
      </a:lt2>
      <a:accent1>
        <a:srgbClr val="83C356"/>
      </a:accent1>
      <a:accent2>
        <a:srgbClr val="0082B5"/>
      </a:accent2>
      <a:accent3>
        <a:srgbClr val="00BDF2"/>
      </a:accent3>
      <a:accent4>
        <a:srgbClr val="FFCE36"/>
      </a:accent4>
      <a:accent5>
        <a:srgbClr val="00907F"/>
      </a:accent5>
      <a:accent6>
        <a:srgbClr val="FFF200"/>
      </a:accent6>
      <a:hlink>
        <a:srgbClr val="0679EC"/>
      </a:hlink>
      <a:folHlink>
        <a:srgbClr val="723AA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2172</TotalTime>
  <Words>1392</Words>
  <Application>Microsoft Office PowerPoint</Application>
  <PresentationFormat>Widescreen</PresentationFormat>
  <Paragraphs>139</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Phase III  Watershed Implementation Plans (WIPs)</vt:lpstr>
      <vt:lpstr>Required Pollution Reductions</vt:lpstr>
      <vt:lpstr>WIPs Guide Actions</vt:lpstr>
      <vt:lpstr>Phase III WIP Elements</vt:lpstr>
      <vt:lpstr>Phase III Expectations</vt:lpstr>
      <vt:lpstr>WIP Element #1: Commitments</vt:lpstr>
      <vt:lpstr>WIP Element #2: Engagement</vt:lpstr>
      <vt:lpstr>WIP Element #3: Changing Conditions</vt:lpstr>
      <vt:lpstr>WIP Element #4: Adjusting Targets</vt:lpstr>
      <vt:lpstr>WIP Element #5: Local Planning Goals</vt:lpstr>
      <vt:lpstr>Chesapeake Assessment Scenario Tool</vt:lpstr>
    </vt:vector>
  </TitlesOfParts>
  <Company>Tetra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Scheibner, Regina</dc:creator>
  <cp:lastModifiedBy>Rachel Felver</cp:lastModifiedBy>
  <cp:revision>109</cp:revision>
  <dcterms:created xsi:type="dcterms:W3CDTF">2017-12-01T21:36:35Z</dcterms:created>
  <dcterms:modified xsi:type="dcterms:W3CDTF">2019-02-26T20:52:35Z</dcterms:modified>
</cp:coreProperties>
</file>