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4"/>
  </p:sldMasterIdLst>
  <p:notesMasterIdLst>
    <p:notesMasterId r:id="rId9"/>
  </p:notesMasterIdLst>
  <p:sldIdLst>
    <p:sldId id="256" r:id="rId5"/>
    <p:sldId id="257" r:id="rId6"/>
    <p:sldId id="258" r:id="rId7"/>
    <p:sldId id="259" r:id="rId8"/>
  </p:sldIdLst>
  <p:sldSz cx="7772400" cy="10058400"/>
  <p:notesSz cx="7010400" cy="9296400"/>
  <p:embeddedFontLst>
    <p:embeddedFont>
      <p:font typeface="Alfa Slab One" panose="020B0604020202020204" charset="0"/>
      <p:regular r:id="rId10"/>
    </p:embeddedFont>
    <p:embeddedFont>
      <p:font typeface="Arvo" panose="020B0604020202020204" charset="0"/>
      <p:regular r:id="rId11"/>
      <p:bold r:id="rId12"/>
      <p:italic r:id="rId13"/>
      <p:boldItalic r:id="rId14"/>
    </p:embeddedFont>
    <p:embeddedFont>
      <p:font typeface="Calibri" panose="020F0502020204030204" pitchFamily="34" charset="0"/>
      <p:regular r:id="rId15"/>
      <p:bold r:id="rId16"/>
      <p:italic r:id="rId17"/>
      <p:boldItalic r:id="rId18"/>
    </p:embeddedFont>
    <p:embeddedFont>
      <p:font typeface="Impact" panose="020B0806030902050204" pitchFamily="34" charset="0"/>
      <p:regular r:id="rId19"/>
    </p:embeddedFont>
    <p:embeddedFont>
      <p:font typeface="Permanent Marker" panose="020B0604020202020204" charset="0"/>
      <p:regular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via Huisman" initials="" lastIdx="2" clrIdx="0"/>
  <p:cmAuthor id="1" name="Anonymous"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01AF9D-BAA4-54A7-314C-CB75F996FBD7}" v="2" dt="2019-12-09T16:20:43.203"/>
    <p1510:client id="{CBF2E3FA-6851-45F1-87BE-BF9A17C4133D}" v="5" dt="2019-11-22T23:14:58.683"/>
    <p1510:client id="{E11CF52B-C98E-4A4A-91A1-D842F5AB04EC}" v="32" dt="2019-11-22T21:33:51.9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29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4.fntdata"/><Relationship Id="rId18" Type="http://schemas.openxmlformats.org/officeDocument/2006/relationships/font" Target="fonts/font9.fntdata"/><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6.fntdata"/><Relationship Id="rId23" Type="http://schemas.openxmlformats.org/officeDocument/2006/relationships/viewProps" Target="viewProp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60588" y="696913"/>
            <a:ext cx="26908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1"/>
            <a:ext cx="5608320" cy="4183380"/>
          </a:xfrm>
          <a:prstGeom prst="rect">
            <a:avLst/>
          </a:prstGeom>
          <a:noFill/>
          <a:ln>
            <a:noFill/>
          </a:ln>
        </p:spPr>
        <p:txBody>
          <a:bodyPr spcFirstLastPara="1" wrap="square" lIns="93150" tIns="93150" rIns="93150" bIns="9315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notes"/>
          <p:cNvSpPr>
            <a:spLocks noGrp="1" noRot="1" noChangeAspect="1"/>
          </p:cNvSpPr>
          <p:nvPr>
            <p:ph type="sldImg" idx="2"/>
          </p:nvPr>
        </p:nvSpPr>
        <p:spPr>
          <a:xfrm>
            <a:off x="2160588" y="696913"/>
            <a:ext cx="26908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1:notes"/>
          <p:cNvSpPr txBox="1">
            <a:spLocks noGrp="1"/>
          </p:cNvSpPr>
          <p:nvPr>
            <p:ph type="body" idx="1"/>
          </p:nvPr>
        </p:nvSpPr>
        <p:spPr>
          <a:xfrm>
            <a:off x="701040" y="4415791"/>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3:notes"/>
          <p:cNvSpPr txBox="1">
            <a:spLocks noGrp="1"/>
          </p:cNvSpPr>
          <p:nvPr>
            <p:ph type="body" idx="1"/>
          </p:nvPr>
        </p:nvSpPr>
        <p:spPr>
          <a:xfrm>
            <a:off x="701040" y="4415791"/>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193" name="Google Shape;193;p3:notes"/>
          <p:cNvSpPr>
            <a:spLocks noGrp="1" noRot="1" noChangeAspect="1"/>
          </p:cNvSpPr>
          <p:nvPr>
            <p:ph type="sldImg" idx="2"/>
          </p:nvPr>
        </p:nvSpPr>
        <p:spPr>
          <a:xfrm>
            <a:off x="2160588" y="696913"/>
            <a:ext cx="26908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621306906a_0_48:notes"/>
          <p:cNvSpPr>
            <a:spLocks noGrp="1" noRot="1" noChangeAspect="1"/>
          </p:cNvSpPr>
          <p:nvPr>
            <p:ph type="sldImg" idx="2"/>
          </p:nvPr>
        </p:nvSpPr>
        <p:spPr>
          <a:xfrm>
            <a:off x="2160588" y="696913"/>
            <a:ext cx="26908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621306906a_0_48:notes"/>
          <p:cNvSpPr txBox="1">
            <a:spLocks noGrp="1"/>
          </p:cNvSpPr>
          <p:nvPr>
            <p:ph type="body" idx="1"/>
          </p:nvPr>
        </p:nvSpPr>
        <p:spPr>
          <a:xfrm>
            <a:off x="701040" y="4415791"/>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5:notes"/>
          <p:cNvSpPr txBox="1">
            <a:spLocks noGrp="1"/>
          </p:cNvSpPr>
          <p:nvPr>
            <p:ph type="body" idx="1"/>
          </p:nvPr>
        </p:nvSpPr>
        <p:spPr>
          <a:xfrm>
            <a:off x="701040" y="4415791"/>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259" name="Google Shape;259;p5:notes"/>
          <p:cNvSpPr>
            <a:spLocks noGrp="1" noRot="1" noChangeAspect="1"/>
          </p:cNvSpPr>
          <p:nvPr>
            <p:ph type="sldImg" idx="2"/>
          </p:nvPr>
        </p:nvSpPr>
        <p:spPr>
          <a:xfrm>
            <a:off x="2160588" y="696913"/>
            <a:ext cx="26908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64952" y="1456058"/>
            <a:ext cx="7242600" cy="4014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64945" y="5542289"/>
            <a:ext cx="7242600" cy="1550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7201589" y="9119180"/>
            <a:ext cx="466500" cy="769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1"/>
          <p:cNvSpPr txBox="1">
            <a:spLocks noGrp="1"/>
          </p:cNvSpPr>
          <p:nvPr>
            <p:ph type="sldNum" idx="12"/>
          </p:nvPr>
        </p:nvSpPr>
        <p:spPr>
          <a:xfrm>
            <a:off x="7201589" y="9119180"/>
            <a:ext cx="466500" cy="769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64945" y="870271"/>
            <a:ext cx="7242600" cy="1119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264945" y="2253729"/>
            <a:ext cx="7242600" cy="66810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3"/>
          <p:cNvSpPr txBox="1">
            <a:spLocks noGrp="1"/>
          </p:cNvSpPr>
          <p:nvPr>
            <p:ph type="sldNum" idx="12"/>
          </p:nvPr>
        </p:nvSpPr>
        <p:spPr>
          <a:xfrm>
            <a:off x="7201589" y="9119180"/>
            <a:ext cx="466500" cy="769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264945" y="870271"/>
            <a:ext cx="7242600" cy="1119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264945" y="2253729"/>
            <a:ext cx="3399900" cy="66810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0" name="Google Shape;20;p4"/>
          <p:cNvSpPr txBox="1">
            <a:spLocks noGrp="1"/>
          </p:cNvSpPr>
          <p:nvPr>
            <p:ph type="body" idx="2"/>
          </p:nvPr>
        </p:nvSpPr>
        <p:spPr>
          <a:xfrm>
            <a:off x="4107540" y="2253729"/>
            <a:ext cx="3399900" cy="66810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1" name="Google Shape;21;p4"/>
          <p:cNvSpPr txBox="1">
            <a:spLocks noGrp="1"/>
          </p:cNvSpPr>
          <p:nvPr>
            <p:ph type="sldNum" idx="12"/>
          </p:nvPr>
        </p:nvSpPr>
        <p:spPr>
          <a:xfrm>
            <a:off x="7201589" y="9119180"/>
            <a:ext cx="466500" cy="769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264945" y="870271"/>
            <a:ext cx="7242600" cy="1119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5"/>
          <p:cNvSpPr txBox="1">
            <a:spLocks noGrp="1"/>
          </p:cNvSpPr>
          <p:nvPr>
            <p:ph type="sldNum" idx="12"/>
          </p:nvPr>
        </p:nvSpPr>
        <p:spPr>
          <a:xfrm>
            <a:off x="7201589" y="9119180"/>
            <a:ext cx="466500" cy="769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64945" y="1086507"/>
            <a:ext cx="2386800" cy="14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7" name="Google Shape;27;p6"/>
          <p:cNvSpPr txBox="1">
            <a:spLocks noGrp="1"/>
          </p:cNvSpPr>
          <p:nvPr>
            <p:ph type="body" idx="1"/>
          </p:nvPr>
        </p:nvSpPr>
        <p:spPr>
          <a:xfrm>
            <a:off x="264945" y="2717440"/>
            <a:ext cx="2386800" cy="6217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8" name="Google Shape;28;p6"/>
          <p:cNvSpPr txBox="1">
            <a:spLocks noGrp="1"/>
          </p:cNvSpPr>
          <p:nvPr>
            <p:ph type="sldNum" idx="12"/>
          </p:nvPr>
        </p:nvSpPr>
        <p:spPr>
          <a:xfrm>
            <a:off x="7201589" y="9119180"/>
            <a:ext cx="466500" cy="769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16713" y="880293"/>
            <a:ext cx="5412600" cy="799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 name="Google Shape;31;p7"/>
          <p:cNvSpPr txBox="1">
            <a:spLocks noGrp="1"/>
          </p:cNvSpPr>
          <p:nvPr>
            <p:ph type="sldNum" idx="12"/>
          </p:nvPr>
        </p:nvSpPr>
        <p:spPr>
          <a:xfrm>
            <a:off x="7201589" y="9119180"/>
            <a:ext cx="466500" cy="769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
        <p:cNvGrpSpPr/>
        <p:nvPr/>
      </p:nvGrpSpPr>
      <p:grpSpPr>
        <a:xfrm>
          <a:off x="0" y="0"/>
          <a:ext cx="0" cy="0"/>
          <a:chOff x="0" y="0"/>
          <a:chExt cx="0" cy="0"/>
        </a:xfrm>
      </p:grpSpPr>
      <p:sp>
        <p:nvSpPr>
          <p:cNvPr id="33" name="Google Shape;33;p8"/>
          <p:cNvSpPr/>
          <p:nvPr/>
        </p:nvSpPr>
        <p:spPr>
          <a:xfrm>
            <a:off x="3886200" y="-244"/>
            <a:ext cx="3886200" cy="10058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8"/>
          <p:cNvSpPr txBox="1">
            <a:spLocks noGrp="1"/>
          </p:cNvSpPr>
          <p:nvPr>
            <p:ph type="title"/>
          </p:nvPr>
        </p:nvSpPr>
        <p:spPr>
          <a:xfrm>
            <a:off x="225675" y="2411542"/>
            <a:ext cx="3438300" cy="2898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5" name="Google Shape;35;p8"/>
          <p:cNvSpPr txBox="1">
            <a:spLocks noGrp="1"/>
          </p:cNvSpPr>
          <p:nvPr>
            <p:ph type="subTitle" idx="1"/>
          </p:nvPr>
        </p:nvSpPr>
        <p:spPr>
          <a:xfrm>
            <a:off x="225675" y="5481569"/>
            <a:ext cx="3438300" cy="2415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8"/>
          <p:cNvSpPr txBox="1">
            <a:spLocks noGrp="1"/>
          </p:cNvSpPr>
          <p:nvPr>
            <p:ph type="body" idx="2"/>
          </p:nvPr>
        </p:nvSpPr>
        <p:spPr>
          <a:xfrm>
            <a:off x="4198575" y="1415969"/>
            <a:ext cx="3261300" cy="7226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7" name="Google Shape;37;p8"/>
          <p:cNvSpPr txBox="1">
            <a:spLocks noGrp="1"/>
          </p:cNvSpPr>
          <p:nvPr>
            <p:ph type="sldNum" idx="12"/>
          </p:nvPr>
        </p:nvSpPr>
        <p:spPr>
          <a:xfrm>
            <a:off x="7201589" y="9119180"/>
            <a:ext cx="466500" cy="769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9"/>
          <p:cNvSpPr txBox="1">
            <a:spLocks noGrp="1"/>
          </p:cNvSpPr>
          <p:nvPr>
            <p:ph type="body" idx="1"/>
          </p:nvPr>
        </p:nvSpPr>
        <p:spPr>
          <a:xfrm>
            <a:off x="264945" y="8273124"/>
            <a:ext cx="5099100" cy="11832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0" name="Google Shape;40;p9"/>
          <p:cNvSpPr txBox="1">
            <a:spLocks noGrp="1"/>
          </p:cNvSpPr>
          <p:nvPr>
            <p:ph type="sldNum" idx="12"/>
          </p:nvPr>
        </p:nvSpPr>
        <p:spPr>
          <a:xfrm>
            <a:off x="7201589" y="9119180"/>
            <a:ext cx="466500" cy="769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10"/>
          <p:cNvSpPr txBox="1">
            <a:spLocks noGrp="1"/>
          </p:cNvSpPr>
          <p:nvPr>
            <p:ph type="title" hasCustomPrompt="1"/>
          </p:nvPr>
        </p:nvSpPr>
        <p:spPr>
          <a:xfrm>
            <a:off x="264945" y="2163089"/>
            <a:ext cx="7242600" cy="3839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3" name="Google Shape;43;p10"/>
          <p:cNvSpPr txBox="1">
            <a:spLocks noGrp="1"/>
          </p:cNvSpPr>
          <p:nvPr>
            <p:ph type="body" idx="1"/>
          </p:nvPr>
        </p:nvSpPr>
        <p:spPr>
          <a:xfrm>
            <a:off x="264945" y="6164351"/>
            <a:ext cx="7242600" cy="25437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4" name="Google Shape;44;p10"/>
          <p:cNvSpPr txBox="1">
            <a:spLocks noGrp="1"/>
          </p:cNvSpPr>
          <p:nvPr>
            <p:ph type="sldNum" idx="12"/>
          </p:nvPr>
        </p:nvSpPr>
        <p:spPr>
          <a:xfrm>
            <a:off x="7201589" y="9119180"/>
            <a:ext cx="466500" cy="769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64945" y="870271"/>
            <a:ext cx="7242600" cy="1119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264945" y="2253729"/>
            <a:ext cx="7242600" cy="66810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7201589" y="9119180"/>
            <a:ext cx="466500" cy="769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dep.pa.gov/chesapeakebay/phase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84" name="Google Shape;184;p36"/>
          <p:cNvSpPr txBox="1"/>
          <p:nvPr/>
        </p:nvSpPr>
        <p:spPr>
          <a:xfrm>
            <a:off x="2787025" y="5186180"/>
            <a:ext cx="2264700" cy="54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rgbClr val="0B5394"/>
                </a:solidFill>
                <a:latin typeface="Alfa Slab One"/>
                <a:ea typeface="Alfa Slab One"/>
                <a:cs typeface="Alfa Slab One"/>
                <a:sym typeface="Alfa Slab One"/>
              </a:rPr>
              <a:t>14,358,159 </a:t>
            </a:r>
            <a:endParaRPr sz="2400" dirty="0">
              <a:solidFill>
                <a:srgbClr val="0B5394"/>
              </a:solidFill>
              <a:latin typeface="Alfa Slab One"/>
              <a:ea typeface="Alfa Slab One"/>
              <a:cs typeface="Alfa Slab One"/>
              <a:sym typeface="Alfa Slab One"/>
            </a:endParaRPr>
          </a:p>
        </p:txBody>
      </p:sp>
      <p:sp>
        <p:nvSpPr>
          <p:cNvPr id="171" name="Google Shape;171;p36"/>
          <p:cNvSpPr txBox="1"/>
          <p:nvPr/>
        </p:nvSpPr>
        <p:spPr>
          <a:xfrm>
            <a:off x="1580975" y="226975"/>
            <a:ext cx="5923200" cy="128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274E13"/>
                </a:solidFill>
                <a:latin typeface="Arial"/>
                <a:ea typeface="Arial"/>
                <a:cs typeface="Arial"/>
                <a:sym typeface="Arial"/>
              </a:rPr>
              <a:t>Phase 3 Watershed Implementation Plan for</a:t>
            </a:r>
            <a:endParaRPr dirty="0"/>
          </a:p>
          <a:p>
            <a:pPr marL="0" marR="0" lvl="0" indent="0" algn="l" rtl="0">
              <a:lnSpc>
                <a:spcPct val="100000"/>
              </a:lnSpc>
              <a:spcBef>
                <a:spcPts val="0"/>
              </a:spcBef>
              <a:spcAft>
                <a:spcPts val="0"/>
              </a:spcAft>
              <a:buClr>
                <a:srgbClr val="000000"/>
              </a:buClr>
              <a:buSzPts val="5800"/>
              <a:buFont typeface="Arial"/>
              <a:buNone/>
            </a:pPr>
            <a:r>
              <a:rPr lang="en-US" sz="5800" b="0" i="0" u="none" strike="noStrike" cap="none" dirty="0">
                <a:solidFill>
                  <a:schemeClr val="dk1"/>
                </a:solidFill>
                <a:latin typeface="Arial"/>
                <a:ea typeface="Arial"/>
                <a:cs typeface="Arial"/>
                <a:sym typeface="Arial"/>
              </a:rPr>
              <a:t>PENNSYLVANIA</a:t>
            </a:r>
            <a:endParaRPr dirty="0"/>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vo"/>
              <a:ea typeface="Arvo"/>
              <a:cs typeface="Arvo"/>
              <a:sym typeface="Arvo"/>
            </a:endParaRPr>
          </a:p>
        </p:txBody>
      </p:sp>
      <p:pic>
        <p:nvPicPr>
          <p:cNvPr id="172" name="Google Shape;172;p36" descr="Great for PA Logo"/>
          <p:cNvPicPr preferRelativeResize="0"/>
          <p:nvPr/>
        </p:nvPicPr>
        <p:blipFill rotWithShape="1">
          <a:blip r:embed="rId3">
            <a:alphaModFix/>
          </a:blip>
          <a:srcRect/>
          <a:stretch/>
        </p:blipFill>
        <p:spPr>
          <a:xfrm>
            <a:off x="392575" y="310240"/>
            <a:ext cx="1141526" cy="1094375"/>
          </a:xfrm>
          <a:prstGeom prst="rect">
            <a:avLst/>
          </a:prstGeom>
          <a:noFill/>
          <a:ln>
            <a:noFill/>
          </a:ln>
        </p:spPr>
      </p:pic>
      <p:cxnSp>
        <p:nvCxnSpPr>
          <p:cNvPr id="173" name="Google Shape;173;p36"/>
          <p:cNvCxnSpPr/>
          <p:nvPr/>
        </p:nvCxnSpPr>
        <p:spPr>
          <a:xfrm rot="10800000" flipH="1">
            <a:off x="407700" y="1511075"/>
            <a:ext cx="6957000" cy="300"/>
          </a:xfrm>
          <a:prstGeom prst="straightConnector1">
            <a:avLst/>
          </a:prstGeom>
          <a:noFill/>
          <a:ln w="38100" cap="flat" cmpd="sng">
            <a:solidFill>
              <a:srgbClr val="0B5394"/>
            </a:solidFill>
            <a:prstDash val="solid"/>
            <a:round/>
            <a:headEnd type="none" w="sm" len="sm"/>
            <a:tailEnd type="none" w="sm" len="sm"/>
          </a:ln>
        </p:spPr>
      </p:cxnSp>
      <p:sp>
        <p:nvSpPr>
          <p:cNvPr id="174" name="Google Shape;174;p36"/>
          <p:cNvSpPr txBox="1"/>
          <p:nvPr/>
        </p:nvSpPr>
        <p:spPr>
          <a:xfrm>
            <a:off x="392575" y="3967550"/>
            <a:ext cx="7053600" cy="124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800" b="1" i="0" u="none" strike="noStrike" cap="none" dirty="0">
                <a:solidFill>
                  <a:srgbClr val="000000"/>
                </a:solidFill>
                <a:latin typeface="Calibri"/>
                <a:ea typeface="Calibri"/>
                <a:cs typeface="Calibri"/>
                <a:sym typeface="Calibri"/>
              </a:rPr>
              <a:t>Pennsylvania’s Watershed Implementation Planning</a:t>
            </a:r>
            <a:endParaRPr dirty="0"/>
          </a:p>
          <a:p>
            <a:pPr marL="0" marR="0" lvl="0" indent="0" algn="l" rtl="0">
              <a:lnSpc>
                <a:spcPct val="100000"/>
              </a:lnSpc>
              <a:spcBef>
                <a:spcPts val="0"/>
              </a:spcBef>
              <a:spcAft>
                <a:spcPts val="0"/>
              </a:spcAft>
              <a:buClr>
                <a:srgbClr val="000000"/>
              </a:buClr>
              <a:buSzPts val="1100"/>
              <a:buFont typeface="Arial"/>
              <a:buNone/>
            </a:pPr>
            <a:endParaRPr sz="300" b="1" i="0" u="none" strike="noStrike" cap="none" dirty="0">
              <a:solidFill>
                <a:srgbClr val="000000"/>
              </a:solidFill>
              <a:latin typeface="Calibri"/>
              <a:ea typeface="Calibri"/>
              <a:cs typeface="Calibri"/>
              <a:sym typeface="Calibri"/>
            </a:endParaRPr>
          </a:p>
          <a:p>
            <a:pPr>
              <a:buClr>
                <a:schemeClr val="dk1"/>
              </a:buClr>
              <a:buSzPts val="1100"/>
            </a:pPr>
            <a:r>
              <a:rPr lang="en-US" sz="1100" b="1" dirty="0">
                <a:solidFill>
                  <a:srgbClr val="0B5394"/>
                </a:solidFill>
                <a:latin typeface="Calibri"/>
                <a:ea typeface="Calibri"/>
                <a:cs typeface="Calibri"/>
                <a:sym typeface="Calibri"/>
              </a:rPr>
              <a:t>Approximately half of Pennsylvania's land area drains into the Chesapeake Bay, primarily from the Susquehanna and Potomac River basins.</a:t>
            </a:r>
            <a:r>
              <a:rPr lang="en-US" sz="1100" dirty="0">
                <a:solidFill>
                  <a:schemeClr val="dk1"/>
                </a:solidFill>
                <a:latin typeface="Calibri"/>
                <a:ea typeface="Calibri"/>
                <a:cs typeface="Calibri"/>
                <a:sym typeface="Calibri"/>
              </a:rPr>
              <a:t> The Susquehanna River is the largest tributary to the Bay, providing half of the total freshwater flow and 90 percent of the freshwater flow to the upper bay. Without the support of Pennsylvania, the Chesapeake Bay cannot be restored. Even more importantly, the water that feeds into the Chesapeake Bay is local to Pennsylvania. It is crucial that our local waters in Pennsylvania be restored for use by our citizens.</a:t>
            </a:r>
            <a:endParaRPr sz="1100" b="0" i="0" u="none" strike="noStrike" cap="none" dirty="0">
              <a:solidFill>
                <a:schemeClr val="dk1"/>
              </a:solidFill>
              <a:latin typeface="Calibri"/>
              <a:ea typeface="Calibri"/>
              <a:cs typeface="Calibri"/>
              <a:sym typeface="Calibri"/>
            </a:endParaRPr>
          </a:p>
        </p:txBody>
      </p:sp>
      <p:cxnSp>
        <p:nvCxnSpPr>
          <p:cNvPr id="175" name="Google Shape;175;p36"/>
          <p:cNvCxnSpPr/>
          <p:nvPr/>
        </p:nvCxnSpPr>
        <p:spPr>
          <a:xfrm>
            <a:off x="394104" y="4318738"/>
            <a:ext cx="6883892" cy="0"/>
          </a:xfrm>
          <a:prstGeom prst="straightConnector1">
            <a:avLst/>
          </a:prstGeom>
          <a:noFill/>
          <a:ln w="19050" cap="flat" cmpd="sng">
            <a:solidFill>
              <a:srgbClr val="38761D"/>
            </a:solidFill>
            <a:prstDash val="solid"/>
            <a:round/>
            <a:headEnd type="none" w="sm" len="sm"/>
            <a:tailEnd type="none" w="sm" len="sm"/>
          </a:ln>
        </p:spPr>
      </p:cxnSp>
      <p:pic>
        <p:nvPicPr>
          <p:cNvPr id="177" name="Google Shape;177;p36" descr="Map of Chesapeake Bay Watershed"/>
          <p:cNvPicPr preferRelativeResize="0"/>
          <p:nvPr/>
        </p:nvPicPr>
        <p:blipFill rotWithShape="1">
          <a:blip r:embed="rId4">
            <a:alphaModFix/>
          </a:blip>
          <a:srcRect l="3531" t="6294" r="1332" b="6406"/>
          <a:stretch/>
        </p:blipFill>
        <p:spPr>
          <a:xfrm>
            <a:off x="5317901" y="1626478"/>
            <a:ext cx="2039452" cy="2285527"/>
          </a:xfrm>
          <a:prstGeom prst="rect">
            <a:avLst/>
          </a:prstGeom>
          <a:noFill/>
          <a:ln w="9525" cap="flat" cmpd="sng">
            <a:solidFill>
              <a:schemeClr val="dk2"/>
            </a:solidFill>
            <a:prstDash val="solid"/>
            <a:round/>
            <a:headEnd type="none" w="sm" len="sm"/>
            <a:tailEnd type="none" w="sm" len="sm"/>
          </a:ln>
        </p:spPr>
      </p:pic>
      <p:sp>
        <p:nvSpPr>
          <p:cNvPr id="178" name="Google Shape;178;p36"/>
          <p:cNvSpPr/>
          <p:nvPr/>
        </p:nvSpPr>
        <p:spPr>
          <a:xfrm>
            <a:off x="547525" y="1672500"/>
            <a:ext cx="4521900" cy="2041500"/>
          </a:xfrm>
          <a:prstGeom prst="rect">
            <a:avLst/>
          </a:prstGeom>
          <a:noFill/>
          <a:ln>
            <a:noFill/>
          </a:ln>
        </p:spPr>
        <p:txBody>
          <a:bodyPr spcFirstLastPara="1" wrap="square" lIns="91425" tIns="45700" rIns="91425" bIns="45700" anchor="t" anchorCtr="0">
            <a:noAutofit/>
          </a:bodyPr>
          <a:lstStyle/>
          <a:p>
            <a:pPr>
              <a:buSzPts val="1400"/>
            </a:pPr>
            <a:r>
              <a:rPr lang="en-US" sz="1400" b="0" i="0" u="none" strike="noStrike" cap="none" dirty="0">
                <a:solidFill>
                  <a:srgbClr val="FFFFFF"/>
                </a:solidFill>
                <a:latin typeface="Calibri"/>
                <a:ea typeface="Calibri"/>
                <a:cs typeface="Calibri"/>
                <a:sym typeface="Calibri"/>
              </a:rPr>
              <a:t>Pennsylvania is working with neighboring states to clean up our shared local waterways that run to the Chesapeake Bay. This effort is part of the Phase 3 Watershed </a:t>
            </a:r>
            <a:r>
              <a:rPr lang="en-US" dirty="0">
                <a:solidFill>
                  <a:srgbClr val="FFFFFF"/>
                </a:solidFill>
                <a:latin typeface="Calibri"/>
                <a:ea typeface="Calibri"/>
                <a:cs typeface="Calibri"/>
                <a:sym typeface="Calibri"/>
              </a:rPr>
              <a:t>Implementation </a:t>
            </a:r>
            <a:r>
              <a:rPr lang="en-US" sz="1400" b="0" i="0" u="none" strike="noStrike" cap="none" dirty="0">
                <a:solidFill>
                  <a:srgbClr val="FFFFFF"/>
                </a:solidFill>
                <a:latin typeface="Calibri"/>
                <a:ea typeface="Calibri"/>
                <a:cs typeface="Calibri"/>
                <a:sym typeface="Calibri"/>
              </a:rPr>
              <a:t>Plan (Phase 3 WIP).</a:t>
            </a:r>
            <a:r>
              <a:rPr lang="en-US" dirty="0">
                <a:solidFill>
                  <a:srgbClr val="FFFFFF"/>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600" b="0"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The path to success and clean water begins locally with landowners and local governments.</a:t>
            </a:r>
            <a:endParaRPr sz="1400" b="1" i="0" u="none" strike="noStrike" cap="none" dirty="0">
              <a:solidFill>
                <a:srgbClr val="000000"/>
              </a:solidFill>
            </a:endParaRPr>
          </a:p>
          <a:p>
            <a:pPr marL="0" marR="0" lvl="0" indent="0" algn="l" rtl="0">
              <a:lnSpc>
                <a:spcPct val="100000"/>
              </a:lnSpc>
              <a:spcBef>
                <a:spcPts val="0"/>
              </a:spcBef>
              <a:spcAft>
                <a:spcPts val="0"/>
              </a:spcAft>
              <a:buClr>
                <a:srgbClr val="000000"/>
              </a:buClr>
              <a:buSzPts val="700"/>
              <a:buFont typeface="Arial"/>
              <a:buNone/>
            </a:pPr>
            <a:endParaRPr sz="600" b="0"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FFFFFF"/>
                </a:solidFill>
                <a:latin typeface="Calibri"/>
                <a:ea typeface="Calibri"/>
                <a:cs typeface="Calibri"/>
                <a:sym typeface="Calibri"/>
              </a:rPr>
              <a:t>This document summarizes the history, goals, plan development process and workgroup recommendations for the Phase 3 WIP.</a:t>
            </a:r>
            <a:endParaRPr sz="1400" b="0" i="0" u="none" strike="noStrike" cap="none" dirty="0">
              <a:solidFill>
                <a:srgbClr val="000000"/>
              </a:solidFill>
              <a:latin typeface="Arial"/>
              <a:ea typeface="Arial"/>
              <a:cs typeface="Arial"/>
              <a:sym typeface="Arial"/>
            </a:endParaRPr>
          </a:p>
        </p:txBody>
      </p:sp>
      <p:cxnSp>
        <p:nvCxnSpPr>
          <p:cNvPr id="181" name="Google Shape;181;p36"/>
          <p:cNvCxnSpPr/>
          <p:nvPr/>
        </p:nvCxnSpPr>
        <p:spPr>
          <a:xfrm>
            <a:off x="411125" y="9550300"/>
            <a:ext cx="6928200" cy="0"/>
          </a:xfrm>
          <a:prstGeom prst="straightConnector1">
            <a:avLst/>
          </a:prstGeom>
          <a:noFill/>
          <a:ln w="38100" cap="flat" cmpd="sng">
            <a:solidFill>
              <a:srgbClr val="38761D"/>
            </a:solidFill>
            <a:prstDash val="solid"/>
            <a:round/>
            <a:headEnd type="none" w="sm" len="sm"/>
            <a:tailEnd type="none" w="sm" len="sm"/>
          </a:ln>
        </p:spPr>
      </p:cxnSp>
      <p:cxnSp>
        <p:nvCxnSpPr>
          <p:cNvPr id="182" name="Google Shape;182;p36"/>
          <p:cNvCxnSpPr/>
          <p:nvPr/>
        </p:nvCxnSpPr>
        <p:spPr>
          <a:xfrm>
            <a:off x="411125" y="9626500"/>
            <a:ext cx="6928200" cy="0"/>
          </a:xfrm>
          <a:prstGeom prst="straightConnector1">
            <a:avLst/>
          </a:prstGeom>
          <a:noFill/>
          <a:ln w="38100" cap="flat" cmpd="sng">
            <a:solidFill>
              <a:srgbClr val="0B5394"/>
            </a:solidFill>
            <a:prstDash val="solid"/>
            <a:round/>
            <a:headEnd type="none" w="sm" len="sm"/>
            <a:tailEnd type="none" w="sm" len="sm"/>
          </a:ln>
        </p:spPr>
      </p:cxnSp>
      <p:pic>
        <p:nvPicPr>
          <p:cNvPr id="183" name="Google Shape;183;p36" descr="A close up of text on a white background&#10;&#10;Description generated with high confidence"/>
          <p:cNvPicPr preferRelativeResize="0"/>
          <p:nvPr/>
        </p:nvPicPr>
        <p:blipFill rotWithShape="1">
          <a:blip r:embed="rId5">
            <a:alphaModFix/>
          </a:blip>
          <a:srcRect l="2012" t="2460" r="1704" b="29004"/>
          <a:stretch/>
        </p:blipFill>
        <p:spPr>
          <a:xfrm>
            <a:off x="2799188" y="5790417"/>
            <a:ext cx="2168290" cy="1288201"/>
          </a:xfrm>
          <a:prstGeom prst="rect">
            <a:avLst/>
          </a:prstGeom>
          <a:noFill/>
          <a:ln>
            <a:noFill/>
          </a:ln>
        </p:spPr>
      </p:pic>
      <p:sp>
        <p:nvSpPr>
          <p:cNvPr id="185" name="Google Shape;185;p36"/>
          <p:cNvSpPr txBox="1"/>
          <p:nvPr/>
        </p:nvSpPr>
        <p:spPr>
          <a:xfrm>
            <a:off x="2740450" y="5856517"/>
            <a:ext cx="2264700" cy="88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b="1">
                <a:solidFill>
                  <a:srgbClr val="0B5394"/>
                </a:solidFill>
                <a:latin typeface="Permanent Marker"/>
                <a:ea typeface="Permanent Marker"/>
                <a:cs typeface="Permanent Marker"/>
                <a:sym typeface="Permanent Marker"/>
              </a:rPr>
              <a:t>1,200</a:t>
            </a:r>
            <a:r>
              <a:rPr lang="en-US" sz="2400">
                <a:solidFill>
                  <a:srgbClr val="0B5394"/>
                </a:solidFill>
                <a:latin typeface="Permanent Marker"/>
                <a:ea typeface="Permanent Marker"/>
                <a:cs typeface="Permanent Marker"/>
                <a:sym typeface="Permanent Marker"/>
              </a:rPr>
              <a:t> Communities! </a:t>
            </a:r>
            <a:endParaRPr sz="2400">
              <a:solidFill>
                <a:srgbClr val="0B5394"/>
              </a:solidFill>
              <a:latin typeface="Permanent Marker"/>
              <a:ea typeface="Permanent Marker"/>
              <a:cs typeface="Permanent Marker"/>
              <a:sym typeface="Permanent Marker"/>
            </a:endParaRPr>
          </a:p>
        </p:txBody>
      </p:sp>
      <p:sp>
        <p:nvSpPr>
          <p:cNvPr id="186" name="Google Shape;186;p36"/>
          <p:cNvSpPr txBox="1"/>
          <p:nvPr/>
        </p:nvSpPr>
        <p:spPr>
          <a:xfrm>
            <a:off x="4827350" y="5388992"/>
            <a:ext cx="2168400" cy="16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36"/>
          <p:cNvSpPr txBox="1"/>
          <p:nvPr/>
        </p:nvSpPr>
        <p:spPr>
          <a:xfrm>
            <a:off x="5069375" y="5271242"/>
            <a:ext cx="2253000" cy="1847400"/>
          </a:xfrm>
          <a:prstGeom prst="rect">
            <a:avLst/>
          </a:prstGeom>
          <a:solidFill>
            <a:srgbClr val="38761D"/>
          </a:solidFill>
          <a:ln w="9525" cap="flat" cmpd="sng">
            <a:solidFill>
              <a:srgbClr val="0B539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7200" dirty="0">
                <a:solidFill>
                  <a:srgbClr val="FFFFFF"/>
                </a:solidFill>
                <a:latin typeface="Times New Roman"/>
                <a:ea typeface="Times New Roman"/>
                <a:cs typeface="Times New Roman"/>
                <a:sym typeface="Times New Roman"/>
              </a:rPr>
              <a:t>50%</a:t>
            </a:r>
            <a:endParaRPr sz="7200" dirty="0">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r>
              <a:rPr lang="en-US" sz="1200" b="1" dirty="0">
                <a:solidFill>
                  <a:srgbClr val="FFFFFF"/>
                </a:solidFill>
                <a:latin typeface="Calibri"/>
                <a:ea typeface="Calibri"/>
                <a:cs typeface="Calibri"/>
                <a:sym typeface="Calibri"/>
              </a:rPr>
              <a:t>of freshwater flowing to the Chesapeake Bay comes from the Susquehanna River!</a:t>
            </a:r>
            <a:endParaRPr sz="1200" b="1" dirty="0">
              <a:solidFill>
                <a:srgbClr val="FFFFFF"/>
              </a:solidFill>
              <a:latin typeface="Calibri"/>
              <a:ea typeface="Calibri"/>
              <a:cs typeface="Calibri"/>
              <a:sym typeface="Calibri"/>
            </a:endParaRPr>
          </a:p>
        </p:txBody>
      </p:sp>
      <p:sp>
        <p:nvSpPr>
          <p:cNvPr id="188" name="Google Shape;188;p36"/>
          <p:cNvSpPr txBox="1"/>
          <p:nvPr/>
        </p:nvSpPr>
        <p:spPr>
          <a:xfrm>
            <a:off x="444300" y="5271142"/>
            <a:ext cx="2253000" cy="1847400"/>
          </a:xfrm>
          <a:prstGeom prst="rect">
            <a:avLst/>
          </a:prstGeom>
          <a:solidFill>
            <a:srgbClr val="38761D"/>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500" dirty="0">
                <a:solidFill>
                  <a:srgbClr val="FFFFFF"/>
                </a:solidFill>
                <a:latin typeface="Times New Roman"/>
                <a:ea typeface="Times New Roman"/>
                <a:cs typeface="Times New Roman"/>
                <a:sym typeface="Times New Roman"/>
              </a:rPr>
              <a:t>15,000</a:t>
            </a:r>
            <a:endParaRPr sz="5500" dirty="0">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r>
              <a:rPr lang="en-US" b="1" dirty="0">
                <a:solidFill>
                  <a:srgbClr val="FFFFFF"/>
                </a:solidFill>
                <a:latin typeface="Calibri"/>
                <a:ea typeface="Calibri"/>
                <a:cs typeface="Calibri"/>
                <a:sym typeface="Calibri"/>
              </a:rPr>
              <a:t>miles of Pennsylvania streams and rivers are impaired in the Chesapeake Bay Watershed .</a:t>
            </a:r>
            <a:endParaRPr b="1" dirty="0">
              <a:solidFill>
                <a:srgbClr val="FFFFFF"/>
              </a:solidFill>
              <a:latin typeface="Calibri"/>
              <a:ea typeface="Calibri"/>
              <a:cs typeface="Calibri"/>
              <a:sym typeface="Calibri"/>
            </a:endParaRPr>
          </a:p>
        </p:txBody>
      </p:sp>
      <p:sp>
        <p:nvSpPr>
          <p:cNvPr id="189" name="Google Shape;189;p36"/>
          <p:cNvSpPr txBox="1"/>
          <p:nvPr/>
        </p:nvSpPr>
        <p:spPr>
          <a:xfrm>
            <a:off x="444300" y="7126242"/>
            <a:ext cx="7053600" cy="244945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chemeClr val="dk1"/>
                </a:solidFill>
                <a:latin typeface="Calibri"/>
                <a:ea typeface="Calibri"/>
                <a:cs typeface="Calibri"/>
                <a:sym typeface="Calibri"/>
              </a:rPr>
              <a:t>The Phase 3 WIP is Pennsylvania’s roadmap for meeting its obligations under the Chesapeake Bay Total Maximum Daily Load (TMDL), established by the U.S. Environmental Protection Agency (EPA) in 2010. It specifies the steps Pennsylvania will take through 2025 to meet local water pollution reduction goals in the Chesapeake Bay watershed. </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300" dirty="0">
              <a:solidFill>
                <a:schemeClr val="dk1"/>
              </a:solidFill>
              <a:latin typeface="Calibri"/>
              <a:ea typeface="Calibri"/>
              <a:cs typeface="Calibri"/>
              <a:sym typeface="Calibri"/>
            </a:endParaRPr>
          </a:p>
          <a:p>
            <a:pPr marL="0" lvl="0" indent="0" algn="just" rtl="0">
              <a:spcBef>
                <a:spcPts val="0"/>
              </a:spcBef>
              <a:spcAft>
                <a:spcPts val="0"/>
              </a:spcAft>
              <a:buNone/>
            </a:pPr>
            <a:r>
              <a:rPr lang="en-US" sz="1100" b="1" dirty="0">
                <a:solidFill>
                  <a:srgbClr val="0B5394"/>
                </a:solidFill>
                <a:latin typeface="Calibri"/>
                <a:ea typeface="Calibri"/>
                <a:cs typeface="Calibri"/>
                <a:sym typeface="Calibri"/>
              </a:rPr>
              <a:t>The Phase 3 WIP focuses on local solutions for nutrient and sediment reduction.</a:t>
            </a:r>
            <a:r>
              <a:rPr lang="en-US" sz="1100" b="1" dirty="0">
                <a:solidFill>
                  <a:schemeClr val="dk1"/>
                </a:solidFill>
                <a:latin typeface="Calibri"/>
                <a:ea typeface="Calibri"/>
                <a:cs typeface="Calibri"/>
                <a:sym typeface="Calibri"/>
              </a:rPr>
              <a:t> </a:t>
            </a:r>
            <a:r>
              <a:rPr lang="en-US" sz="1100" dirty="0">
                <a:solidFill>
                  <a:schemeClr val="dk1"/>
                </a:solidFill>
                <a:latin typeface="Calibri"/>
                <a:ea typeface="Calibri"/>
                <a:cs typeface="Calibri"/>
                <a:sym typeface="Calibri"/>
              </a:rPr>
              <a:t>It provides an opportunity to serve residents and businesses by cleaning up waterways, lowering flood risks, and improving the quality of life in local communities. </a:t>
            </a:r>
            <a:endParaRPr sz="1100" dirty="0">
              <a:solidFill>
                <a:schemeClr val="dk1"/>
              </a:solidFill>
              <a:latin typeface="Calibri"/>
              <a:ea typeface="Calibri"/>
              <a:cs typeface="Calibri"/>
              <a:sym typeface="Calibri"/>
            </a:endParaRPr>
          </a:p>
          <a:p>
            <a:pPr marL="0" lvl="0" indent="0" algn="ctr" rtl="0">
              <a:spcBef>
                <a:spcPts val="0"/>
              </a:spcBef>
              <a:spcAft>
                <a:spcPts val="0"/>
              </a:spcAft>
              <a:buNone/>
            </a:pPr>
            <a:endParaRPr sz="300" b="1" dirty="0">
              <a:solidFill>
                <a:srgbClr val="0B5394"/>
              </a:solidFill>
              <a:latin typeface="Calibri"/>
              <a:ea typeface="Calibri"/>
              <a:cs typeface="Calibri"/>
              <a:sym typeface="Calibri"/>
            </a:endParaRPr>
          </a:p>
          <a:p>
            <a:pPr marL="0" lvl="0" indent="0" algn="ctr" rtl="0">
              <a:spcBef>
                <a:spcPts val="0"/>
              </a:spcBef>
              <a:spcAft>
                <a:spcPts val="0"/>
              </a:spcAft>
              <a:buNone/>
            </a:pPr>
            <a:r>
              <a:rPr lang="en-US" sz="1200" b="1" dirty="0">
                <a:solidFill>
                  <a:srgbClr val="38761D"/>
                </a:solidFill>
                <a:latin typeface="Calibri"/>
                <a:ea typeface="Calibri"/>
                <a:cs typeface="Calibri"/>
                <a:sym typeface="Calibri"/>
              </a:rPr>
              <a:t>Development of the Phase 3 WIP was guided by the principle that clean water is </a:t>
            </a:r>
            <a:endParaRPr sz="1200" b="1" dirty="0">
              <a:solidFill>
                <a:srgbClr val="38761D"/>
              </a:solidFill>
              <a:latin typeface="Calibri"/>
              <a:ea typeface="Calibri"/>
              <a:cs typeface="Calibri"/>
              <a:sym typeface="Calibri"/>
            </a:endParaRPr>
          </a:p>
          <a:p>
            <a:pPr marL="0" lvl="0" indent="0" algn="ctr" rtl="0">
              <a:spcBef>
                <a:spcPts val="0"/>
              </a:spcBef>
              <a:spcAft>
                <a:spcPts val="0"/>
              </a:spcAft>
              <a:buNone/>
            </a:pPr>
            <a:r>
              <a:rPr lang="en-US" sz="1800" b="1" dirty="0">
                <a:solidFill>
                  <a:srgbClr val="0B5394"/>
                </a:solidFill>
                <a:latin typeface="Calibri"/>
                <a:ea typeface="Calibri"/>
                <a:cs typeface="Calibri"/>
                <a:sym typeface="Calibri"/>
              </a:rPr>
              <a:t>“Great for PA, Good for the Bay.”</a:t>
            </a:r>
            <a:endParaRPr sz="1800" b="1" dirty="0">
              <a:solidFill>
                <a:srgbClr val="0B5394"/>
              </a:solidFill>
              <a:latin typeface="Calibri"/>
              <a:ea typeface="Calibri"/>
              <a:cs typeface="Calibri"/>
              <a:sym typeface="Calibri"/>
            </a:endParaRPr>
          </a:p>
          <a:p>
            <a:pPr marL="0" lvl="0" indent="0" algn="ctr" rtl="0">
              <a:spcBef>
                <a:spcPts val="0"/>
              </a:spcBef>
              <a:spcAft>
                <a:spcPts val="0"/>
              </a:spcAft>
              <a:buNone/>
            </a:pPr>
            <a:endParaRPr sz="300" b="1" dirty="0">
              <a:solidFill>
                <a:srgbClr val="0B5394"/>
              </a:solidFill>
              <a:latin typeface="Calibri"/>
              <a:ea typeface="Calibri"/>
              <a:cs typeface="Calibri"/>
              <a:sym typeface="Calibri"/>
            </a:endParaRPr>
          </a:p>
          <a:p>
            <a:r>
              <a:rPr lang="en-US" sz="1100" b="1" dirty="0">
                <a:solidFill>
                  <a:srgbClr val="0B5394"/>
                </a:solidFill>
                <a:latin typeface="Calibri"/>
                <a:ea typeface="Calibri"/>
                <a:cs typeface="Calibri"/>
                <a:sym typeface="Calibri"/>
              </a:rPr>
              <a:t>Pennsylvania’s Phase 3 WIP effort is a team effort.</a:t>
            </a:r>
            <a:r>
              <a:rPr lang="en-US" sz="1100" b="1" dirty="0">
                <a:solidFill>
                  <a:schemeClr val="dk1"/>
                </a:solidFill>
                <a:latin typeface="Calibri"/>
                <a:ea typeface="Calibri"/>
                <a:cs typeface="Calibri"/>
                <a:sym typeface="Calibri"/>
              </a:rPr>
              <a:t> </a:t>
            </a:r>
            <a:r>
              <a:rPr lang="en-US" sz="1100" dirty="0">
                <a:solidFill>
                  <a:schemeClr val="dk1"/>
                </a:solidFill>
                <a:latin typeface="Calibri"/>
                <a:ea typeface="Calibri"/>
                <a:cs typeface="Calibri"/>
                <a:sym typeface="Calibri"/>
              </a:rPr>
              <a:t>Although Pennsylvania’s Department of Environmental Protection (DEP) is the primary agency tasked with implementing the Chesapeake Bay TMDL, hundreds of individuals representing state and local government, universities, businesses, agriculture, and environmental organizations have contributed their time and expertise to develop the Phase 3 WIP in a way that makes sense for Pennsylvania. </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300" dirty="0">
              <a:solidFill>
                <a:schemeClr val="dk1"/>
              </a:solidFill>
              <a:latin typeface="Calibri"/>
              <a:ea typeface="Calibri"/>
              <a:cs typeface="Calibri"/>
              <a:sym typeface="Calibri"/>
            </a:endParaRPr>
          </a:p>
          <a:p>
            <a:pPr marL="0" lvl="0" indent="0" algn="ctr" rtl="0">
              <a:spcBef>
                <a:spcPts val="0"/>
              </a:spcBef>
              <a:spcAft>
                <a:spcPts val="0"/>
              </a:spcAft>
              <a:buNone/>
            </a:pPr>
            <a:endParaRPr sz="1200" b="1" dirty="0">
              <a:solidFill>
                <a:srgbClr val="0B5394"/>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90" name="Google Shape;190;p36"/>
          <p:cNvSpPr txBox="1"/>
          <p:nvPr/>
        </p:nvSpPr>
        <p:spPr>
          <a:xfrm>
            <a:off x="2575825" y="5484042"/>
            <a:ext cx="2687100" cy="3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500" dirty="0">
                <a:solidFill>
                  <a:srgbClr val="38761D"/>
                </a:solidFill>
                <a:latin typeface="Calibri"/>
                <a:ea typeface="Calibri"/>
                <a:cs typeface="Calibri"/>
                <a:sym typeface="Calibri"/>
              </a:rPr>
              <a:t>acres in the watershed</a:t>
            </a:r>
            <a:endParaRPr sz="1500" dirty="0">
              <a:solidFill>
                <a:srgbClr val="38761D"/>
              </a:solidFill>
              <a:latin typeface="Calibri"/>
              <a:ea typeface="Calibri"/>
              <a:cs typeface="Calibri"/>
              <a:sym typeface="Calibri"/>
            </a:endParaRPr>
          </a:p>
        </p:txBody>
      </p:sp>
      <p:sp>
        <p:nvSpPr>
          <p:cNvPr id="20" name="Google Shape;56;p13">
            <a:extLst>
              <a:ext uri="{FF2B5EF4-FFF2-40B4-BE49-F238E27FC236}">
                <a16:creationId xmlns:a16="http://schemas.microsoft.com/office/drawing/2014/main" id="{0F597A93-6164-4628-A0B4-422F78D6A7B5}"/>
              </a:ext>
            </a:extLst>
          </p:cNvPr>
          <p:cNvSpPr/>
          <p:nvPr/>
        </p:nvSpPr>
        <p:spPr>
          <a:xfrm>
            <a:off x="407700" y="1606427"/>
            <a:ext cx="4855225" cy="2300786"/>
          </a:xfrm>
          <a:prstGeom prst="rect">
            <a:avLst/>
          </a:prstGeom>
          <a:solidFill>
            <a:srgbClr val="1E619E"/>
          </a:solidFill>
          <a:ln w="9525" cap="flat" cmpd="sng">
            <a:solidFill>
              <a:srgbClr val="073763"/>
            </a:solidFill>
            <a:prstDash val="solid"/>
            <a:round/>
            <a:headEnd type="none" w="sm" len="sm"/>
            <a:tailEnd type="none" w="sm" len="sm"/>
          </a:ln>
        </p:spPr>
        <p:txBody>
          <a:bodyPr spcFirstLastPara="1" wrap="square" lIns="137150" tIns="45700" rIns="137150" bIns="45700" anchor="ctr" anchorCtr="0">
            <a:noAutofit/>
          </a:bodyPr>
          <a:lstStyle/>
          <a:p>
            <a:pPr marL="0" marR="0" lvl="0" indent="0" algn="just" rtl="0">
              <a:lnSpc>
                <a:spcPct val="100000"/>
              </a:lnSpc>
              <a:spcBef>
                <a:spcPts val="0"/>
              </a:spcBef>
              <a:spcAft>
                <a:spcPts val="0"/>
              </a:spcAft>
              <a:buClr>
                <a:srgbClr val="000000"/>
              </a:buClr>
              <a:buSzPts val="1200"/>
              <a:buFont typeface="Arial"/>
              <a:buNone/>
            </a:pPr>
            <a:r>
              <a:rPr lang="en" sz="1500" b="0" i="0" u="none" strike="noStrike" cap="none" dirty="0">
                <a:solidFill>
                  <a:srgbClr val="FFFFFF"/>
                </a:solidFill>
                <a:latin typeface="Calibri"/>
                <a:ea typeface="Calibri"/>
                <a:cs typeface="Calibri"/>
                <a:sym typeface="Calibri"/>
              </a:rPr>
              <a:t>Pennsylvania is working </a:t>
            </a:r>
            <a:r>
              <a:rPr lang="en-US" sz="1500" b="0" i="0" u="none" strike="noStrike" cap="none" dirty="0">
                <a:solidFill>
                  <a:srgbClr val="FFFFFF"/>
                </a:solidFill>
                <a:latin typeface="Calibri"/>
                <a:ea typeface="Calibri"/>
                <a:cs typeface="Calibri"/>
                <a:sym typeface="Calibri"/>
              </a:rPr>
              <a:t>alongside </a:t>
            </a:r>
            <a:r>
              <a:rPr lang="en" sz="1500" b="0" i="0" u="none" strike="noStrike" cap="none" dirty="0">
                <a:solidFill>
                  <a:srgbClr val="FFFFFF"/>
                </a:solidFill>
                <a:latin typeface="Calibri"/>
                <a:ea typeface="Calibri"/>
                <a:cs typeface="Calibri"/>
                <a:sym typeface="Calibri"/>
              </a:rPr>
              <a:t>neighboring states to clean up </a:t>
            </a:r>
            <a:r>
              <a:rPr lang="en-US" sz="1500" b="0" i="0" u="none" strike="noStrike" cap="none" dirty="0">
                <a:solidFill>
                  <a:srgbClr val="FFFFFF"/>
                </a:solidFill>
                <a:latin typeface="Calibri"/>
                <a:ea typeface="Calibri"/>
                <a:cs typeface="Calibri"/>
                <a:sym typeface="Calibri"/>
              </a:rPr>
              <a:t>our local waters</a:t>
            </a:r>
            <a:r>
              <a:rPr lang="en" sz="1500" b="0" i="0" u="none" strike="noStrike" cap="none" dirty="0">
                <a:solidFill>
                  <a:srgbClr val="FFFFFF"/>
                </a:solidFill>
                <a:latin typeface="Calibri"/>
                <a:ea typeface="Calibri"/>
                <a:cs typeface="Calibri"/>
                <a:sym typeface="Calibri"/>
              </a:rPr>
              <a:t> that </a:t>
            </a:r>
            <a:r>
              <a:rPr lang="en-US" sz="1500" b="0" i="0" u="none" strike="noStrike" cap="none" dirty="0">
                <a:solidFill>
                  <a:srgbClr val="FFFFFF"/>
                </a:solidFill>
                <a:latin typeface="Calibri"/>
                <a:ea typeface="Calibri"/>
                <a:cs typeface="Calibri"/>
                <a:sym typeface="Calibri"/>
              </a:rPr>
              <a:t>flow </a:t>
            </a:r>
            <a:r>
              <a:rPr lang="en" sz="1500" b="0" i="0" u="none" strike="noStrike" cap="none" dirty="0">
                <a:solidFill>
                  <a:srgbClr val="FFFFFF"/>
                </a:solidFill>
                <a:latin typeface="Calibri"/>
                <a:ea typeface="Calibri"/>
                <a:cs typeface="Calibri"/>
                <a:sym typeface="Calibri"/>
              </a:rPr>
              <a:t>to the Chesapeake Bay.  This effort is </a:t>
            </a:r>
            <a:r>
              <a:rPr lang="en-US" sz="1500" dirty="0">
                <a:solidFill>
                  <a:srgbClr val="FFFFFF"/>
                </a:solidFill>
                <a:latin typeface="Calibri"/>
                <a:ea typeface="Calibri"/>
                <a:cs typeface="Calibri"/>
                <a:sym typeface="Calibri"/>
              </a:rPr>
              <a:t>Pennsylvania’s </a:t>
            </a:r>
            <a:r>
              <a:rPr lang="en" sz="1500" b="0" i="0" u="none" strike="noStrike" cap="none" dirty="0">
                <a:solidFill>
                  <a:srgbClr val="FFFFFF"/>
                </a:solidFill>
                <a:latin typeface="Calibri"/>
                <a:ea typeface="Calibri"/>
                <a:cs typeface="Calibri"/>
                <a:sym typeface="Calibri"/>
              </a:rPr>
              <a:t>Phase 3 </a:t>
            </a:r>
            <a:r>
              <a:rPr lang="en-US" sz="1500" b="0" i="0" u="none" strike="noStrike" cap="none" dirty="0">
                <a:solidFill>
                  <a:srgbClr val="FFFFFF"/>
                </a:solidFill>
                <a:latin typeface="Calibri"/>
                <a:ea typeface="Calibri"/>
                <a:cs typeface="Calibri"/>
                <a:sym typeface="Calibri"/>
              </a:rPr>
              <a:t>Chesapeake Bay </a:t>
            </a:r>
            <a:r>
              <a:rPr lang="en" sz="1500" b="0" i="0" u="none" strike="noStrike" cap="none" dirty="0">
                <a:solidFill>
                  <a:srgbClr val="FFFFFF"/>
                </a:solidFill>
                <a:latin typeface="Calibri"/>
                <a:ea typeface="Calibri"/>
                <a:cs typeface="Calibri"/>
                <a:sym typeface="Calibri"/>
              </a:rPr>
              <a:t>Watershed Implementation Plan (Phase 3 WIP).</a:t>
            </a:r>
          </a:p>
          <a:p>
            <a:pPr marL="0" marR="0" lvl="0" indent="0" algn="just" rtl="0">
              <a:lnSpc>
                <a:spcPct val="100000"/>
              </a:lnSpc>
              <a:spcBef>
                <a:spcPts val="0"/>
              </a:spcBef>
              <a:spcAft>
                <a:spcPts val="0"/>
              </a:spcAft>
              <a:buClr>
                <a:srgbClr val="000000"/>
              </a:buClr>
              <a:buSzPts val="1200"/>
              <a:buFont typeface="Arial"/>
              <a:buNone/>
            </a:pPr>
            <a:endParaRPr lang="en" sz="1500" dirty="0">
              <a:solidFill>
                <a:srgbClr val="FFFFF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r>
              <a:rPr lang="en" sz="1500" b="1" i="0" u="none" strike="noStrike" cap="none" dirty="0">
                <a:solidFill>
                  <a:srgbClr val="FFFFFF"/>
                </a:solidFill>
                <a:latin typeface="Calibri"/>
                <a:ea typeface="Calibri"/>
                <a:cs typeface="Calibri"/>
                <a:sym typeface="Calibri"/>
              </a:rPr>
              <a:t>The path to success </a:t>
            </a:r>
            <a:r>
              <a:rPr lang="en-US" sz="1500" b="1" i="0" u="none" strike="noStrike" cap="none" dirty="0">
                <a:solidFill>
                  <a:srgbClr val="FFFFFF"/>
                </a:solidFill>
                <a:latin typeface="Calibri"/>
                <a:ea typeface="Calibri"/>
                <a:cs typeface="Calibri"/>
                <a:sym typeface="Calibri"/>
              </a:rPr>
              <a:t>for Pennsylvania’s Phase 3 WIP and clean water </a:t>
            </a:r>
            <a:r>
              <a:rPr lang="en" sz="1500" b="1" i="0" u="none" strike="noStrike" cap="none" dirty="0">
                <a:solidFill>
                  <a:srgbClr val="FFFFFF"/>
                </a:solidFill>
                <a:latin typeface="Calibri"/>
                <a:ea typeface="Calibri"/>
                <a:cs typeface="Calibri"/>
                <a:sym typeface="Calibri"/>
              </a:rPr>
              <a:t>starts locally</a:t>
            </a:r>
            <a:r>
              <a:rPr lang="en" sz="1500" b="0" i="0" u="none" strike="noStrike" cap="none" dirty="0">
                <a:solidFill>
                  <a:srgbClr val="FFFFFF"/>
                </a:solidFill>
                <a:latin typeface="Calibri"/>
                <a:ea typeface="Calibri"/>
                <a:cs typeface="Calibri"/>
                <a:sym typeface="Calibri"/>
              </a:rPr>
              <a:t>.  </a:t>
            </a:r>
            <a:r>
              <a:rPr lang="en-US" sz="1500" b="0" i="0" u="none" strike="noStrike" cap="none" dirty="0">
                <a:solidFill>
                  <a:srgbClr val="FFFFFF"/>
                </a:solidFill>
                <a:latin typeface="Calibri"/>
                <a:ea typeface="Calibri"/>
                <a:cs typeface="Calibri"/>
                <a:sym typeface="Calibri"/>
              </a:rPr>
              <a:t>T</a:t>
            </a:r>
            <a:r>
              <a:rPr lang="en" sz="1500" b="0" i="0" u="none" strike="noStrike" cap="none" dirty="0">
                <a:solidFill>
                  <a:srgbClr val="FFFFFF"/>
                </a:solidFill>
                <a:latin typeface="Calibri"/>
                <a:ea typeface="Calibri"/>
                <a:cs typeface="Calibri"/>
                <a:sym typeface="Calibri"/>
              </a:rPr>
              <a:t>his document summarizes </a:t>
            </a:r>
            <a:r>
              <a:rPr lang="en-US" sz="1500" b="0" i="0" u="none" strike="noStrike" cap="none" dirty="0">
                <a:solidFill>
                  <a:srgbClr val="FFFFFF"/>
                </a:solidFill>
                <a:latin typeface="Calibri"/>
                <a:ea typeface="Calibri"/>
                <a:cs typeface="Calibri"/>
                <a:sym typeface="Calibri"/>
              </a:rPr>
              <a:t>the history, goals and recommendations for Pennsylvania’s Phase 3 WIP</a:t>
            </a:r>
            <a:r>
              <a:rPr lang="en" sz="1500" b="0" i="0" u="none" strike="noStrike" cap="none" dirty="0">
                <a:solidFill>
                  <a:srgbClr val="FFFFFF"/>
                </a:solidFill>
                <a:latin typeface="Calibri"/>
                <a:ea typeface="Calibri"/>
                <a:cs typeface="Calibri"/>
                <a:sym typeface="Calibri"/>
              </a:rPr>
              <a:t>.</a:t>
            </a:r>
            <a:endParaRPr sz="15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24" name="Google Shape;224;p37"/>
          <p:cNvSpPr/>
          <p:nvPr/>
        </p:nvSpPr>
        <p:spPr>
          <a:xfrm>
            <a:off x="459050" y="754350"/>
            <a:ext cx="6993900" cy="222600"/>
          </a:xfrm>
          <a:prstGeom prst="rect">
            <a:avLst/>
          </a:prstGeom>
          <a:noFill/>
          <a:ln>
            <a:noFill/>
          </a:ln>
        </p:spPr>
        <p:txBody>
          <a:bodyPr spcFirstLastPara="1" wrap="square" lIns="91425" tIns="27425" rIns="91425" bIns="45700" anchor="t" anchorCtr="0">
            <a:noAutofit/>
          </a:bodyPr>
          <a:lstStyle/>
          <a:p>
            <a:pPr marL="0" lvl="0" indent="0" algn="l" rtl="0">
              <a:spcBef>
                <a:spcPts val="0"/>
              </a:spcBef>
              <a:spcAft>
                <a:spcPts val="0"/>
              </a:spcAft>
              <a:buClr>
                <a:schemeClr val="dk1"/>
              </a:buClr>
              <a:buSzPts val="3600"/>
              <a:buFont typeface="Arial"/>
              <a:buNone/>
            </a:pPr>
            <a:r>
              <a:rPr lang="en-US" sz="1100" b="1">
                <a:latin typeface="Calibri"/>
                <a:ea typeface="Calibri"/>
                <a:cs typeface="Calibri"/>
                <a:sym typeface="Calibri"/>
              </a:rPr>
              <a:t>Water pollution comes from many sources. Clean water is the end result of efforts to reduce and clean up pollution.</a:t>
            </a:r>
            <a:endParaRPr sz="1100" b="1">
              <a:latin typeface="Calibri"/>
              <a:ea typeface="Calibri"/>
              <a:cs typeface="Calibri"/>
              <a:sym typeface="Calibri"/>
            </a:endParaRPr>
          </a:p>
        </p:txBody>
      </p:sp>
      <p:sp>
        <p:nvSpPr>
          <p:cNvPr id="222" name="Google Shape;222;p37"/>
          <p:cNvSpPr txBox="1"/>
          <p:nvPr/>
        </p:nvSpPr>
        <p:spPr>
          <a:xfrm>
            <a:off x="418188" y="382326"/>
            <a:ext cx="6950100" cy="48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800" b="1" i="0" u="none" strike="noStrike" cap="none" dirty="0">
                <a:solidFill>
                  <a:srgbClr val="000000"/>
                </a:solidFill>
                <a:latin typeface="Calibri"/>
                <a:ea typeface="Calibri"/>
                <a:cs typeface="Calibri"/>
                <a:sym typeface="Calibri"/>
              </a:rPr>
              <a:t>Pennsylvania</a:t>
            </a:r>
            <a:r>
              <a:rPr lang="en-US" sz="1800" b="1" dirty="0">
                <a:latin typeface="Calibri"/>
                <a:ea typeface="Calibri"/>
                <a:cs typeface="Calibri"/>
                <a:sym typeface="Calibri"/>
              </a:rPr>
              <a:t>’s Phase 3 WIP is a Catalyst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100"/>
              <a:buFont typeface="Arial"/>
              <a:buNone/>
            </a:pPr>
            <a:endParaRPr sz="400" b="0" i="0" u="none" strike="noStrike" cap="none" dirty="0">
              <a:solidFill>
                <a:schemeClr val="dk1"/>
              </a:solidFill>
              <a:latin typeface="Calibri"/>
              <a:ea typeface="Calibri"/>
              <a:cs typeface="Calibri"/>
              <a:sym typeface="Calibri"/>
            </a:endParaRPr>
          </a:p>
        </p:txBody>
      </p:sp>
      <p:sp>
        <p:nvSpPr>
          <p:cNvPr id="195" name="Google Shape;195;p37"/>
          <p:cNvSpPr txBox="1"/>
          <p:nvPr/>
        </p:nvSpPr>
        <p:spPr>
          <a:xfrm>
            <a:off x="413475" y="6990276"/>
            <a:ext cx="6950100" cy="48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800" b="1" i="0" u="none" strike="noStrike" cap="none" dirty="0">
                <a:solidFill>
                  <a:srgbClr val="000000"/>
                </a:solidFill>
                <a:latin typeface="Calibri"/>
                <a:ea typeface="Calibri"/>
                <a:cs typeface="Calibri"/>
                <a:sym typeface="Calibri"/>
              </a:rPr>
              <a:t>Pennsylvania’s Progress to Date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100"/>
              <a:buFont typeface="Arial"/>
              <a:buNone/>
            </a:pPr>
            <a:endParaRPr sz="400" b="0" i="0" u="none" strike="noStrike" cap="none" dirty="0">
              <a:solidFill>
                <a:schemeClr val="dk1"/>
              </a:solidFill>
              <a:latin typeface="Calibri"/>
              <a:ea typeface="Calibri"/>
              <a:cs typeface="Calibri"/>
              <a:sym typeface="Calibri"/>
            </a:endParaRPr>
          </a:p>
        </p:txBody>
      </p:sp>
      <p:cxnSp>
        <p:nvCxnSpPr>
          <p:cNvPr id="196" name="Google Shape;196;p37"/>
          <p:cNvCxnSpPr/>
          <p:nvPr/>
        </p:nvCxnSpPr>
        <p:spPr>
          <a:xfrm rot="10800000" flipH="1">
            <a:off x="404050" y="7327709"/>
            <a:ext cx="6950100" cy="21900"/>
          </a:xfrm>
          <a:prstGeom prst="straightConnector1">
            <a:avLst/>
          </a:prstGeom>
          <a:noFill/>
          <a:ln w="19050" cap="flat" cmpd="sng">
            <a:solidFill>
              <a:srgbClr val="38761D"/>
            </a:solidFill>
            <a:prstDash val="solid"/>
            <a:round/>
            <a:headEnd type="none" w="sm" len="sm"/>
            <a:tailEnd type="none" w="sm" len="sm"/>
          </a:ln>
        </p:spPr>
      </p:cxnSp>
      <p:sp>
        <p:nvSpPr>
          <p:cNvPr id="197" name="Google Shape;197;p37"/>
          <p:cNvSpPr/>
          <p:nvPr/>
        </p:nvSpPr>
        <p:spPr>
          <a:xfrm>
            <a:off x="391575" y="7345275"/>
            <a:ext cx="6993900" cy="448200"/>
          </a:xfrm>
          <a:prstGeom prst="rect">
            <a:avLst/>
          </a:prstGeom>
          <a:noFill/>
          <a:ln>
            <a:noFill/>
          </a:ln>
        </p:spPr>
        <p:txBody>
          <a:bodyPr spcFirstLastPara="1" wrap="square" lIns="91425" tIns="27425" rIns="91425" bIns="45700" anchor="t" anchorCtr="0">
            <a:noAutofit/>
          </a:bodyPr>
          <a:lstStyle/>
          <a:p>
            <a:pPr marL="0" lvl="0" indent="0" algn="l" rtl="0">
              <a:spcBef>
                <a:spcPts val="300"/>
              </a:spcBef>
              <a:spcAft>
                <a:spcPts val="0"/>
              </a:spcAft>
              <a:buClr>
                <a:schemeClr val="dk1"/>
              </a:buClr>
              <a:buSzPts val="1100"/>
              <a:buFont typeface="Arial"/>
              <a:buNone/>
            </a:pPr>
            <a:r>
              <a:rPr lang="en-US" sz="1100" b="1" dirty="0">
                <a:latin typeface="Calibri"/>
                <a:ea typeface="Calibri"/>
                <a:cs typeface="Calibri"/>
                <a:sym typeface="Calibri"/>
              </a:rPr>
              <a:t>Pennsylvania has been working to reduce nitrogen and phosphorus pollution.</a:t>
            </a:r>
            <a:br>
              <a:rPr lang="en-US" sz="1100" b="1" dirty="0">
                <a:latin typeface="Calibri"/>
                <a:ea typeface="Calibri"/>
                <a:cs typeface="Calibri"/>
                <a:sym typeface="Calibri"/>
              </a:rPr>
            </a:br>
            <a:r>
              <a:rPr lang="en-US" sz="1100" b="1" dirty="0">
                <a:latin typeface="Calibri"/>
                <a:ea typeface="Calibri"/>
                <a:cs typeface="Calibri"/>
                <a:sym typeface="Calibri"/>
              </a:rPr>
              <a:t>Some progress has been made, but more work is needed to achieve the 2025 planning goal.</a:t>
            </a:r>
            <a:endParaRPr sz="1100" dirty="0">
              <a:latin typeface="Calibri"/>
              <a:ea typeface="Calibri"/>
              <a:cs typeface="Calibri"/>
              <a:sym typeface="Calibri"/>
            </a:endParaRPr>
          </a:p>
        </p:txBody>
      </p:sp>
      <p:sp>
        <p:nvSpPr>
          <p:cNvPr id="198" name="Google Shape;198;p37"/>
          <p:cNvSpPr txBox="1"/>
          <p:nvPr/>
        </p:nvSpPr>
        <p:spPr>
          <a:xfrm>
            <a:off x="3610700" y="132200"/>
            <a:ext cx="3804300" cy="416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1" i="0" u="none" strike="noStrike" cap="none" dirty="0">
                <a:solidFill>
                  <a:srgbClr val="073763"/>
                </a:solidFill>
                <a:latin typeface="Arial"/>
                <a:ea typeface="Arial"/>
                <a:cs typeface="Arial"/>
                <a:sym typeface="Arial"/>
              </a:rPr>
              <a:t>PA PHASE 3 WATERSHED IMPLEMENTATION PLAN</a:t>
            </a:r>
            <a:endParaRPr sz="900" b="1" i="0" u="none" strike="noStrike" cap="none" dirty="0">
              <a:solidFill>
                <a:srgbClr val="073763"/>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rgbClr val="073763"/>
                </a:solidFill>
                <a:latin typeface="Arial"/>
                <a:ea typeface="Arial"/>
                <a:cs typeface="Arial"/>
                <a:sym typeface="Arial"/>
              </a:rPr>
              <a:t>www.dep.pa.gov/chesapeakebay/phase3</a:t>
            </a:r>
            <a:endParaRPr sz="900" b="0" i="0" u="none" strike="noStrike" cap="none" dirty="0">
              <a:solidFill>
                <a:srgbClr val="073763"/>
              </a:solidFill>
              <a:latin typeface="Arial"/>
              <a:ea typeface="Arial"/>
              <a:cs typeface="Arial"/>
              <a:sym typeface="Arial"/>
            </a:endParaRPr>
          </a:p>
        </p:txBody>
      </p:sp>
      <p:cxnSp>
        <p:nvCxnSpPr>
          <p:cNvPr id="199" name="Google Shape;199;p37"/>
          <p:cNvCxnSpPr/>
          <p:nvPr/>
        </p:nvCxnSpPr>
        <p:spPr>
          <a:xfrm>
            <a:off x="411125" y="9626500"/>
            <a:ext cx="6928200" cy="0"/>
          </a:xfrm>
          <a:prstGeom prst="straightConnector1">
            <a:avLst/>
          </a:prstGeom>
          <a:noFill/>
          <a:ln w="38100" cap="flat" cmpd="sng">
            <a:solidFill>
              <a:srgbClr val="38761D"/>
            </a:solidFill>
            <a:prstDash val="solid"/>
            <a:round/>
            <a:headEnd type="none" w="sm" len="sm"/>
            <a:tailEnd type="none" w="sm" len="sm"/>
          </a:ln>
        </p:spPr>
      </p:cxnSp>
      <p:cxnSp>
        <p:nvCxnSpPr>
          <p:cNvPr id="200" name="Google Shape;200;p37"/>
          <p:cNvCxnSpPr/>
          <p:nvPr/>
        </p:nvCxnSpPr>
        <p:spPr>
          <a:xfrm>
            <a:off x="411125" y="9702700"/>
            <a:ext cx="6928200" cy="0"/>
          </a:xfrm>
          <a:prstGeom prst="straightConnector1">
            <a:avLst/>
          </a:prstGeom>
          <a:noFill/>
          <a:ln w="38100" cap="flat" cmpd="sng">
            <a:solidFill>
              <a:srgbClr val="0B5394"/>
            </a:solidFill>
            <a:prstDash val="solid"/>
            <a:round/>
            <a:headEnd type="none" w="sm" len="sm"/>
            <a:tailEnd type="none" w="sm" len="sm"/>
          </a:ln>
        </p:spPr>
      </p:cxnSp>
      <p:sp>
        <p:nvSpPr>
          <p:cNvPr id="201" name="Google Shape;201;p37"/>
          <p:cNvSpPr/>
          <p:nvPr/>
        </p:nvSpPr>
        <p:spPr>
          <a:xfrm>
            <a:off x="3928175" y="7820200"/>
            <a:ext cx="3381000" cy="17070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7"/>
          <p:cNvSpPr/>
          <p:nvPr/>
        </p:nvSpPr>
        <p:spPr>
          <a:xfrm>
            <a:off x="4128278" y="7939180"/>
            <a:ext cx="864000" cy="15885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1985</a:t>
            </a:r>
            <a:endParaRPr b="1"/>
          </a:p>
          <a:p>
            <a:pPr marL="0" lvl="0" indent="0" algn="ctr" rtl="0">
              <a:spcBef>
                <a:spcPts val="0"/>
              </a:spcBef>
              <a:spcAft>
                <a:spcPts val="0"/>
              </a:spcAft>
              <a:buNone/>
            </a:pPr>
            <a:r>
              <a:rPr lang="en-US" sz="900" b="1"/>
              <a:t>122.40M lbs Nitrogen</a:t>
            </a:r>
            <a:endParaRPr sz="900" b="1"/>
          </a:p>
        </p:txBody>
      </p:sp>
      <p:sp>
        <p:nvSpPr>
          <p:cNvPr id="203" name="Google Shape;203;p37"/>
          <p:cNvSpPr/>
          <p:nvPr/>
        </p:nvSpPr>
        <p:spPr>
          <a:xfrm>
            <a:off x="5210109" y="8287982"/>
            <a:ext cx="864000" cy="1239600"/>
          </a:xfrm>
          <a:prstGeom prst="rect">
            <a:avLst/>
          </a:prstGeom>
          <a:solidFill>
            <a:srgbClr val="6AA84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2019</a:t>
            </a:r>
            <a:endParaRPr b="1"/>
          </a:p>
          <a:p>
            <a:pPr marL="0" lvl="0" indent="0" algn="ctr" rtl="0">
              <a:spcBef>
                <a:spcPts val="0"/>
              </a:spcBef>
              <a:spcAft>
                <a:spcPts val="0"/>
              </a:spcAft>
              <a:buNone/>
            </a:pPr>
            <a:r>
              <a:rPr lang="en-US" sz="900" b="1"/>
              <a:t>107.30M lbs Nitrogen</a:t>
            </a:r>
            <a:endParaRPr sz="900" b="1"/>
          </a:p>
        </p:txBody>
      </p:sp>
      <p:sp>
        <p:nvSpPr>
          <p:cNvPr id="204" name="Google Shape;204;p37"/>
          <p:cNvSpPr/>
          <p:nvPr/>
        </p:nvSpPr>
        <p:spPr>
          <a:xfrm>
            <a:off x="6291950" y="8811037"/>
            <a:ext cx="864000" cy="7161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dirty="0">
                <a:solidFill>
                  <a:srgbClr val="FFFFFF"/>
                </a:solidFill>
              </a:rPr>
              <a:t>2025 Target</a:t>
            </a:r>
            <a:r>
              <a:rPr lang="en-US" sz="900" b="1" dirty="0">
                <a:solidFill>
                  <a:srgbClr val="FFFFFF"/>
                </a:solidFill>
              </a:rPr>
              <a:t> </a:t>
            </a:r>
            <a:r>
              <a:rPr lang="en-US" sz="800" b="1" dirty="0">
                <a:solidFill>
                  <a:srgbClr val="FFFFFF"/>
                </a:solidFill>
              </a:rPr>
              <a:t>73.18M </a:t>
            </a:r>
            <a:r>
              <a:rPr lang="en-US" sz="800" b="1" dirty="0" err="1">
                <a:solidFill>
                  <a:srgbClr val="FFFFFF"/>
                </a:solidFill>
              </a:rPr>
              <a:t>lbs</a:t>
            </a:r>
            <a:r>
              <a:rPr lang="en-US" sz="800" b="1" dirty="0">
                <a:solidFill>
                  <a:srgbClr val="FFFFFF"/>
                </a:solidFill>
              </a:rPr>
              <a:t> Nitrogen</a:t>
            </a:r>
          </a:p>
        </p:txBody>
      </p:sp>
      <p:sp>
        <p:nvSpPr>
          <p:cNvPr id="207" name="Google Shape;207;p37"/>
          <p:cNvSpPr/>
          <p:nvPr/>
        </p:nvSpPr>
        <p:spPr>
          <a:xfrm>
            <a:off x="459050" y="7820200"/>
            <a:ext cx="3381000" cy="17070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7"/>
          <p:cNvSpPr/>
          <p:nvPr/>
        </p:nvSpPr>
        <p:spPr>
          <a:xfrm>
            <a:off x="659153" y="7939180"/>
            <a:ext cx="864000" cy="15885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45700" tIns="91425" rIns="45700" bIns="91425" anchor="ctr" anchorCtr="0">
            <a:noAutofit/>
          </a:bodyPr>
          <a:lstStyle/>
          <a:p>
            <a:pPr marL="0" lvl="0" indent="0" algn="ctr" rtl="0">
              <a:spcBef>
                <a:spcPts val="0"/>
              </a:spcBef>
              <a:spcAft>
                <a:spcPts val="0"/>
              </a:spcAft>
              <a:buNone/>
            </a:pPr>
            <a:r>
              <a:rPr lang="en-US" b="1"/>
              <a:t>1985</a:t>
            </a:r>
            <a:endParaRPr b="1"/>
          </a:p>
          <a:p>
            <a:pPr marL="0" lvl="0" indent="0" algn="ctr" rtl="0">
              <a:spcBef>
                <a:spcPts val="0"/>
              </a:spcBef>
              <a:spcAft>
                <a:spcPts val="0"/>
              </a:spcAft>
              <a:buNone/>
            </a:pPr>
            <a:r>
              <a:rPr lang="en-US" sz="900" b="1"/>
              <a:t>6.10M lbs Phosphorus</a:t>
            </a:r>
            <a:endParaRPr sz="900" b="1"/>
          </a:p>
        </p:txBody>
      </p:sp>
      <p:sp>
        <p:nvSpPr>
          <p:cNvPr id="209" name="Google Shape;209;p37"/>
          <p:cNvSpPr/>
          <p:nvPr/>
        </p:nvSpPr>
        <p:spPr>
          <a:xfrm>
            <a:off x="1740977" y="8689823"/>
            <a:ext cx="864000" cy="837600"/>
          </a:xfrm>
          <a:prstGeom prst="rect">
            <a:avLst/>
          </a:prstGeom>
          <a:solidFill>
            <a:srgbClr val="6AA84F"/>
          </a:solidFill>
          <a:ln w="9525" cap="flat" cmpd="sng">
            <a:solidFill>
              <a:srgbClr val="000000"/>
            </a:solidFill>
            <a:prstDash val="solid"/>
            <a:round/>
            <a:headEnd type="none" w="sm" len="sm"/>
            <a:tailEnd type="none" w="sm" len="sm"/>
          </a:ln>
        </p:spPr>
        <p:txBody>
          <a:bodyPr spcFirstLastPara="1" wrap="square" lIns="45700" tIns="91425" rIns="45700" bIns="91425" anchor="ctr" anchorCtr="0">
            <a:noAutofit/>
          </a:bodyPr>
          <a:lstStyle/>
          <a:p>
            <a:pPr marL="0" lvl="0" indent="0" algn="ctr" rtl="0">
              <a:spcBef>
                <a:spcPts val="0"/>
              </a:spcBef>
              <a:spcAft>
                <a:spcPts val="0"/>
              </a:spcAft>
              <a:buNone/>
            </a:pPr>
            <a:r>
              <a:rPr lang="en-US" b="1"/>
              <a:t>2019</a:t>
            </a:r>
            <a:endParaRPr b="1"/>
          </a:p>
          <a:p>
            <a:pPr marL="0" lvl="0" indent="0" algn="ctr" rtl="0">
              <a:spcBef>
                <a:spcPts val="0"/>
              </a:spcBef>
              <a:spcAft>
                <a:spcPts val="0"/>
              </a:spcAft>
              <a:buNone/>
            </a:pPr>
            <a:r>
              <a:rPr lang="en-US" sz="900" b="1"/>
              <a:t>3.80M lbs </a:t>
            </a:r>
            <a:r>
              <a:rPr lang="en-US" sz="900" b="1">
                <a:solidFill>
                  <a:schemeClr val="dk1"/>
                </a:solidFill>
              </a:rPr>
              <a:t>Phosphorus</a:t>
            </a:r>
            <a:endParaRPr sz="900" b="1"/>
          </a:p>
        </p:txBody>
      </p:sp>
      <p:sp>
        <p:nvSpPr>
          <p:cNvPr id="210" name="Google Shape;210;p37"/>
          <p:cNvSpPr/>
          <p:nvPr/>
        </p:nvSpPr>
        <p:spPr>
          <a:xfrm>
            <a:off x="2822828" y="8811035"/>
            <a:ext cx="864000" cy="7161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45700" tIns="91425" rIns="45700" bIns="91425" anchor="ctr" anchorCtr="0">
            <a:noAutofit/>
          </a:bodyPr>
          <a:lstStyle/>
          <a:p>
            <a:pPr marL="0" lvl="0" indent="0" algn="ctr" rtl="0">
              <a:spcBef>
                <a:spcPts val="0"/>
              </a:spcBef>
              <a:spcAft>
                <a:spcPts val="0"/>
              </a:spcAft>
              <a:buNone/>
            </a:pPr>
            <a:r>
              <a:rPr lang="en-US" sz="1200" b="1" dirty="0">
                <a:solidFill>
                  <a:srgbClr val="FFFFFF"/>
                </a:solidFill>
              </a:rPr>
              <a:t>2025 Target</a:t>
            </a:r>
            <a:r>
              <a:rPr lang="en-US" sz="1100" b="1" dirty="0">
                <a:solidFill>
                  <a:srgbClr val="FFFFFF"/>
                </a:solidFill>
              </a:rPr>
              <a:t> </a:t>
            </a:r>
            <a:r>
              <a:rPr lang="en-US" sz="800" b="1" dirty="0">
                <a:solidFill>
                  <a:srgbClr val="FFFFFF"/>
                </a:solidFill>
              </a:rPr>
              <a:t>3.04M </a:t>
            </a:r>
            <a:r>
              <a:rPr lang="en-US" sz="800" b="1" dirty="0" err="1">
                <a:solidFill>
                  <a:srgbClr val="FFFFFF"/>
                </a:solidFill>
              </a:rPr>
              <a:t>lbs</a:t>
            </a:r>
            <a:r>
              <a:rPr lang="en-US" sz="800" b="1" dirty="0">
                <a:solidFill>
                  <a:srgbClr val="FFFFFF"/>
                </a:solidFill>
              </a:rPr>
              <a:t> Phosphorus</a:t>
            </a:r>
          </a:p>
        </p:txBody>
      </p:sp>
      <p:sp>
        <p:nvSpPr>
          <p:cNvPr id="213" name="Google Shape;213;p37"/>
          <p:cNvSpPr/>
          <p:nvPr/>
        </p:nvSpPr>
        <p:spPr>
          <a:xfrm>
            <a:off x="411150" y="5525268"/>
            <a:ext cx="6950100" cy="7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7"/>
          <p:cNvSpPr/>
          <p:nvPr/>
        </p:nvSpPr>
        <p:spPr>
          <a:xfrm>
            <a:off x="411150" y="6270173"/>
            <a:ext cx="6950100" cy="7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7"/>
          <p:cNvSpPr/>
          <p:nvPr/>
        </p:nvSpPr>
        <p:spPr>
          <a:xfrm>
            <a:off x="411150" y="1055837"/>
            <a:ext cx="6950100" cy="7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7"/>
          <p:cNvSpPr/>
          <p:nvPr/>
        </p:nvSpPr>
        <p:spPr>
          <a:xfrm>
            <a:off x="411150" y="1800743"/>
            <a:ext cx="6950100" cy="7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7"/>
          <p:cNvSpPr/>
          <p:nvPr/>
        </p:nvSpPr>
        <p:spPr>
          <a:xfrm>
            <a:off x="411150" y="2545648"/>
            <a:ext cx="6950100" cy="7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7"/>
          <p:cNvSpPr/>
          <p:nvPr/>
        </p:nvSpPr>
        <p:spPr>
          <a:xfrm>
            <a:off x="411150" y="3290553"/>
            <a:ext cx="6950100" cy="7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7"/>
          <p:cNvSpPr/>
          <p:nvPr/>
        </p:nvSpPr>
        <p:spPr>
          <a:xfrm>
            <a:off x="411150" y="4035458"/>
            <a:ext cx="6950100" cy="7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7"/>
          <p:cNvSpPr/>
          <p:nvPr/>
        </p:nvSpPr>
        <p:spPr>
          <a:xfrm>
            <a:off x="411150" y="4780363"/>
            <a:ext cx="6950100" cy="7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3" name="Google Shape;223;p37"/>
          <p:cNvCxnSpPr/>
          <p:nvPr/>
        </p:nvCxnSpPr>
        <p:spPr>
          <a:xfrm rot="10800000" flipH="1">
            <a:off x="408763" y="719759"/>
            <a:ext cx="6950100" cy="21900"/>
          </a:xfrm>
          <a:prstGeom prst="straightConnector1">
            <a:avLst/>
          </a:prstGeom>
          <a:noFill/>
          <a:ln w="19050" cap="flat" cmpd="sng">
            <a:solidFill>
              <a:srgbClr val="38761D"/>
            </a:solidFill>
            <a:prstDash val="solid"/>
            <a:round/>
            <a:headEnd type="none" w="sm" len="sm"/>
            <a:tailEnd type="none" w="sm" len="sm"/>
          </a:ln>
        </p:spPr>
      </p:cxnSp>
      <p:pic>
        <p:nvPicPr>
          <p:cNvPr id="225" name="Google Shape;225;p37"/>
          <p:cNvPicPr preferRelativeResize="0"/>
          <p:nvPr/>
        </p:nvPicPr>
        <p:blipFill rotWithShape="1">
          <a:blip r:embed="rId3">
            <a:alphaModFix/>
          </a:blip>
          <a:srcRect t="29544" r="38879" b="23588"/>
          <a:stretch/>
        </p:blipFill>
        <p:spPr>
          <a:xfrm>
            <a:off x="411125" y="1055825"/>
            <a:ext cx="1221775" cy="702600"/>
          </a:xfrm>
          <a:prstGeom prst="rect">
            <a:avLst/>
          </a:prstGeom>
          <a:noFill/>
          <a:ln>
            <a:noFill/>
          </a:ln>
        </p:spPr>
      </p:pic>
      <p:pic>
        <p:nvPicPr>
          <p:cNvPr id="226" name="Google Shape;226;p37"/>
          <p:cNvPicPr preferRelativeResize="0"/>
          <p:nvPr/>
        </p:nvPicPr>
        <p:blipFill rotWithShape="1">
          <a:blip r:embed="rId4">
            <a:alphaModFix/>
          </a:blip>
          <a:srcRect t="15640" b="40987"/>
          <a:stretch/>
        </p:blipFill>
        <p:spPr>
          <a:xfrm>
            <a:off x="413475" y="1800750"/>
            <a:ext cx="1211474" cy="700574"/>
          </a:xfrm>
          <a:prstGeom prst="rect">
            <a:avLst/>
          </a:prstGeom>
          <a:noFill/>
          <a:ln>
            <a:noFill/>
          </a:ln>
        </p:spPr>
      </p:pic>
      <p:pic>
        <p:nvPicPr>
          <p:cNvPr id="227" name="Google Shape;227;p37"/>
          <p:cNvPicPr preferRelativeResize="0"/>
          <p:nvPr/>
        </p:nvPicPr>
        <p:blipFill rotWithShape="1">
          <a:blip r:embed="rId5">
            <a:alphaModFix/>
          </a:blip>
          <a:srcRect t="12721" b="9945"/>
          <a:stretch/>
        </p:blipFill>
        <p:spPr>
          <a:xfrm>
            <a:off x="413550" y="2545675"/>
            <a:ext cx="1211463" cy="702600"/>
          </a:xfrm>
          <a:prstGeom prst="rect">
            <a:avLst/>
          </a:prstGeom>
          <a:noFill/>
          <a:ln>
            <a:noFill/>
          </a:ln>
        </p:spPr>
      </p:pic>
      <p:pic>
        <p:nvPicPr>
          <p:cNvPr id="228" name="Google Shape;228;p37"/>
          <p:cNvPicPr preferRelativeResize="0"/>
          <p:nvPr/>
        </p:nvPicPr>
        <p:blipFill rotWithShape="1">
          <a:blip r:embed="rId6">
            <a:alphaModFix/>
          </a:blip>
          <a:srcRect l="14141" t="19960" r="976" b="14679"/>
          <a:stretch/>
        </p:blipFill>
        <p:spPr>
          <a:xfrm>
            <a:off x="413475" y="3292625"/>
            <a:ext cx="1211475" cy="700576"/>
          </a:xfrm>
          <a:prstGeom prst="rect">
            <a:avLst/>
          </a:prstGeom>
          <a:noFill/>
          <a:ln>
            <a:noFill/>
          </a:ln>
        </p:spPr>
      </p:pic>
      <p:pic>
        <p:nvPicPr>
          <p:cNvPr id="229" name="Google Shape;229;p37"/>
          <p:cNvPicPr preferRelativeResize="0"/>
          <p:nvPr/>
        </p:nvPicPr>
        <p:blipFill rotWithShape="1">
          <a:blip r:embed="rId7">
            <a:alphaModFix/>
          </a:blip>
          <a:srcRect t="2534" b="2543"/>
          <a:stretch/>
        </p:blipFill>
        <p:spPr>
          <a:xfrm>
            <a:off x="412550" y="4037550"/>
            <a:ext cx="1221776" cy="700574"/>
          </a:xfrm>
          <a:prstGeom prst="rect">
            <a:avLst/>
          </a:prstGeom>
          <a:noFill/>
          <a:ln>
            <a:noFill/>
          </a:ln>
        </p:spPr>
      </p:pic>
      <p:pic>
        <p:nvPicPr>
          <p:cNvPr id="230" name="Google Shape;230;p37"/>
          <p:cNvPicPr preferRelativeResize="0"/>
          <p:nvPr/>
        </p:nvPicPr>
        <p:blipFill rotWithShape="1">
          <a:blip r:embed="rId8">
            <a:alphaModFix/>
          </a:blip>
          <a:srcRect b="1322"/>
          <a:stretch/>
        </p:blipFill>
        <p:spPr>
          <a:xfrm>
            <a:off x="525375" y="4817025"/>
            <a:ext cx="1108950" cy="665950"/>
          </a:xfrm>
          <a:prstGeom prst="rect">
            <a:avLst/>
          </a:prstGeom>
          <a:noFill/>
          <a:ln>
            <a:noFill/>
          </a:ln>
        </p:spPr>
      </p:pic>
      <p:pic>
        <p:nvPicPr>
          <p:cNvPr id="231" name="Google Shape;231;p37"/>
          <p:cNvPicPr preferRelativeResize="0"/>
          <p:nvPr/>
        </p:nvPicPr>
        <p:blipFill rotWithShape="1">
          <a:blip r:embed="rId9">
            <a:alphaModFix/>
          </a:blip>
          <a:srcRect/>
          <a:stretch/>
        </p:blipFill>
        <p:spPr>
          <a:xfrm>
            <a:off x="418200" y="4780112"/>
            <a:ext cx="412366" cy="277174"/>
          </a:xfrm>
          <a:prstGeom prst="rect">
            <a:avLst/>
          </a:prstGeom>
          <a:noFill/>
          <a:ln>
            <a:noFill/>
          </a:ln>
        </p:spPr>
      </p:pic>
      <p:pic>
        <p:nvPicPr>
          <p:cNvPr id="232" name="Google Shape;232;p37"/>
          <p:cNvPicPr preferRelativeResize="0"/>
          <p:nvPr/>
        </p:nvPicPr>
        <p:blipFill rotWithShape="1">
          <a:blip r:embed="rId10">
            <a:alphaModFix/>
          </a:blip>
          <a:srcRect t="10468" b="4076"/>
          <a:stretch/>
        </p:blipFill>
        <p:spPr>
          <a:xfrm>
            <a:off x="411125" y="5532287"/>
            <a:ext cx="1211474" cy="695539"/>
          </a:xfrm>
          <a:prstGeom prst="rect">
            <a:avLst/>
          </a:prstGeom>
          <a:noFill/>
          <a:ln>
            <a:noFill/>
          </a:ln>
        </p:spPr>
      </p:pic>
      <p:pic>
        <p:nvPicPr>
          <p:cNvPr id="233" name="Google Shape;233;p37"/>
          <p:cNvPicPr preferRelativeResize="0"/>
          <p:nvPr/>
        </p:nvPicPr>
        <p:blipFill rotWithShape="1">
          <a:blip r:embed="rId11">
            <a:alphaModFix/>
          </a:blip>
          <a:srcRect t="8094" b="14745"/>
          <a:stretch/>
        </p:blipFill>
        <p:spPr>
          <a:xfrm>
            <a:off x="408775" y="6270175"/>
            <a:ext cx="1211474" cy="702600"/>
          </a:xfrm>
          <a:prstGeom prst="rect">
            <a:avLst/>
          </a:prstGeom>
          <a:noFill/>
          <a:ln>
            <a:noFill/>
          </a:ln>
        </p:spPr>
      </p:pic>
      <p:sp>
        <p:nvSpPr>
          <p:cNvPr id="234" name="Google Shape;234;p37"/>
          <p:cNvSpPr txBox="1"/>
          <p:nvPr/>
        </p:nvSpPr>
        <p:spPr>
          <a:xfrm>
            <a:off x="1632900" y="1027225"/>
            <a:ext cx="6030030" cy="69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b="1" dirty="0"/>
              <a:t>Agriculture</a:t>
            </a:r>
            <a:endParaRPr sz="1000" b="1" dirty="0">
              <a:latin typeface="Calibri"/>
              <a:ea typeface="Calibri"/>
              <a:cs typeface="Calibri"/>
              <a:sym typeface="Calibri"/>
            </a:endParaRPr>
          </a:p>
          <a:p>
            <a:pPr marL="0" marR="88392" lvl="0" indent="0" algn="l" rtl="0">
              <a:lnSpc>
                <a:spcPct val="100000"/>
              </a:lnSpc>
              <a:spcBef>
                <a:spcPts val="0"/>
              </a:spcBef>
              <a:spcAft>
                <a:spcPts val="0"/>
              </a:spcAft>
              <a:buClr>
                <a:schemeClr val="dk1"/>
              </a:buClr>
              <a:buSzPts val="1100"/>
              <a:buFont typeface="Arial"/>
              <a:buNone/>
            </a:pPr>
            <a:r>
              <a:rPr lang="en-US" sz="1100" dirty="0">
                <a:solidFill>
                  <a:srgbClr val="050106"/>
                </a:solidFill>
                <a:latin typeface="Calibri"/>
                <a:ea typeface="Calibri"/>
                <a:cs typeface="Calibri"/>
                <a:sym typeface="Calibri"/>
              </a:rPr>
              <a:t>Pennsylvania’s agricultural sector presents a significant opportunity for restoration. The state and    its partners will work with the agricultural community to increase use of best management practices.</a:t>
            </a:r>
            <a:endParaRPr sz="1100" dirty="0">
              <a:latin typeface="Calibri"/>
              <a:ea typeface="Calibri"/>
              <a:cs typeface="Calibri"/>
              <a:sym typeface="Calibri"/>
            </a:endParaRPr>
          </a:p>
        </p:txBody>
      </p:sp>
      <p:sp>
        <p:nvSpPr>
          <p:cNvPr id="235" name="Google Shape;235;p37"/>
          <p:cNvSpPr txBox="1"/>
          <p:nvPr/>
        </p:nvSpPr>
        <p:spPr>
          <a:xfrm>
            <a:off x="1620250" y="3267150"/>
            <a:ext cx="5735400" cy="7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t>Wastewater</a:t>
            </a:r>
            <a:endParaRPr b="1" dirty="0"/>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Over $1.4 billion has been invested in Pennsylvania’s wastewater sector. Through sewage treatment plant improvements, this sector met federal reduction obligations ahead of schedule.</a:t>
            </a:r>
            <a:endParaRPr sz="1100" dirty="0">
              <a:latin typeface="Calibri"/>
              <a:ea typeface="Calibri"/>
              <a:cs typeface="Calibri"/>
              <a:sym typeface="Calibri"/>
            </a:endParaRPr>
          </a:p>
        </p:txBody>
      </p:sp>
      <p:sp>
        <p:nvSpPr>
          <p:cNvPr id="236" name="Google Shape;236;p37"/>
          <p:cNvSpPr txBox="1"/>
          <p:nvPr/>
        </p:nvSpPr>
        <p:spPr>
          <a:xfrm>
            <a:off x="1632900" y="4012078"/>
            <a:ext cx="5735400" cy="73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t>Air Quality</a:t>
            </a:r>
            <a:endParaRPr b="1" dirty="0"/>
          </a:p>
          <a:p>
            <a:pPr marL="0" lvl="0" indent="0" algn="l" rtl="0">
              <a:spcBef>
                <a:spcPts val="0"/>
              </a:spcBef>
              <a:spcAft>
                <a:spcPts val="0"/>
              </a:spcAft>
              <a:buNone/>
            </a:pPr>
            <a:r>
              <a:rPr lang="en-US" sz="1100" dirty="0">
                <a:latin typeface="Calibri"/>
                <a:ea typeface="Calibri"/>
                <a:cs typeface="Calibri"/>
                <a:sym typeface="Calibri"/>
              </a:rPr>
              <a:t>DEP’s Bureau of Air Quality is funding projects that reduce greenhouse gasses that reduce the amount of nitrogen delivered to local waterways and to the Bay.</a:t>
            </a:r>
            <a:endParaRPr sz="1100" dirty="0">
              <a:latin typeface="Calibri"/>
              <a:ea typeface="Calibri"/>
              <a:cs typeface="Calibri"/>
              <a:sym typeface="Calibri"/>
            </a:endParaRPr>
          </a:p>
        </p:txBody>
      </p:sp>
      <p:sp>
        <p:nvSpPr>
          <p:cNvPr id="237" name="Google Shape;237;p37"/>
          <p:cNvSpPr txBox="1"/>
          <p:nvPr/>
        </p:nvSpPr>
        <p:spPr>
          <a:xfrm>
            <a:off x="1620250" y="4756963"/>
            <a:ext cx="573540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t>Brownfield Cleanup &amp; Redevelopment </a:t>
            </a:r>
            <a:endParaRPr b="1" dirty="0"/>
          </a:p>
          <a:p>
            <a:pPr marL="0" lvl="0" indent="0" algn="l" rtl="0">
              <a:spcBef>
                <a:spcPts val="0"/>
              </a:spcBef>
              <a:spcAft>
                <a:spcPts val="0"/>
              </a:spcAft>
              <a:buNone/>
            </a:pPr>
            <a:r>
              <a:rPr lang="en-US" sz="1100" dirty="0">
                <a:latin typeface="Calibri"/>
                <a:ea typeface="Calibri"/>
                <a:cs typeface="Calibri"/>
                <a:sym typeface="Calibri"/>
              </a:rPr>
              <a:t>DEP </a:t>
            </a:r>
            <a:r>
              <a:rPr lang="en-US" sz="1100" dirty="0">
                <a:solidFill>
                  <a:schemeClr val="dk1"/>
                </a:solidFill>
                <a:latin typeface="Calibri"/>
                <a:ea typeface="Calibri"/>
                <a:cs typeface="Calibri"/>
                <a:sym typeface="Calibri"/>
              </a:rPr>
              <a:t>is working to identify opportunities to achieve additional nutrient and sediment pollution reductions from brownfield cleanup and redevelopment programs.</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238" name="Google Shape;238;p37"/>
          <p:cNvSpPr txBox="1"/>
          <p:nvPr/>
        </p:nvSpPr>
        <p:spPr>
          <a:xfrm>
            <a:off x="1632900" y="5501875"/>
            <a:ext cx="5735400" cy="7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t>Mining, Monitoring &amp; Regulation</a:t>
            </a:r>
            <a:endParaRPr b="1" dirty="0"/>
          </a:p>
          <a:p>
            <a:pPr marL="0" lvl="0" indent="0" algn="l" rtl="0">
              <a:spcBef>
                <a:spcPts val="0"/>
              </a:spcBef>
              <a:spcAft>
                <a:spcPts val="0"/>
              </a:spcAft>
              <a:buNone/>
            </a:pPr>
            <a:r>
              <a:rPr lang="en-US" sz="1100" dirty="0">
                <a:latin typeface="Calibri"/>
                <a:ea typeface="Calibri"/>
                <a:cs typeface="Calibri"/>
                <a:sym typeface="Calibri"/>
              </a:rPr>
              <a:t>Streams impacted by abandoned mine discharges are a significant source of nutrients entering the local waterways and the Bay. Stream restoration efforts will increase nutrient reductions.</a:t>
            </a:r>
            <a:r>
              <a:rPr lang="en-US" sz="1000" dirty="0"/>
              <a:t> </a:t>
            </a:r>
            <a:endParaRPr sz="1000" dirty="0"/>
          </a:p>
        </p:txBody>
      </p:sp>
      <p:sp>
        <p:nvSpPr>
          <p:cNvPr id="239" name="Google Shape;239;p37"/>
          <p:cNvSpPr txBox="1"/>
          <p:nvPr/>
        </p:nvSpPr>
        <p:spPr>
          <a:xfrm>
            <a:off x="1632900" y="6234375"/>
            <a:ext cx="5735400" cy="7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t>Oil &amp; Gas</a:t>
            </a:r>
            <a:endParaRPr b="1" dirty="0"/>
          </a:p>
          <a:p>
            <a:pPr marL="0" lvl="0" indent="0" algn="l" rtl="0">
              <a:spcBef>
                <a:spcPts val="0"/>
              </a:spcBef>
              <a:spcAft>
                <a:spcPts val="0"/>
              </a:spcAft>
              <a:buNone/>
            </a:pPr>
            <a:r>
              <a:rPr lang="en-US" sz="1100" dirty="0">
                <a:latin typeface="Calibri"/>
                <a:ea typeface="Calibri"/>
                <a:cs typeface="Calibri"/>
                <a:sym typeface="Calibri"/>
              </a:rPr>
              <a:t>Oil and gas activities that involve five or more acres of earth disturbance must have an Erosion and Sediment Control permit, as stated under Pennsylvania’s Clean Streams Law.</a:t>
            </a:r>
            <a:endParaRPr sz="1100" dirty="0">
              <a:latin typeface="Calibri"/>
              <a:ea typeface="Calibri"/>
              <a:cs typeface="Calibri"/>
              <a:sym typeface="Calibri"/>
            </a:endParaRPr>
          </a:p>
        </p:txBody>
      </p:sp>
      <p:sp>
        <p:nvSpPr>
          <p:cNvPr id="240" name="Google Shape;240;p37"/>
          <p:cNvSpPr txBox="1"/>
          <p:nvPr/>
        </p:nvSpPr>
        <p:spPr>
          <a:xfrm>
            <a:off x="1632900" y="1777352"/>
            <a:ext cx="5735400" cy="69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t>Forestry</a:t>
            </a:r>
            <a:endParaRPr b="1" dirty="0"/>
          </a:p>
          <a:p>
            <a:pPr marL="0" marR="6096" lvl="0" indent="0" algn="l" rtl="0">
              <a:lnSpc>
                <a:spcPct val="100000"/>
              </a:lnSpc>
              <a:spcBef>
                <a:spcPts val="0"/>
              </a:spcBef>
              <a:spcAft>
                <a:spcPts val="0"/>
              </a:spcAft>
              <a:buClr>
                <a:schemeClr val="dk1"/>
              </a:buClr>
              <a:buSzPts val="1100"/>
              <a:buFont typeface="Arial"/>
              <a:buNone/>
            </a:pPr>
            <a:r>
              <a:rPr lang="en-US" sz="1100" dirty="0">
                <a:solidFill>
                  <a:srgbClr val="050106"/>
                </a:solidFill>
                <a:latin typeface="Calibri"/>
                <a:ea typeface="Calibri"/>
                <a:cs typeface="Calibri"/>
                <a:sym typeface="Calibri"/>
              </a:rPr>
              <a:t>Forests and trees provide benefits to the community and to water quality. Forests are natural pollution filters — holding rainfall, trapping polluted runoff and stabilizing soils.</a:t>
            </a:r>
            <a:endParaRPr sz="1100" dirty="0">
              <a:latin typeface="Calibri"/>
              <a:ea typeface="Calibri"/>
              <a:cs typeface="Calibri"/>
              <a:sym typeface="Calibri"/>
            </a:endParaRPr>
          </a:p>
        </p:txBody>
      </p:sp>
      <p:sp>
        <p:nvSpPr>
          <p:cNvPr id="241" name="Google Shape;241;p37"/>
          <p:cNvSpPr txBox="1"/>
          <p:nvPr/>
        </p:nvSpPr>
        <p:spPr>
          <a:xfrm>
            <a:off x="1620250" y="2523303"/>
            <a:ext cx="5735400" cy="7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Stormwater</a:t>
            </a:r>
            <a:endParaRPr b="1"/>
          </a:p>
          <a:p>
            <a:pPr marL="0" lvl="0" indent="0" algn="l" rtl="0">
              <a:spcBef>
                <a:spcPts val="0"/>
              </a:spcBef>
              <a:spcAft>
                <a:spcPts val="0"/>
              </a:spcAft>
              <a:buClr>
                <a:schemeClr val="dk1"/>
              </a:buClr>
              <a:buSzPts val="1000"/>
              <a:buFont typeface="Arial"/>
              <a:buNone/>
            </a:pPr>
            <a:r>
              <a:rPr lang="en-US" sz="1100">
                <a:latin typeface="Calibri"/>
                <a:ea typeface="Calibri"/>
                <a:cs typeface="Calibri"/>
                <a:sym typeface="Calibri"/>
              </a:rPr>
              <a:t>Stormwater best management practices can reduce local flooding, protect public health, and help to improve water quality. Increasing their use will provide many benefits to local communities.</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3" name="Picture 2">
            <a:extLst>
              <a:ext uri="{FF2B5EF4-FFF2-40B4-BE49-F238E27FC236}">
                <a16:creationId xmlns:a16="http://schemas.microsoft.com/office/drawing/2014/main" id="{14A724D9-0871-43BE-A32E-1945984CC596}"/>
              </a:ext>
            </a:extLst>
          </p:cNvPr>
          <p:cNvPicPr>
            <a:picLocks noChangeAspect="1"/>
          </p:cNvPicPr>
          <p:nvPr/>
        </p:nvPicPr>
        <p:blipFill>
          <a:blip r:embed="rId3"/>
          <a:stretch>
            <a:fillRect/>
          </a:stretch>
        </p:blipFill>
        <p:spPr>
          <a:xfrm>
            <a:off x="3067637" y="1216525"/>
            <a:ext cx="4466504" cy="3147279"/>
          </a:xfrm>
          <a:prstGeom prst="rect">
            <a:avLst/>
          </a:prstGeom>
        </p:spPr>
      </p:pic>
      <p:sp>
        <p:nvSpPr>
          <p:cNvPr id="246" name="Google Shape;246;p38"/>
          <p:cNvSpPr txBox="1"/>
          <p:nvPr/>
        </p:nvSpPr>
        <p:spPr>
          <a:xfrm>
            <a:off x="413475" y="386279"/>
            <a:ext cx="6950100" cy="108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800" b="1" i="0" u="none" strike="noStrike" cap="none" dirty="0">
                <a:solidFill>
                  <a:srgbClr val="000000"/>
                </a:solidFill>
                <a:latin typeface="Calibri"/>
                <a:ea typeface="Calibri"/>
                <a:cs typeface="Calibri"/>
                <a:sym typeface="Calibri"/>
              </a:rPr>
              <a:t>Pennsylvania’s Phase 3 WIP Local Clean Water Planning</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0"/>
              </a:spcBef>
              <a:spcAft>
                <a:spcPts val="0"/>
              </a:spcAft>
              <a:buClr>
                <a:srgbClr val="000000"/>
              </a:buClr>
              <a:buSzPts val="1100"/>
              <a:buFont typeface="Arial"/>
              <a:buNone/>
            </a:pPr>
            <a:r>
              <a:rPr lang="en-US" sz="1100" b="1" i="0" u="none" strike="noStrike" cap="none" dirty="0">
                <a:solidFill>
                  <a:srgbClr val="000000"/>
                </a:solidFill>
                <a:latin typeface="Calibri"/>
                <a:ea typeface="Calibri"/>
                <a:cs typeface="Calibri"/>
                <a:sym typeface="Calibri"/>
              </a:rPr>
              <a:t>Pennsylvania has developed tools and support to assist in the county planning process. Tools and support are further explained in the </a:t>
            </a:r>
            <a:r>
              <a:rPr lang="en-US" sz="1100" b="1" i="1" u="none" strike="noStrike" cap="none" dirty="0">
                <a:solidFill>
                  <a:srgbClr val="000000"/>
                </a:solidFill>
                <a:latin typeface="Calibri"/>
                <a:ea typeface="Calibri"/>
                <a:cs typeface="Calibri"/>
                <a:sym typeface="Calibri"/>
              </a:rPr>
              <a:t>Supporting Local Clean Water Planning in Pennsylvania handout</a:t>
            </a:r>
            <a:r>
              <a:rPr lang="en-US" sz="1100" b="1" i="0" u="none" strike="noStrike" cap="none" dirty="0">
                <a:solidFill>
                  <a:srgbClr val="000000"/>
                </a:solidFill>
                <a:latin typeface="Calibri"/>
                <a:ea typeface="Calibri"/>
                <a:cs typeface="Calibri"/>
                <a:sym typeface="Calibri"/>
              </a:rPr>
              <a:t>.</a:t>
            </a:r>
            <a:endParaRPr sz="1100" b="1" i="0" u="none" strike="noStrike" cap="none" dirty="0">
              <a:solidFill>
                <a:srgbClr val="0B53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8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400" b="0" i="0" u="none" strike="noStrike" cap="none" dirty="0">
              <a:solidFill>
                <a:schemeClr val="dk1"/>
              </a:solidFill>
              <a:latin typeface="Calibri"/>
              <a:ea typeface="Calibri"/>
              <a:cs typeface="Calibri"/>
              <a:sym typeface="Calibri"/>
            </a:endParaRPr>
          </a:p>
        </p:txBody>
      </p:sp>
      <p:sp>
        <p:nvSpPr>
          <p:cNvPr id="247" name="Google Shape;247;p38"/>
          <p:cNvSpPr txBox="1"/>
          <p:nvPr/>
        </p:nvSpPr>
        <p:spPr>
          <a:xfrm>
            <a:off x="3610700" y="132200"/>
            <a:ext cx="3804300" cy="416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1" i="0" u="none" strike="noStrike" cap="none" dirty="0">
                <a:solidFill>
                  <a:srgbClr val="073763"/>
                </a:solidFill>
                <a:latin typeface="Arial"/>
                <a:ea typeface="Arial"/>
                <a:cs typeface="Arial"/>
                <a:sym typeface="Arial"/>
              </a:rPr>
              <a:t>PA PHASE 3 WATERSHED IMPLEMENTATION PLAN</a:t>
            </a:r>
            <a:endParaRPr sz="900" b="1" i="0" u="none" strike="noStrike" cap="none" dirty="0">
              <a:solidFill>
                <a:srgbClr val="073763"/>
              </a:solidFill>
              <a:latin typeface="Arial"/>
              <a:ea typeface="Arial"/>
              <a:cs typeface="Arial"/>
              <a:sym typeface="Arial"/>
            </a:endParaRPr>
          </a:p>
          <a:p>
            <a:pPr lvl="0" algn="r">
              <a:buSzPts val="900"/>
            </a:pPr>
            <a:r>
              <a:rPr lang="en-US" sz="900" dirty="0">
                <a:solidFill>
                  <a:srgbClr val="073763"/>
                </a:solidFill>
              </a:rPr>
              <a:t>www.dep.pa.gov/chesapeakebay/phase3</a:t>
            </a:r>
          </a:p>
        </p:txBody>
      </p:sp>
      <p:sp>
        <p:nvSpPr>
          <p:cNvPr id="248" name="Google Shape;248;p38"/>
          <p:cNvSpPr txBox="1"/>
          <p:nvPr/>
        </p:nvSpPr>
        <p:spPr>
          <a:xfrm>
            <a:off x="413474" y="4407607"/>
            <a:ext cx="7001525" cy="479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rgbClr val="0B5394"/>
                </a:solidFill>
                <a:latin typeface="Calibri"/>
                <a:ea typeface="Calibri"/>
                <a:cs typeface="Calibri"/>
                <a:sym typeface="Calibri"/>
              </a:rPr>
              <a:t>Using a “Bottom Up” approach based on level of impact to meet its Phase 3 WIP goals, the Commonwealth will work with each county to develop Countywide Action Plans (CAPs) for clean water that are realistic and doable by local communities.</a:t>
            </a:r>
            <a:r>
              <a:rPr lang="en-US" sz="1100" b="0" i="0" u="none" strike="noStrike" cap="none" dirty="0">
                <a:solidFill>
                  <a:srgbClr val="000000"/>
                </a:solidFill>
                <a:latin typeface="Calibri"/>
                <a:ea typeface="Calibri"/>
                <a:cs typeface="Calibri"/>
                <a:sym typeface="Calibri"/>
              </a:rPr>
              <a:t> </a:t>
            </a:r>
            <a:r>
              <a:rPr lang="en-US" sz="1100" dirty="0">
                <a:latin typeface="Calibri"/>
                <a:ea typeface="Calibri"/>
                <a:cs typeface="Calibri"/>
                <a:sym typeface="Calibri"/>
              </a:rPr>
              <a:t>C</a:t>
            </a:r>
            <a:r>
              <a:rPr lang="en-US" sz="1100" b="0" i="0" u="none" strike="noStrike" cap="none" dirty="0">
                <a:solidFill>
                  <a:srgbClr val="000000"/>
                </a:solidFill>
                <a:latin typeface="Calibri"/>
                <a:ea typeface="Calibri"/>
                <a:cs typeface="Calibri"/>
                <a:sym typeface="Calibri"/>
              </a:rPr>
              <a:t>ounty-level planning </a:t>
            </a:r>
            <a:r>
              <a:rPr lang="en-US" sz="1100" dirty="0">
                <a:latin typeface="Calibri"/>
                <a:ea typeface="Calibri"/>
                <a:cs typeface="Calibri"/>
                <a:sym typeface="Calibri"/>
              </a:rPr>
              <a:t>is</a:t>
            </a:r>
            <a:r>
              <a:rPr lang="en-US" sz="1100" b="0" i="0" u="none" strike="noStrike" cap="none" dirty="0">
                <a:solidFill>
                  <a:srgbClr val="000000"/>
                </a:solidFill>
                <a:latin typeface="Calibri"/>
                <a:ea typeface="Calibri"/>
                <a:cs typeface="Calibri"/>
                <a:sym typeface="Calibri"/>
              </a:rPr>
              <a:t> the most feasible in terms of size, number, existing data, and ability to organize resources. Pennsylvania’s nitrogen and phosphorus reduction goals are broken down into local planning goals for each of the</a:t>
            </a:r>
            <a:r>
              <a:rPr lang="en-US" sz="1100" dirty="0">
                <a:latin typeface="Calibri"/>
                <a:ea typeface="Calibri"/>
                <a:cs typeface="Calibri"/>
                <a:sym typeface="Calibri"/>
              </a:rPr>
              <a:t> 43</a:t>
            </a:r>
            <a:r>
              <a:rPr lang="en-US" sz="1100" b="0" i="0" u="none" strike="noStrike" cap="none" dirty="0">
                <a:solidFill>
                  <a:srgbClr val="000000"/>
                </a:solidFill>
                <a:latin typeface="Calibri"/>
                <a:ea typeface="Calibri"/>
                <a:cs typeface="Calibri"/>
                <a:sym typeface="Calibri"/>
              </a:rPr>
              <a:t> counties. </a:t>
            </a:r>
            <a:endParaRPr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br>
              <a:rPr lang="en-US" sz="600" b="0" i="0" u="none" strike="noStrike" cap="none" dirty="0">
                <a:solidFill>
                  <a:srgbClr val="000000"/>
                </a:solidFill>
                <a:latin typeface="Calibri"/>
                <a:ea typeface="Calibri"/>
                <a:cs typeface="Calibri"/>
                <a:sym typeface="Calibri"/>
              </a:rPr>
            </a:br>
            <a:r>
              <a:rPr lang="en-US" sz="1100" b="1" i="0" u="none" strike="noStrike" cap="none" dirty="0">
                <a:solidFill>
                  <a:srgbClr val="0B5394"/>
                </a:solidFill>
                <a:latin typeface="Calibri"/>
                <a:ea typeface="Calibri"/>
                <a:cs typeface="Calibri"/>
                <a:sym typeface="Calibri"/>
              </a:rPr>
              <a:t>County clean water goals do NOT establish any new requirement or regulatory obligation on counties.</a:t>
            </a:r>
            <a:r>
              <a:rPr lang="en-US" sz="1100" b="0" i="0" u="none" strike="noStrike" cap="none" dirty="0">
                <a:solidFill>
                  <a:srgbClr val="0B5394"/>
                </a:solidFill>
                <a:latin typeface="Calibri"/>
                <a:ea typeface="Calibri"/>
                <a:cs typeface="Calibri"/>
                <a:sym typeface="Calibri"/>
              </a:rPr>
              <a:t> </a:t>
            </a:r>
            <a:r>
              <a:rPr lang="en-US" sz="1100" dirty="0">
                <a:latin typeface="Calibri"/>
                <a:ea typeface="Calibri"/>
                <a:cs typeface="Calibri"/>
                <a:sym typeface="Calibri"/>
              </a:rPr>
              <a:t>They </a:t>
            </a:r>
            <a:r>
              <a:rPr lang="en-US" sz="1100" b="0" i="0" u="none" strike="noStrike" cap="none" dirty="0">
                <a:solidFill>
                  <a:srgbClr val="000000"/>
                </a:solidFill>
                <a:latin typeface="Calibri"/>
                <a:ea typeface="Calibri"/>
                <a:cs typeface="Calibri"/>
                <a:sym typeface="Calibri"/>
              </a:rPr>
              <a:t>are simply a way for Pennsylvania to engage with local partners on shared issues and focus resources on efforts that help Pennsylvania reach its goals. </a:t>
            </a:r>
            <a:r>
              <a:rPr lang="en-US" sz="1100" b="0" i="0" u="none" strike="noStrike" cap="none" dirty="0">
                <a:solidFill>
                  <a:schemeClr val="dk1"/>
                </a:solidFill>
                <a:latin typeface="Calibri"/>
                <a:ea typeface="Calibri"/>
                <a:cs typeface="Calibri"/>
                <a:sym typeface="Calibri"/>
              </a:rPr>
              <a:t>Pennsylvania will provide technical and staff support to assist counties in the development and implementation of CAPs. </a:t>
            </a: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3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rgbClr val="0B5394"/>
                </a:solidFill>
                <a:latin typeface="Calibri"/>
                <a:ea typeface="Calibri"/>
                <a:cs typeface="Calibri"/>
                <a:sym typeface="Calibri"/>
              </a:rPr>
              <a:t>Pennsylvania has developed several tools to assist county planning teams in the </a:t>
            </a:r>
            <a:r>
              <a:rPr lang="en-US" sz="1100" b="1" dirty="0">
                <a:solidFill>
                  <a:srgbClr val="0B5394"/>
                </a:solidFill>
                <a:latin typeface="Calibri"/>
                <a:ea typeface="Calibri"/>
                <a:cs typeface="Calibri"/>
                <a:sym typeface="Calibri"/>
              </a:rPr>
              <a:t>completion of</a:t>
            </a:r>
            <a:r>
              <a:rPr lang="en-US" sz="1100" b="1" i="0" u="none" strike="noStrike" cap="none" dirty="0">
                <a:solidFill>
                  <a:srgbClr val="0B5394"/>
                </a:solidFill>
                <a:latin typeface="Calibri"/>
                <a:ea typeface="Calibri"/>
                <a:cs typeface="Calibri"/>
                <a:sym typeface="Calibri"/>
              </a:rPr>
              <a:t> CAPs.</a:t>
            </a:r>
            <a:r>
              <a:rPr lang="en-US" sz="11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274320" marR="0" lvl="0" indent="-115570" algn="l" rtl="0">
              <a:lnSpc>
                <a:spcPct val="100000"/>
              </a:lnSpc>
              <a:spcBef>
                <a:spcPts val="0"/>
              </a:spcBef>
              <a:spcAft>
                <a:spcPts val="0"/>
              </a:spcAft>
              <a:buClr>
                <a:schemeClr val="dk1"/>
              </a:buClr>
              <a:buSzPts val="1100"/>
              <a:buFont typeface="Calibri"/>
              <a:buChar char="●"/>
            </a:pPr>
            <a:r>
              <a:rPr lang="en-US" sz="1100" b="0" i="0" u="none" strike="noStrike" cap="none" dirty="0">
                <a:solidFill>
                  <a:schemeClr val="dk1"/>
                </a:solidFill>
                <a:latin typeface="Calibri"/>
                <a:ea typeface="Calibri"/>
                <a:cs typeface="Calibri"/>
                <a:sym typeface="Calibri"/>
              </a:rPr>
              <a:t>Community Clean Water Guide (background and planning resources)</a:t>
            </a:r>
            <a:endParaRPr sz="1400" b="0" i="0" u="none" strike="noStrike" cap="none" dirty="0">
              <a:solidFill>
                <a:srgbClr val="000000"/>
              </a:solidFill>
              <a:latin typeface="Arial"/>
              <a:ea typeface="Arial"/>
              <a:cs typeface="Arial"/>
              <a:sym typeface="Arial"/>
            </a:endParaRPr>
          </a:p>
          <a:p>
            <a:pPr marL="274320" marR="0" lvl="0" indent="-115570" algn="l" rtl="0">
              <a:lnSpc>
                <a:spcPct val="100000"/>
              </a:lnSpc>
              <a:spcBef>
                <a:spcPts val="0"/>
              </a:spcBef>
              <a:spcAft>
                <a:spcPts val="0"/>
              </a:spcAft>
              <a:buClr>
                <a:schemeClr val="dk1"/>
              </a:buClr>
              <a:buSzPts val="1100"/>
              <a:buFont typeface="Calibri"/>
              <a:buChar char="●"/>
            </a:pPr>
            <a:r>
              <a:rPr lang="en-US" sz="1100" b="0" i="0" u="none" strike="noStrike" cap="none" dirty="0">
                <a:solidFill>
                  <a:schemeClr val="dk1"/>
                </a:solidFill>
                <a:latin typeface="Calibri"/>
                <a:ea typeface="Calibri"/>
                <a:cs typeface="Calibri"/>
                <a:sym typeface="Calibri"/>
              </a:rPr>
              <a:t>Community Clean Water Technical Toolbox (county specific data and technical resources)</a:t>
            </a:r>
            <a:endParaRPr sz="1400" b="0" i="0" u="none" strike="noStrike" cap="none" dirty="0">
              <a:solidFill>
                <a:srgbClr val="000000"/>
              </a:solidFill>
              <a:latin typeface="Arial"/>
              <a:ea typeface="Arial"/>
              <a:cs typeface="Arial"/>
              <a:sym typeface="Arial"/>
            </a:endParaRPr>
          </a:p>
          <a:p>
            <a:pPr marL="274320" marR="0" lvl="0" indent="-115570" algn="l" rtl="0">
              <a:lnSpc>
                <a:spcPct val="100000"/>
              </a:lnSpc>
              <a:spcBef>
                <a:spcPts val="0"/>
              </a:spcBef>
              <a:spcAft>
                <a:spcPts val="0"/>
              </a:spcAft>
              <a:buClr>
                <a:schemeClr val="dk1"/>
              </a:buClr>
              <a:buSzPts val="1100"/>
              <a:buFont typeface="Calibri"/>
              <a:buChar char="●"/>
            </a:pPr>
            <a:r>
              <a:rPr lang="en-US" sz="1100" b="0" i="0" u="none" strike="noStrike" cap="none" dirty="0">
                <a:solidFill>
                  <a:schemeClr val="dk1"/>
                </a:solidFill>
                <a:latin typeface="Calibri"/>
                <a:ea typeface="Calibri"/>
                <a:cs typeface="Calibri"/>
                <a:sym typeface="Calibri"/>
              </a:rPr>
              <a:t>Planning and Progress Template</a:t>
            </a:r>
            <a:endParaRPr sz="1400" b="0" i="0" u="none" strike="noStrike" cap="none" dirty="0">
              <a:solidFill>
                <a:srgbClr val="000000"/>
              </a:solidFill>
              <a:latin typeface="Arial"/>
              <a:ea typeface="Arial"/>
              <a:cs typeface="Arial"/>
              <a:sym typeface="Arial"/>
            </a:endParaRPr>
          </a:p>
          <a:p>
            <a:pPr marL="274320" marR="0" lvl="0" indent="-115570" algn="l" rtl="0">
              <a:lnSpc>
                <a:spcPct val="100000"/>
              </a:lnSpc>
              <a:spcBef>
                <a:spcPts val="0"/>
              </a:spcBef>
              <a:spcAft>
                <a:spcPts val="0"/>
              </a:spcAft>
              <a:buClr>
                <a:schemeClr val="dk1"/>
              </a:buClr>
              <a:buSzPts val="1100"/>
              <a:buFont typeface="Calibri"/>
              <a:buChar char="●"/>
            </a:pPr>
            <a:r>
              <a:rPr lang="en-US" sz="1100" b="0" i="0" u="none" strike="noStrike" cap="none" dirty="0">
                <a:solidFill>
                  <a:schemeClr val="dk1"/>
                </a:solidFill>
                <a:latin typeface="Calibri"/>
                <a:ea typeface="Calibri"/>
                <a:cs typeface="Calibri"/>
                <a:sym typeface="Calibri"/>
              </a:rPr>
              <a:t>Programmatic Recommendations Template</a:t>
            </a:r>
            <a:endParaRPr sz="1400" b="0" i="0" u="none" strike="noStrike" cap="none" dirty="0">
              <a:solidFill>
                <a:srgbClr val="000000"/>
              </a:solidFill>
              <a:latin typeface="Arial"/>
              <a:ea typeface="Arial"/>
              <a:cs typeface="Arial"/>
              <a:sym typeface="Arial"/>
            </a:endParaRPr>
          </a:p>
          <a:p>
            <a:pPr marL="274320" marR="0" lvl="0" indent="-115570" algn="l" rtl="0">
              <a:lnSpc>
                <a:spcPct val="100000"/>
              </a:lnSpc>
              <a:spcBef>
                <a:spcPts val="0"/>
              </a:spcBef>
              <a:spcAft>
                <a:spcPts val="0"/>
              </a:spcAft>
              <a:buClr>
                <a:schemeClr val="dk1"/>
              </a:buClr>
              <a:buSzPts val="1100"/>
              <a:buFont typeface="Calibri"/>
              <a:buChar char="●"/>
            </a:pPr>
            <a:r>
              <a:rPr lang="en-US" sz="1100" b="0" i="0" u="none" strike="noStrike" cap="none" dirty="0">
                <a:solidFill>
                  <a:schemeClr val="dk1"/>
                </a:solidFill>
                <a:latin typeface="Calibri"/>
                <a:ea typeface="Calibri"/>
                <a:cs typeface="Calibri"/>
                <a:sym typeface="Calibri"/>
              </a:rPr>
              <a:t>Community Clean Water Action Plan Narrative Template </a:t>
            </a: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100" b="1" i="0" u="none" strike="noStrike" cap="none" dirty="0">
                <a:solidFill>
                  <a:schemeClr val="dk1"/>
                </a:solidFill>
                <a:latin typeface="Calibri"/>
                <a:ea typeface="Calibri"/>
                <a:cs typeface="Calibri"/>
                <a:sym typeface="Calibri"/>
              </a:rPr>
              <a:t>Phase 1 </a:t>
            </a:r>
            <a:r>
              <a:rPr lang="en-US" sz="1100" b="0" i="0" u="none" strike="noStrike" cap="none" dirty="0">
                <a:solidFill>
                  <a:schemeClr val="dk1"/>
                </a:solidFill>
                <a:latin typeface="Calibri"/>
                <a:ea typeface="Calibri"/>
                <a:cs typeface="Calibri"/>
                <a:sym typeface="Calibri"/>
              </a:rPr>
              <a:t>(Begins Winter 2019 and lasts 6 to 8 months)</a:t>
            </a:r>
            <a:endParaRPr sz="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100" b="1" i="0" u="none" strike="noStrike" cap="none" dirty="0">
                <a:solidFill>
                  <a:schemeClr val="dk1"/>
                </a:solidFill>
                <a:latin typeface="Calibri"/>
                <a:ea typeface="Calibri"/>
                <a:cs typeface="Calibri"/>
                <a:sym typeface="Calibri"/>
              </a:rPr>
              <a:t>Efforts in this phase are focused on the eight Tier 1 &amp; 2 counties that make up 54% of Pennsylvania’s nitrogen pollution load.</a:t>
            </a:r>
            <a:r>
              <a:rPr lang="en-US" sz="1100" b="1" dirty="0">
                <a:solidFill>
                  <a:schemeClr val="dk1"/>
                </a:solidFill>
                <a:latin typeface="Calibri"/>
                <a:ea typeface="Calibri"/>
                <a:cs typeface="Calibri"/>
                <a:sym typeface="Calibri"/>
              </a:rPr>
              <a:t> </a:t>
            </a:r>
            <a:r>
              <a:rPr lang="en-US" sz="1100" b="0" i="0" u="none" strike="noStrike" cap="none" dirty="0">
                <a:solidFill>
                  <a:schemeClr val="dk1"/>
                </a:solidFill>
                <a:latin typeface="Calibri"/>
                <a:ea typeface="Calibri"/>
                <a:cs typeface="Calibri"/>
                <a:sym typeface="Calibri"/>
              </a:rPr>
              <a:t>Actions include:</a:t>
            </a:r>
            <a:endParaRPr sz="1100" b="0" i="0" u="none" strike="noStrike" cap="none" dirty="0">
              <a:solidFill>
                <a:schemeClr val="dk1"/>
              </a:solidFill>
              <a:latin typeface="Calibri"/>
              <a:ea typeface="Calibri"/>
              <a:cs typeface="Calibri"/>
              <a:sym typeface="Calibri"/>
            </a:endParaRPr>
          </a:p>
          <a:p>
            <a:pPr marL="274320" marR="0" lvl="0" indent="-115570" algn="l" rtl="0">
              <a:lnSpc>
                <a:spcPct val="100000"/>
              </a:lnSpc>
              <a:spcBef>
                <a:spcPts val="0"/>
              </a:spcBef>
              <a:spcAft>
                <a:spcPts val="0"/>
              </a:spcAft>
              <a:buClr>
                <a:schemeClr val="dk1"/>
              </a:buClr>
              <a:buSzPts val="1100"/>
              <a:buFont typeface="Calibri"/>
              <a:buChar char="●"/>
            </a:pPr>
            <a:r>
              <a:rPr lang="en-US" sz="1100" b="0" i="0" u="none" strike="noStrike" cap="none" dirty="0">
                <a:solidFill>
                  <a:schemeClr val="dk1"/>
                </a:solidFill>
                <a:latin typeface="Calibri"/>
                <a:ea typeface="Calibri"/>
                <a:cs typeface="Calibri"/>
                <a:sym typeface="Calibri"/>
              </a:rPr>
              <a:t>Assist pilot </a:t>
            </a:r>
            <a:r>
              <a:rPr lang="en-US" sz="1100" dirty="0">
                <a:solidFill>
                  <a:schemeClr val="dk1"/>
                </a:solidFill>
                <a:latin typeface="Calibri"/>
                <a:ea typeface="Calibri"/>
                <a:cs typeface="Calibri"/>
                <a:sym typeface="Calibri"/>
              </a:rPr>
              <a:t>c</a:t>
            </a:r>
            <a:r>
              <a:rPr lang="en-US" sz="1100" b="0" i="0" u="none" strike="noStrike" cap="none" dirty="0">
                <a:solidFill>
                  <a:schemeClr val="dk1"/>
                </a:solidFill>
                <a:latin typeface="Calibri"/>
                <a:ea typeface="Calibri"/>
                <a:cs typeface="Calibri"/>
                <a:sym typeface="Calibri"/>
              </a:rPr>
              <a:t>ounties with transition from planning to CAP implementation.</a:t>
            </a:r>
            <a:endParaRPr lang="en-US" sz="1100" dirty="0">
              <a:solidFill>
                <a:schemeClr val="dk1"/>
              </a:solidFill>
              <a:latin typeface="Calibri"/>
              <a:ea typeface="Calibri"/>
              <a:cs typeface="Calibri"/>
              <a:sym typeface="Calibri"/>
            </a:endParaRPr>
          </a:p>
          <a:p>
            <a:pPr marL="274320" marR="0" lvl="0" indent="-115570" algn="l" rtl="0">
              <a:lnSpc>
                <a:spcPct val="100000"/>
              </a:lnSpc>
              <a:spcBef>
                <a:spcPts val="0"/>
              </a:spcBef>
              <a:spcAft>
                <a:spcPts val="0"/>
              </a:spcAft>
              <a:buClr>
                <a:schemeClr val="dk1"/>
              </a:buClr>
              <a:buSzPts val="1100"/>
              <a:buFont typeface="Calibri"/>
              <a:buChar char="●"/>
            </a:pPr>
            <a:r>
              <a:rPr lang="en-US" sz="1100" dirty="0">
                <a:latin typeface="Calibri"/>
                <a:ea typeface="Calibri"/>
                <a:cs typeface="Calibri"/>
                <a:sym typeface="Calibri"/>
              </a:rPr>
              <a:t>Begin planning process with remaining Tier 2 counties (6 to 8 months to build countywide coalitions and develop CAPs). Tier 2 counties begin the implementation phase immediately after plan development. </a:t>
            </a:r>
            <a:endParaRPr lang="en-US" dirty="0"/>
          </a:p>
          <a:p>
            <a:pPr marL="274320" marR="0" lvl="0" indent="-115570" algn="l" rtl="0">
              <a:lnSpc>
                <a:spcPct val="100000"/>
              </a:lnSpc>
              <a:spcBef>
                <a:spcPts val="0"/>
              </a:spcBef>
              <a:spcAft>
                <a:spcPts val="0"/>
              </a:spcAft>
              <a:buClr>
                <a:schemeClr val="dk1"/>
              </a:buClr>
              <a:buSzPts val="1100"/>
              <a:buFont typeface="Calibri"/>
              <a:buChar char="●"/>
            </a:pPr>
            <a:r>
              <a:rPr lang="en-US" sz="1100" b="0" i="0" u="none" strike="noStrike" cap="none" dirty="0">
                <a:solidFill>
                  <a:srgbClr val="000000"/>
                </a:solidFill>
                <a:latin typeface="Calibri"/>
                <a:ea typeface="Calibri"/>
                <a:cs typeface="Calibri"/>
                <a:sym typeface="Calibri"/>
              </a:rPr>
              <a:t>Begin outreach to Tier 3 and 4 counties.</a:t>
            </a:r>
            <a:endParaRPr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600" dirty="0">
              <a:latin typeface="Calibri"/>
              <a:ea typeface="Calibri"/>
              <a:cs typeface="Calibri"/>
              <a:sym typeface="Calibri"/>
            </a:endParaRPr>
          </a:p>
          <a:p>
            <a:pPr>
              <a:buSzPts val="1100"/>
            </a:pPr>
            <a:r>
              <a:rPr lang="en-US" sz="1100" b="1" i="0" u="none" strike="noStrike" cap="none" dirty="0">
                <a:solidFill>
                  <a:schemeClr val="dk1"/>
                </a:solidFill>
                <a:latin typeface="Calibri"/>
                <a:ea typeface="Calibri"/>
                <a:cs typeface="Calibri"/>
                <a:sym typeface="Calibri"/>
              </a:rPr>
              <a:t>Phase 2 </a:t>
            </a:r>
            <a:r>
              <a:rPr lang="en-US" sz="1100" b="0" i="0" u="none" strike="noStrike" cap="none" dirty="0">
                <a:solidFill>
                  <a:schemeClr val="dk1"/>
                </a:solidFill>
                <a:latin typeface="Calibri"/>
                <a:ea typeface="Calibri"/>
                <a:cs typeface="Calibri"/>
                <a:sym typeface="Calibri"/>
              </a:rPr>
              <a:t>(Begins Summer 2020 and lasts 12 months)</a:t>
            </a:r>
            <a:r>
              <a:rPr lang="en-US" sz="1100"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dk1"/>
                </a:solidFill>
                <a:latin typeface="Calibri"/>
                <a:ea typeface="Calibri"/>
                <a:cs typeface="Calibri"/>
                <a:sym typeface="Calibri"/>
              </a:rPr>
              <a:t>Efforts in this phase are focused on the thirty-five Tier 3 &amp; 4 counties that make up 46% of Pennsylvania’s remaining nitrogen pollution load. </a:t>
            </a:r>
            <a:r>
              <a:rPr lang="en-US" sz="1100" b="0" i="0" u="none" strike="noStrike" cap="none" dirty="0">
                <a:solidFill>
                  <a:schemeClr val="dk1"/>
                </a:solidFill>
                <a:latin typeface="Calibri"/>
                <a:ea typeface="Calibri"/>
                <a:cs typeface="Calibri"/>
                <a:sym typeface="Calibri"/>
              </a:rPr>
              <a:t>Actions include:</a:t>
            </a:r>
            <a:endParaRPr sz="1400" b="0" i="0" u="none" strike="noStrike" cap="none" dirty="0">
              <a:solidFill>
                <a:srgbClr val="000000"/>
              </a:solidFill>
              <a:latin typeface="Arial"/>
              <a:ea typeface="Arial"/>
              <a:cs typeface="Arial"/>
              <a:sym typeface="Arial"/>
            </a:endParaRPr>
          </a:p>
          <a:p>
            <a:pPr marL="274320" marR="0" lvl="0" indent="-115570" algn="l" rtl="0">
              <a:lnSpc>
                <a:spcPct val="100000"/>
              </a:lnSpc>
              <a:spcBef>
                <a:spcPts val="0"/>
              </a:spcBef>
              <a:spcAft>
                <a:spcPts val="0"/>
              </a:spcAft>
              <a:buClr>
                <a:schemeClr val="dk1"/>
              </a:buClr>
              <a:buSzPts val="1100"/>
              <a:buFont typeface="Calibri"/>
              <a:buChar char="●"/>
            </a:pPr>
            <a:r>
              <a:rPr lang="en-US" sz="1100" b="0" i="0" u="none" strike="noStrike" cap="none" dirty="0">
                <a:solidFill>
                  <a:schemeClr val="dk1"/>
                </a:solidFill>
                <a:latin typeface="Calibri"/>
                <a:ea typeface="Calibri"/>
                <a:cs typeface="Calibri"/>
                <a:sym typeface="Calibri"/>
              </a:rPr>
              <a:t>Continue to assist Pilot and Tier 2 counties with ongoing CAP implementation.</a:t>
            </a:r>
            <a:endParaRPr sz="1400" b="0" i="0" u="none" strike="noStrike" cap="none" dirty="0">
              <a:solidFill>
                <a:srgbClr val="000000"/>
              </a:solidFill>
              <a:latin typeface="Arial"/>
              <a:ea typeface="Arial"/>
              <a:cs typeface="Arial"/>
              <a:sym typeface="Arial"/>
            </a:endParaRPr>
          </a:p>
          <a:p>
            <a:pPr marL="274320" marR="0" lvl="0" indent="-115570" algn="l" rtl="0">
              <a:lnSpc>
                <a:spcPct val="100000"/>
              </a:lnSpc>
              <a:spcBef>
                <a:spcPts val="0"/>
              </a:spcBef>
              <a:spcAft>
                <a:spcPts val="0"/>
              </a:spcAft>
              <a:buClr>
                <a:schemeClr val="dk1"/>
              </a:buClr>
              <a:buSzPts val="1100"/>
              <a:buFont typeface="Calibri"/>
              <a:buChar char="●"/>
            </a:pPr>
            <a:r>
              <a:rPr lang="en-US" sz="1100" b="0" i="0" u="none" strike="noStrike" cap="none" dirty="0">
                <a:solidFill>
                  <a:schemeClr val="dk1"/>
                </a:solidFill>
                <a:latin typeface="Calibri"/>
                <a:ea typeface="Calibri"/>
                <a:cs typeface="Calibri"/>
                <a:sym typeface="Calibri"/>
              </a:rPr>
              <a:t>Divide Tier 3 and 4 counties into regional groupings based on existing partnerships</a:t>
            </a:r>
            <a:r>
              <a:rPr lang="en-US" sz="1100" dirty="0">
                <a:solidFill>
                  <a:schemeClr val="dk1"/>
                </a:solidFill>
                <a:latin typeface="Calibri"/>
                <a:ea typeface="Calibri"/>
                <a:cs typeface="Calibri"/>
                <a:sym typeface="Calibri"/>
              </a:rPr>
              <a:t>.</a:t>
            </a:r>
            <a:r>
              <a:rPr lang="en-US" sz="1100" b="0" i="0" u="none" strike="noStrike" cap="none" dirty="0">
                <a:solidFill>
                  <a:schemeClr val="dk1"/>
                </a:solidFill>
                <a:latin typeface="Calibri"/>
                <a:ea typeface="Calibri"/>
                <a:cs typeface="Calibri"/>
                <a:sym typeface="Calibri"/>
              </a:rPr>
              <a:t> Work with regional groups to assist Tier 3 and 4 counties with developing and implementing their individual CAPs.</a:t>
            </a:r>
            <a:endParaRPr sz="11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252" name="Google Shape;252;p38"/>
          <p:cNvCxnSpPr/>
          <p:nvPr/>
        </p:nvCxnSpPr>
        <p:spPr>
          <a:xfrm>
            <a:off x="411125" y="9550300"/>
            <a:ext cx="6928200" cy="0"/>
          </a:xfrm>
          <a:prstGeom prst="straightConnector1">
            <a:avLst/>
          </a:prstGeom>
          <a:noFill/>
          <a:ln w="38100" cap="flat" cmpd="sng">
            <a:solidFill>
              <a:srgbClr val="38761D"/>
            </a:solidFill>
            <a:prstDash val="solid"/>
            <a:round/>
            <a:headEnd type="none" w="sm" len="sm"/>
            <a:tailEnd type="none" w="sm" len="sm"/>
          </a:ln>
        </p:spPr>
      </p:cxnSp>
      <p:cxnSp>
        <p:nvCxnSpPr>
          <p:cNvPr id="253" name="Google Shape;253;p38"/>
          <p:cNvCxnSpPr/>
          <p:nvPr/>
        </p:nvCxnSpPr>
        <p:spPr>
          <a:xfrm>
            <a:off x="411125" y="9626500"/>
            <a:ext cx="6928200" cy="0"/>
          </a:xfrm>
          <a:prstGeom prst="straightConnector1">
            <a:avLst/>
          </a:prstGeom>
          <a:noFill/>
          <a:ln w="38100" cap="flat" cmpd="sng">
            <a:solidFill>
              <a:srgbClr val="0B5394"/>
            </a:solidFill>
            <a:prstDash val="solid"/>
            <a:round/>
            <a:headEnd type="none" w="sm" len="sm"/>
            <a:tailEnd type="none" w="sm" len="sm"/>
          </a:ln>
        </p:spPr>
      </p:cxnSp>
      <p:sp>
        <p:nvSpPr>
          <p:cNvPr id="254" name="Google Shape;254;p38"/>
          <p:cNvSpPr/>
          <p:nvPr/>
        </p:nvSpPr>
        <p:spPr>
          <a:xfrm>
            <a:off x="404049" y="2589324"/>
            <a:ext cx="2686359" cy="1687800"/>
          </a:xfrm>
          <a:prstGeom prst="rect">
            <a:avLst/>
          </a:prstGeom>
          <a:noFill/>
          <a:ln>
            <a:noFill/>
          </a:ln>
        </p:spPr>
        <p:txBody>
          <a:bodyPr spcFirstLastPara="1" wrap="square" lIns="91425" tIns="45700" rIns="91425" bIns="45700" anchor="t" anchorCtr="0">
            <a:noAutofit/>
          </a:bodyPr>
          <a:lstStyle/>
          <a:p>
            <a:pPr>
              <a:buSzPts val="1100"/>
            </a:pPr>
            <a:r>
              <a:rPr lang="en-US" sz="1100" b="1" dirty="0">
                <a:solidFill>
                  <a:srgbClr val="0B5394"/>
                </a:solidFill>
                <a:latin typeface="Calibri"/>
                <a:ea typeface="Calibri"/>
                <a:cs typeface="Calibri"/>
                <a:sym typeface="Calibri"/>
              </a:rPr>
              <a:t>Counties play a key role I</a:t>
            </a:r>
            <a:r>
              <a:rPr lang="en-US" sz="1100" b="1" i="0" u="none" strike="noStrike" cap="none" dirty="0">
                <a:solidFill>
                  <a:srgbClr val="0B5394"/>
                </a:solidFill>
                <a:latin typeface="Calibri"/>
                <a:ea typeface="Calibri"/>
                <a:cs typeface="Calibri"/>
                <a:sym typeface="Calibri"/>
              </a:rPr>
              <a:t>n the Phase 3 WIP</a:t>
            </a:r>
            <a:r>
              <a:rPr lang="en-US" sz="1100" i="0" u="none" strike="noStrike" cap="none" dirty="0">
                <a:solidFill>
                  <a:srgbClr val="000000"/>
                </a:solidFill>
                <a:latin typeface="Calibri"/>
                <a:ea typeface="Calibri"/>
                <a:cs typeface="Calibri"/>
                <a:sym typeface="Calibri"/>
              </a:rPr>
              <a:t>,</a:t>
            </a:r>
            <a:r>
              <a:rPr lang="en-US" sz="1100" dirty="0">
                <a:latin typeface="Calibri"/>
                <a:ea typeface="Calibri"/>
                <a:cs typeface="Calibri"/>
                <a:sym typeface="Calibri"/>
              </a:rPr>
              <a:t> and local efforts are vital</a:t>
            </a:r>
            <a:r>
              <a:rPr lang="en-US" sz="1100" i="0" u="none" strike="noStrike" cap="none" dirty="0">
                <a:solidFill>
                  <a:srgbClr val="000000"/>
                </a:solidFill>
                <a:latin typeface="Calibri"/>
                <a:ea typeface="Calibri"/>
                <a:cs typeface="Calibri"/>
                <a:sym typeface="Calibri"/>
              </a:rPr>
              <a:t> to reach 2025 goals. </a:t>
            </a:r>
            <a:r>
              <a:rPr lang="en-US" sz="1100" dirty="0">
                <a:latin typeface="Calibri"/>
                <a:ea typeface="Calibri"/>
                <a:cs typeface="Calibri"/>
                <a:sym typeface="Calibri"/>
              </a:rPr>
              <a:t>T</a:t>
            </a:r>
            <a:r>
              <a:rPr lang="en-US" sz="1100" i="0" u="none" strike="noStrike" cap="none" dirty="0">
                <a:solidFill>
                  <a:srgbClr val="000000"/>
                </a:solidFill>
                <a:latin typeface="Calibri"/>
                <a:ea typeface="Calibri"/>
                <a:cs typeface="Calibri"/>
                <a:sym typeface="Calibri"/>
              </a:rPr>
              <a:t>he Commonwealth </a:t>
            </a:r>
            <a:r>
              <a:rPr lang="en-US" sz="1100" dirty="0">
                <a:latin typeface="Calibri"/>
                <a:ea typeface="Calibri"/>
                <a:cs typeface="Calibri"/>
                <a:sym typeface="Calibri"/>
              </a:rPr>
              <a:t>is seeking help from each of the 43 counties to </a:t>
            </a:r>
            <a:r>
              <a:rPr lang="en-US" sz="1100" i="0" u="none" strike="noStrike" cap="none" dirty="0">
                <a:solidFill>
                  <a:srgbClr val="000000"/>
                </a:solidFill>
                <a:latin typeface="Calibri"/>
                <a:ea typeface="Calibri"/>
                <a:cs typeface="Calibri"/>
                <a:sym typeface="Calibri"/>
              </a:rPr>
              <a:t>determin</a:t>
            </a:r>
            <a:r>
              <a:rPr lang="en-US" sz="1100" dirty="0">
                <a:latin typeface="Calibri"/>
                <a:ea typeface="Calibri"/>
                <a:cs typeface="Calibri"/>
                <a:sym typeface="Calibri"/>
              </a:rPr>
              <a:t>e </a:t>
            </a:r>
            <a:r>
              <a:rPr lang="en-US" sz="1100" i="0" u="none" strike="noStrike" cap="none" dirty="0">
                <a:solidFill>
                  <a:srgbClr val="000000"/>
                </a:solidFill>
                <a:latin typeface="Calibri"/>
                <a:ea typeface="Calibri"/>
                <a:cs typeface="Calibri"/>
                <a:sym typeface="Calibri"/>
              </a:rPr>
              <a:t>the best way to clean up their fair share of the pollution. With support from the state, four counties went first — Lancaster, York, Adams and Franklin. </a:t>
            </a:r>
            <a:r>
              <a:rPr lang="en-US" sz="1100" dirty="0">
                <a:latin typeface="Calibri"/>
                <a:ea typeface="Calibri"/>
                <a:cs typeface="Calibri"/>
                <a:sym typeface="Calibri"/>
              </a:rPr>
              <a:t>Then,</a:t>
            </a:r>
            <a:r>
              <a:rPr lang="en-US" sz="1100" i="0" u="none" strike="noStrike" cap="none" dirty="0">
                <a:solidFill>
                  <a:srgbClr val="000000"/>
                </a:solidFill>
                <a:latin typeface="Calibri"/>
                <a:ea typeface="Calibri"/>
                <a:cs typeface="Calibri"/>
                <a:sym typeface="Calibri"/>
              </a:rPr>
              <a:t> 39 </a:t>
            </a:r>
            <a:r>
              <a:rPr lang="en-US" sz="1100" dirty="0">
                <a:latin typeface="Calibri"/>
                <a:ea typeface="Calibri"/>
                <a:cs typeface="Calibri"/>
                <a:sym typeface="Calibri"/>
              </a:rPr>
              <a:t>other counties</a:t>
            </a:r>
            <a:r>
              <a:rPr lang="en-US" sz="1100" i="0" u="none" strike="noStrike" cap="none" dirty="0">
                <a:solidFill>
                  <a:srgbClr val="000000"/>
                </a:solidFill>
                <a:latin typeface="Calibri"/>
                <a:ea typeface="Calibri"/>
                <a:cs typeface="Calibri"/>
                <a:sym typeface="Calibri"/>
              </a:rPr>
              <a:t> will follow, benefiting from the lessons learned in the four pilot counties.</a:t>
            </a:r>
            <a:endParaRPr sz="1100" i="0" u="none" strike="noStrike" cap="none" dirty="0">
              <a:solidFill>
                <a:schemeClr val="dk1"/>
              </a:solidFill>
              <a:latin typeface="Calibri"/>
              <a:ea typeface="Calibri"/>
              <a:cs typeface="Calibri"/>
              <a:sym typeface="Calibri"/>
            </a:endParaRPr>
          </a:p>
        </p:txBody>
      </p:sp>
      <p:sp>
        <p:nvSpPr>
          <p:cNvPr id="255" name="Google Shape;255;p38"/>
          <p:cNvSpPr txBox="1"/>
          <p:nvPr/>
        </p:nvSpPr>
        <p:spPr>
          <a:xfrm>
            <a:off x="142626" y="1010079"/>
            <a:ext cx="1673100" cy="1447800"/>
          </a:xfrm>
          <a:prstGeom prst="rect">
            <a:avLst/>
          </a:prstGeom>
          <a:noFill/>
          <a:ln>
            <a:noFill/>
          </a:ln>
        </p:spPr>
        <p:txBody>
          <a:bodyPr spcFirstLastPara="1" wrap="square" lIns="0" tIns="91425" rIns="0" bIns="91425" anchor="t" anchorCtr="0">
            <a:noAutofit/>
          </a:bodyPr>
          <a:lstStyle/>
          <a:p>
            <a:pPr marL="158750" lvl="0" indent="0" algn="ctr" rtl="0">
              <a:spcBef>
                <a:spcPts val="0"/>
              </a:spcBef>
              <a:spcAft>
                <a:spcPts val="0"/>
              </a:spcAft>
              <a:buNone/>
            </a:pPr>
            <a:r>
              <a:rPr lang="en-US" sz="8800" b="1" dirty="0">
                <a:solidFill>
                  <a:srgbClr val="38761D"/>
                </a:solidFill>
                <a:latin typeface="Impact"/>
                <a:ea typeface="Impact"/>
                <a:cs typeface="Impact"/>
                <a:sym typeface="Impact"/>
              </a:rPr>
              <a:t>43</a:t>
            </a:r>
            <a:endParaRPr sz="8800" dirty="0"/>
          </a:p>
        </p:txBody>
      </p:sp>
      <p:sp>
        <p:nvSpPr>
          <p:cNvPr id="256" name="Google Shape;256;p38"/>
          <p:cNvSpPr txBox="1"/>
          <p:nvPr/>
        </p:nvSpPr>
        <p:spPr>
          <a:xfrm>
            <a:off x="1541421" y="1153025"/>
            <a:ext cx="1548987" cy="1500300"/>
          </a:xfrm>
          <a:prstGeom prst="rect">
            <a:avLst/>
          </a:prstGeom>
          <a:noFill/>
          <a:ln>
            <a:noFill/>
          </a:ln>
        </p:spPr>
        <p:txBody>
          <a:bodyPr spcFirstLastPara="1" wrap="square" lIns="0" tIns="91425" rIns="0" bIns="91425" anchor="t" anchorCtr="0">
            <a:noAutofit/>
          </a:bodyPr>
          <a:lstStyle/>
          <a:p>
            <a:pPr marL="158750" lvl="0" indent="0" algn="l" rtl="0">
              <a:spcBef>
                <a:spcPts val="0"/>
              </a:spcBef>
              <a:spcAft>
                <a:spcPts val="0"/>
              </a:spcAft>
              <a:buNone/>
            </a:pPr>
            <a:r>
              <a:rPr lang="en-US" sz="1100" b="1" dirty="0">
                <a:solidFill>
                  <a:srgbClr val="38761D"/>
                </a:solidFill>
                <a:latin typeface="Calibri"/>
                <a:ea typeface="Calibri"/>
                <a:cs typeface="Calibri"/>
                <a:sym typeface="Calibri"/>
              </a:rPr>
              <a:t>counties in Pennsylvania have streams and rivers that run to the Susquehanna and Potomac Rivers, and eventually the Chesapeake Bay.</a:t>
            </a:r>
            <a:r>
              <a:rPr lang="en-US" sz="1100" b="1" dirty="0">
                <a:solidFill>
                  <a:srgbClr val="0B5394"/>
                </a:solidFill>
                <a:latin typeface="Calibri"/>
                <a:ea typeface="Calibri"/>
                <a:cs typeface="Calibri"/>
                <a:sym typeface="Calibri"/>
              </a:rPr>
              <a:t> </a:t>
            </a:r>
            <a:endParaRPr sz="1100" b="1" dirty="0">
              <a:solidFill>
                <a:srgbClr val="0B5394"/>
              </a:solidFill>
              <a:latin typeface="Calibri"/>
              <a:ea typeface="Calibri"/>
              <a:cs typeface="Calibri"/>
              <a:sym typeface="Calibri"/>
            </a:endParaRPr>
          </a:p>
        </p:txBody>
      </p:sp>
      <p:cxnSp>
        <p:nvCxnSpPr>
          <p:cNvPr id="13" name="Google Shape;223;p37">
            <a:extLst>
              <a:ext uri="{FF2B5EF4-FFF2-40B4-BE49-F238E27FC236}">
                <a16:creationId xmlns:a16="http://schemas.microsoft.com/office/drawing/2014/main" id="{0C4D96E8-0331-4E8C-BB0E-7352A62BC72F}"/>
              </a:ext>
            </a:extLst>
          </p:cNvPr>
          <p:cNvCxnSpPr/>
          <p:nvPr/>
        </p:nvCxnSpPr>
        <p:spPr>
          <a:xfrm rot="10800000" flipH="1">
            <a:off x="408763" y="719759"/>
            <a:ext cx="6950100" cy="21900"/>
          </a:xfrm>
          <a:prstGeom prst="straightConnector1">
            <a:avLst/>
          </a:prstGeom>
          <a:noFill/>
          <a:ln w="19050" cap="flat" cmpd="sng">
            <a:solidFill>
              <a:srgbClr val="38761D"/>
            </a:solidFill>
            <a:prstDash val="solid"/>
            <a:round/>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39"/>
          <p:cNvSpPr txBox="1">
            <a:spLocks noGrp="1"/>
          </p:cNvSpPr>
          <p:nvPr>
            <p:ph type="body" idx="1"/>
          </p:nvPr>
        </p:nvSpPr>
        <p:spPr>
          <a:xfrm>
            <a:off x="560769" y="8175821"/>
            <a:ext cx="6616200" cy="8910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SzPts val="1800"/>
              <a:buNone/>
            </a:pPr>
            <a:endParaRPr sz="500">
              <a:solidFill>
                <a:schemeClr val="dk1"/>
              </a:solidFill>
              <a:latin typeface="Calibri"/>
              <a:ea typeface="Calibri"/>
              <a:cs typeface="Calibri"/>
              <a:sym typeface="Calibri"/>
            </a:endParaRPr>
          </a:p>
          <a:p>
            <a:pPr marL="114300" lvl="0" indent="0" algn="l" rtl="0">
              <a:lnSpc>
                <a:spcPct val="115000"/>
              </a:lnSpc>
              <a:spcBef>
                <a:spcPts val="0"/>
              </a:spcBef>
              <a:spcAft>
                <a:spcPts val="0"/>
              </a:spcAft>
              <a:buSzPts val="1800"/>
              <a:buNone/>
            </a:pPr>
            <a:endParaRPr sz="1100">
              <a:solidFill>
                <a:schemeClr val="dk1"/>
              </a:solidFill>
              <a:latin typeface="Calibri"/>
              <a:ea typeface="Calibri"/>
              <a:cs typeface="Calibri"/>
              <a:sym typeface="Calibri"/>
            </a:endParaRPr>
          </a:p>
          <a:p>
            <a:pPr marL="114300" lvl="0" indent="0" algn="l" rtl="0">
              <a:lnSpc>
                <a:spcPct val="115000"/>
              </a:lnSpc>
              <a:spcBef>
                <a:spcPts val="0"/>
              </a:spcBef>
              <a:spcAft>
                <a:spcPts val="0"/>
              </a:spcAft>
              <a:buSzPts val="1800"/>
              <a:buNone/>
            </a:pPr>
            <a:endParaRPr sz="1100">
              <a:solidFill>
                <a:schemeClr val="dk1"/>
              </a:solidFill>
              <a:latin typeface="Calibri"/>
              <a:ea typeface="Calibri"/>
              <a:cs typeface="Calibri"/>
              <a:sym typeface="Calibri"/>
            </a:endParaRPr>
          </a:p>
          <a:p>
            <a:pPr marL="114300" lvl="0" indent="0" algn="l" rtl="0">
              <a:lnSpc>
                <a:spcPct val="115000"/>
              </a:lnSpc>
              <a:spcBef>
                <a:spcPts val="0"/>
              </a:spcBef>
              <a:spcAft>
                <a:spcPts val="0"/>
              </a:spcAft>
              <a:buSzPts val="1800"/>
              <a:buNone/>
            </a:pPr>
            <a:endParaRPr sz="1100">
              <a:solidFill>
                <a:schemeClr val="dk1"/>
              </a:solidFill>
              <a:latin typeface="Calibri"/>
              <a:ea typeface="Calibri"/>
              <a:cs typeface="Calibri"/>
              <a:sym typeface="Calibri"/>
            </a:endParaRPr>
          </a:p>
          <a:p>
            <a:pPr marL="114300" lvl="0" indent="0" algn="l" rtl="0">
              <a:lnSpc>
                <a:spcPct val="115000"/>
              </a:lnSpc>
              <a:spcBef>
                <a:spcPts val="0"/>
              </a:spcBef>
              <a:spcAft>
                <a:spcPts val="0"/>
              </a:spcAft>
              <a:buSzPts val="1800"/>
              <a:buNone/>
            </a:pPr>
            <a:endParaRPr sz="1100">
              <a:solidFill>
                <a:schemeClr val="dk1"/>
              </a:solidFill>
              <a:latin typeface="Calibri"/>
              <a:ea typeface="Calibri"/>
              <a:cs typeface="Calibri"/>
              <a:sym typeface="Calibri"/>
            </a:endParaRPr>
          </a:p>
          <a:p>
            <a:pPr marL="114300" lvl="0" indent="0" algn="l" rtl="0">
              <a:lnSpc>
                <a:spcPct val="115000"/>
              </a:lnSpc>
              <a:spcBef>
                <a:spcPts val="0"/>
              </a:spcBef>
              <a:spcAft>
                <a:spcPts val="0"/>
              </a:spcAft>
              <a:buSzPts val="1800"/>
              <a:buNone/>
            </a:pPr>
            <a:endParaRPr sz="1100">
              <a:solidFill>
                <a:schemeClr val="dk1"/>
              </a:solidFill>
              <a:latin typeface="Calibri"/>
              <a:ea typeface="Calibri"/>
              <a:cs typeface="Calibri"/>
              <a:sym typeface="Calibri"/>
            </a:endParaRPr>
          </a:p>
        </p:txBody>
      </p:sp>
      <p:sp>
        <p:nvSpPr>
          <p:cNvPr id="263" name="Google Shape;263;p39"/>
          <p:cNvSpPr txBox="1"/>
          <p:nvPr/>
        </p:nvSpPr>
        <p:spPr>
          <a:xfrm>
            <a:off x="413475" y="384925"/>
            <a:ext cx="6950100" cy="694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800" b="1" i="0" u="none" strike="noStrike" cap="none" dirty="0">
                <a:solidFill>
                  <a:srgbClr val="000000"/>
                </a:solidFill>
                <a:latin typeface="Calibri"/>
                <a:ea typeface="Calibri"/>
                <a:cs typeface="Calibri"/>
                <a:sym typeface="Calibri"/>
              </a:rPr>
              <a:t>Pennsylvania’s Phase 3 WIP Implementation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800"/>
              <a:buFont typeface="Arial"/>
              <a:buNone/>
            </a:pPr>
            <a:r>
              <a:rPr lang="en-US" sz="1100" b="1" i="0" u="none" strike="noStrike" cap="none" dirty="0">
                <a:solidFill>
                  <a:schemeClr val="dk1"/>
                </a:solidFill>
                <a:latin typeface="Calibri"/>
                <a:ea typeface="Calibri"/>
                <a:cs typeface="Calibri"/>
                <a:sym typeface="Calibri"/>
              </a:rPr>
              <a:t>Pennsylvani</a:t>
            </a:r>
            <a:r>
              <a:rPr lang="en-US" sz="1100" b="1" dirty="0">
                <a:solidFill>
                  <a:schemeClr val="dk1"/>
                </a:solidFill>
                <a:latin typeface="Calibri"/>
                <a:ea typeface="Calibri"/>
                <a:cs typeface="Calibri"/>
                <a:sym typeface="Calibri"/>
              </a:rPr>
              <a:t>a’s</a:t>
            </a:r>
            <a:r>
              <a:rPr lang="en-US" sz="1100" b="1" i="0" u="none" strike="noStrike" cap="none" dirty="0">
                <a:solidFill>
                  <a:schemeClr val="dk1"/>
                </a:solidFill>
                <a:latin typeface="Calibri"/>
                <a:ea typeface="Calibri"/>
                <a:cs typeface="Calibri"/>
                <a:sym typeface="Calibri"/>
              </a:rPr>
              <a:t> Phase 3 WIP is guided by the principle that clean water is “Great for PA, Good for the Bay.”</a:t>
            </a:r>
            <a:br>
              <a:rPr lang="en-US" sz="1100" b="1" i="0" u="none" strike="noStrike" cap="none" dirty="0">
                <a:solidFill>
                  <a:schemeClr val="dk1"/>
                </a:solidFill>
                <a:latin typeface="Calibri"/>
                <a:ea typeface="Calibri"/>
                <a:cs typeface="Calibri"/>
                <a:sym typeface="Calibri"/>
              </a:rPr>
            </a:br>
            <a:r>
              <a:rPr lang="en-US" sz="1100" b="1" i="0" u="none" strike="noStrike" cap="none" dirty="0">
                <a:solidFill>
                  <a:schemeClr val="dk1"/>
                </a:solidFill>
                <a:latin typeface="Calibri"/>
                <a:ea typeface="Calibri"/>
                <a:cs typeface="Calibri"/>
                <a:sym typeface="Calibri"/>
              </a:rPr>
              <a:t>Hundreds of individuals representing state government, local government, universities, businesses, agriculture, and environmental organizations contributed their time and expertise to the development of Pennsylvania’s Phase 3 WIP. Their support remains central for successful implementation of Pennsylvania’s Phase 3 WIP.</a:t>
            </a:r>
            <a:endParaRPr sz="11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8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100" b="1" i="0" u="none" strike="noStrike" cap="none" dirty="0">
                <a:solidFill>
                  <a:srgbClr val="0B5394"/>
                </a:solidFill>
                <a:latin typeface="Calibri"/>
                <a:ea typeface="Calibri"/>
                <a:cs typeface="Calibri"/>
                <a:sym typeface="Calibri"/>
              </a:rPr>
              <a:t>The Phase 3 WIP is an opportunity for Pennsylvania government to serve our residents and businesses </a:t>
            </a:r>
            <a:r>
              <a:rPr lang="en-US" sz="1100" i="0" u="none" strike="noStrike" cap="none" dirty="0">
                <a:solidFill>
                  <a:schemeClr val="dk1"/>
                </a:solidFill>
                <a:latin typeface="Calibri"/>
                <a:ea typeface="Calibri"/>
                <a:cs typeface="Calibri"/>
                <a:sym typeface="Calibri"/>
              </a:rPr>
              <a:t>— cleaning up our water, lowering flood risks, and improving the quality of life in our communities. Here are some key elements for plan success.</a:t>
            </a:r>
            <a:endParaRPr sz="110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1800"/>
              <a:buFont typeface="Arial"/>
              <a:buNone/>
            </a:pPr>
            <a:endParaRPr sz="800" b="1" i="0" u="none" strike="noStrike" cap="none" dirty="0">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rgbClr val="222222"/>
              </a:buClr>
              <a:buSzPts val="1200"/>
              <a:buFont typeface="Calibri"/>
              <a:buAutoNum type="arabicPeriod"/>
            </a:pPr>
            <a:r>
              <a:rPr lang="en-US" sz="1100" b="1" i="0" u="none" strike="noStrike" cap="none" dirty="0">
                <a:solidFill>
                  <a:srgbClr val="222222"/>
                </a:solidFill>
                <a:latin typeface="Calibri"/>
                <a:ea typeface="Calibri"/>
                <a:cs typeface="Calibri"/>
                <a:sym typeface="Calibri"/>
              </a:rPr>
              <a:t>Existing Programs. </a:t>
            </a:r>
            <a:r>
              <a:rPr lang="en-US" sz="1100" b="0" i="0" u="none" strike="noStrike" cap="none" dirty="0">
                <a:solidFill>
                  <a:srgbClr val="222222"/>
                </a:solidFill>
                <a:latin typeface="Calibri"/>
                <a:ea typeface="Calibri"/>
                <a:cs typeface="Calibri"/>
                <a:sym typeface="Calibri"/>
              </a:rPr>
              <a:t>There are many existing programs managed by the state and by local partners that align with the clean water goals of the Phase 3 WIP. Successful plan implementation must include intentional coordinated efforts by such programs to work towards Phase 3 WIP goals and track and report outcomes.</a:t>
            </a:r>
            <a:endParaRPr sz="1100" b="0" i="0" u="none" strike="noStrike" cap="none" dirty="0">
              <a:solidFill>
                <a:srgbClr val="222222"/>
              </a:solidFill>
              <a:latin typeface="Calibri"/>
              <a:ea typeface="Calibri"/>
              <a:cs typeface="Calibri"/>
              <a:sym typeface="Calibri"/>
            </a:endParaRPr>
          </a:p>
          <a:p>
            <a:pPr marL="457200" marR="0" lvl="0" indent="-304800" algn="l" rtl="0">
              <a:lnSpc>
                <a:spcPct val="100000"/>
              </a:lnSpc>
              <a:spcBef>
                <a:spcPts val="600"/>
              </a:spcBef>
              <a:spcAft>
                <a:spcPts val="0"/>
              </a:spcAft>
              <a:buClr>
                <a:srgbClr val="222222"/>
              </a:buClr>
              <a:buSzPts val="1200"/>
              <a:buFont typeface="Calibri"/>
              <a:buAutoNum type="arabicPeriod"/>
            </a:pPr>
            <a:r>
              <a:rPr lang="en-US" sz="1100" b="1" i="0" u="none" strike="noStrike" cap="none" dirty="0">
                <a:solidFill>
                  <a:srgbClr val="222222"/>
                </a:solidFill>
                <a:latin typeface="Calibri"/>
                <a:ea typeface="Calibri"/>
                <a:cs typeface="Calibri"/>
                <a:sym typeface="Calibri"/>
              </a:rPr>
              <a:t>Programmatic and Legislative Recommendations. </a:t>
            </a:r>
            <a:r>
              <a:rPr lang="en-US" sz="1100" b="0" i="0" u="none" strike="noStrike" cap="none" dirty="0">
                <a:solidFill>
                  <a:srgbClr val="222222"/>
                </a:solidFill>
                <a:latin typeface="Calibri"/>
                <a:ea typeface="Calibri"/>
                <a:cs typeface="Calibri"/>
                <a:sym typeface="Calibri"/>
              </a:rPr>
              <a:t>The state has the opportunity to align current and future programs and legislation with Phase 3 WIP goals. Where relevant programs and legislation already exist, efforts should be made to use them to reach Phase 3 WIP goals. </a:t>
            </a:r>
            <a:endParaRPr sz="1100" b="0" i="0" u="none" strike="noStrike" cap="none" dirty="0">
              <a:solidFill>
                <a:srgbClr val="222222"/>
              </a:solidFill>
              <a:latin typeface="Calibri"/>
              <a:ea typeface="Calibri"/>
              <a:cs typeface="Calibri"/>
              <a:sym typeface="Calibri"/>
            </a:endParaRPr>
          </a:p>
          <a:p>
            <a:pPr marL="457200" marR="0" lvl="0" indent="-304800" algn="l" rtl="0">
              <a:lnSpc>
                <a:spcPct val="100000"/>
              </a:lnSpc>
              <a:spcBef>
                <a:spcPts val="600"/>
              </a:spcBef>
              <a:spcAft>
                <a:spcPts val="0"/>
              </a:spcAft>
              <a:buClr>
                <a:srgbClr val="222222"/>
              </a:buClr>
              <a:buSzPts val="1200"/>
              <a:buFont typeface="Calibri"/>
              <a:buAutoNum type="arabicPeriod"/>
            </a:pPr>
            <a:r>
              <a:rPr lang="en-US" sz="1100" b="1" i="0" u="none" strike="noStrike" cap="none" dirty="0">
                <a:solidFill>
                  <a:srgbClr val="222222"/>
                </a:solidFill>
                <a:latin typeface="Calibri"/>
                <a:ea typeface="Calibri"/>
                <a:cs typeface="Calibri"/>
                <a:sym typeface="Calibri"/>
              </a:rPr>
              <a:t>State Recommendations. </a:t>
            </a:r>
            <a:r>
              <a:rPr lang="en-US" sz="1100" b="0" i="0" u="none" strike="noStrike" cap="none" dirty="0">
                <a:solidFill>
                  <a:srgbClr val="222222"/>
                </a:solidFill>
                <a:latin typeface="Calibri"/>
                <a:ea typeface="Calibri"/>
                <a:cs typeface="Calibri"/>
                <a:sym typeface="Calibri"/>
              </a:rPr>
              <a:t>When and where possible, the state will provide support to governmental and non-governmental organizations working to help Pennsylvania reach Phase 3 WIP goals. The state will provide on the ground planning and technical support. There are also many existing state programs that local governments and organizations can work with to improve local water quality. If needs cannot be met through existing programs, new programs may be developed to support community efforts to reach Phase 3 WIP goals.</a:t>
            </a:r>
            <a:endParaRPr sz="1100" b="0" i="0" u="none" strike="noStrike" cap="none" dirty="0">
              <a:solidFill>
                <a:srgbClr val="222222"/>
              </a:solidFill>
              <a:latin typeface="Calibri"/>
              <a:ea typeface="Calibri"/>
              <a:cs typeface="Calibri"/>
              <a:sym typeface="Calibri"/>
            </a:endParaRPr>
          </a:p>
          <a:p>
            <a:pPr marL="457200" marR="0" lvl="0" indent="-304800" algn="l" rtl="0">
              <a:lnSpc>
                <a:spcPct val="100000"/>
              </a:lnSpc>
              <a:spcBef>
                <a:spcPts val="600"/>
              </a:spcBef>
              <a:spcAft>
                <a:spcPts val="0"/>
              </a:spcAft>
              <a:buClr>
                <a:srgbClr val="222222"/>
              </a:buClr>
              <a:buSzPts val="1200"/>
              <a:buFont typeface="Calibri"/>
              <a:buAutoNum type="arabicPeriod"/>
            </a:pPr>
            <a:r>
              <a:rPr lang="en-US" sz="1100" b="1" i="0" u="none" strike="noStrike" cap="none" dirty="0">
                <a:solidFill>
                  <a:srgbClr val="222222"/>
                </a:solidFill>
                <a:latin typeface="Calibri"/>
                <a:ea typeface="Calibri"/>
                <a:cs typeface="Calibri"/>
                <a:sym typeface="Calibri"/>
              </a:rPr>
              <a:t>Countywide Action Plans.</a:t>
            </a:r>
            <a:r>
              <a:rPr lang="en-US" sz="1100" b="0" i="0" u="none" strike="noStrike" cap="none" dirty="0">
                <a:solidFill>
                  <a:srgbClr val="222222"/>
                </a:solidFill>
                <a:latin typeface="Calibri"/>
                <a:ea typeface="Calibri"/>
                <a:cs typeface="Calibri"/>
                <a:sym typeface="Calibri"/>
              </a:rPr>
              <a:t> The Phase 3 WIP is unique in the focus on working with local communities at the county level to create plans to improve local water quality and meet local needs. The state will support development and implementation of Countywide Action Plans in all 43 watershed counties.</a:t>
            </a:r>
            <a:endParaRPr sz="1100" b="0" i="0" u="none" strike="noStrike" cap="none" dirty="0">
              <a:solidFill>
                <a:srgbClr val="222222"/>
              </a:solidFill>
              <a:latin typeface="Calibri"/>
              <a:ea typeface="Calibri"/>
              <a:cs typeface="Calibri"/>
              <a:sym typeface="Calibri"/>
            </a:endParaRPr>
          </a:p>
          <a:p>
            <a:pPr marL="457200" marR="0" lvl="0" indent="-304800" algn="l" rtl="0">
              <a:lnSpc>
                <a:spcPct val="100000"/>
              </a:lnSpc>
              <a:spcBef>
                <a:spcPts val="600"/>
              </a:spcBef>
              <a:spcAft>
                <a:spcPts val="0"/>
              </a:spcAft>
              <a:buClr>
                <a:srgbClr val="222222"/>
              </a:buClr>
              <a:buSzPts val="1200"/>
              <a:buFont typeface="Calibri"/>
              <a:buAutoNum type="arabicPeriod"/>
            </a:pPr>
            <a:r>
              <a:rPr lang="en-US" sz="1100" b="1" i="0" u="none" strike="noStrike" cap="none" dirty="0">
                <a:solidFill>
                  <a:srgbClr val="222222"/>
                </a:solidFill>
                <a:latin typeface="Calibri"/>
                <a:ea typeface="Calibri"/>
                <a:cs typeface="Calibri"/>
                <a:sym typeface="Calibri"/>
              </a:rPr>
              <a:t>Undocumented Practices.</a:t>
            </a:r>
            <a:r>
              <a:rPr lang="en-US" sz="1100" b="0" i="0" u="none" strike="noStrike" cap="none" dirty="0">
                <a:solidFill>
                  <a:srgbClr val="222222"/>
                </a:solidFill>
                <a:latin typeface="Calibri"/>
                <a:ea typeface="Calibri"/>
                <a:cs typeface="Calibri"/>
                <a:sym typeface="Calibri"/>
              </a:rPr>
              <a:t> Not all of the work currently underway to keep local Pennsylvania waters clean is documented. An important goal of the Phase 3 WIP is to capture these existing efforts to ensure Pennsylvania is getting full credit for all of the great work already being done around the state. </a:t>
            </a:r>
            <a:endParaRPr sz="1100" b="0" i="0" u="none" strike="noStrike" cap="none" dirty="0">
              <a:solidFill>
                <a:srgbClr val="222222"/>
              </a:solidFill>
              <a:latin typeface="Calibri"/>
              <a:ea typeface="Calibri"/>
              <a:cs typeface="Calibri"/>
              <a:sym typeface="Calibri"/>
            </a:endParaRPr>
          </a:p>
          <a:p>
            <a:pPr marL="457200" marR="0" lvl="0" indent="-304800" algn="l" rtl="0">
              <a:lnSpc>
                <a:spcPct val="100000"/>
              </a:lnSpc>
              <a:spcBef>
                <a:spcPts val="600"/>
              </a:spcBef>
              <a:spcAft>
                <a:spcPts val="0"/>
              </a:spcAft>
              <a:buClr>
                <a:srgbClr val="222222"/>
              </a:buClr>
              <a:buSzPts val="1200"/>
              <a:buFont typeface="Calibri"/>
              <a:buAutoNum type="arabicPeriod"/>
            </a:pPr>
            <a:r>
              <a:rPr lang="en-US" sz="1100" b="1" i="0" u="none" strike="noStrike" cap="none" dirty="0">
                <a:solidFill>
                  <a:srgbClr val="222222"/>
                </a:solidFill>
                <a:latin typeface="Calibri"/>
                <a:ea typeface="Calibri"/>
                <a:cs typeface="Calibri"/>
                <a:sym typeface="Calibri"/>
              </a:rPr>
              <a:t>Verification Plan. </a:t>
            </a:r>
            <a:r>
              <a:rPr lang="en-US" sz="1100" b="0" i="0" u="none" strike="noStrike" cap="none" dirty="0">
                <a:solidFill>
                  <a:srgbClr val="222222"/>
                </a:solidFill>
                <a:latin typeface="Calibri"/>
                <a:ea typeface="Calibri"/>
                <a:cs typeface="Calibri"/>
                <a:sym typeface="Calibri"/>
              </a:rPr>
              <a:t>Pennsylvania’s BMP verification plan was reviewed and improved. </a:t>
            </a:r>
            <a:r>
              <a:rPr lang="en-US" sz="1100" b="0" i="0" u="none" strike="noStrike" cap="none" dirty="0">
                <a:solidFill>
                  <a:schemeClr val="dk1"/>
                </a:solidFill>
                <a:latin typeface="Calibri"/>
                <a:ea typeface="Calibri"/>
                <a:cs typeface="Calibri"/>
                <a:sym typeface="Calibri"/>
              </a:rPr>
              <a:t>The resulting Pennsylvania BMP Verification Program ensures all practice implementation and continued operation and maintenance is accurately documented and verified, with the goal of a realistic and implementable process that meets the Chesapeake Bay Program Partnership Verification Program protocols.</a:t>
            </a: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rgbClr val="0B5394"/>
                </a:solidFill>
                <a:latin typeface="Calibri"/>
                <a:ea typeface="Calibri"/>
                <a:cs typeface="Calibri"/>
                <a:sym typeface="Calibri"/>
              </a:rPr>
              <a:t>Throughout Phase 3 WIP implementation, Pennsylvania will utilize an adaptive management approach.</a:t>
            </a:r>
            <a:br>
              <a:rPr lang="en-US" sz="1100" b="1" i="0" u="none" strike="noStrike" cap="none" dirty="0">
                <a:solidFill>
                  <a:srgbClr val="0B5394"/>
                </a:solidFill>
                <a:latin typeface="Calibri"/>
                <a:ea typeface="Calibri"/>
                <a:cs typeface="Calibri"/>
                <a:sym typeface="Calibri"/>
              </a:rPr>
            </a:br>
            <a:r>
              <a:rPr lang="en-US" sz="1100" b="0" i="0" u="none" strike="noStrike" cap="none" dirty="0">
                <a:solidFill>
                  <a:schemeClr val="dk1"/>
                </a:solidFill>
                <a:latin typeface="Calibri"/>
                <a:ea typeface="Calibri"/>
                <a:cs typeface="Calibri"/>
                <a:sym typeface="Calibri"/>
              </a:rPr>
              <a:t>This approach allows for progress assessment and targeted adjustments to programs and priorities to ensure the practices and controls called for in the Phase 3 WIP are achieved. Future activities will include implementation of practices; bi‐annual tracking and reporting of implementation for evaluation of milestone progress; and refinement of the Chesapeake Bay model. Federal, state and local coordination and partnership in these activities are vital. </a:t>
            </a:r>
            <a:endParaRPr sz="1100" b="0" i="0" u="none" strike="noStrike" cap="none" dirty="0">
              <a:solidFill>
                <a:srgbClr val="222222"/>
              </a:solidFill>
              <a:latin typeface="Calibri"/>
              <a:ea typeface="Calibri"/>
              <a:cs typeface="Calibri"/>
              <a:sym typeface="Calibri"/>
            </a:endParaRPr>
          </a:p>
          <a:p>
            <a:pPr marL="0" marR="0" lvl="0" indent="0" algn="l" rtl="0">
              <a:lnSpc>
                <a:spcPct val="114000"/>
              </a:lnSpc>
              <a:spcBef>
                <a:spcPts val="0"/>
              </a:spcBef>
              <a:spcAft>
                <a:spcPts val="0"/>
              </a:spcAft>
              <a:buClr>
                <a:srgbClr val="000000"/>
              </a:buClr>
              <a:buSzPts val="1100"/>
              <a:buFont typeface="Arial"/>
              <a:buNone/>
            </a:pPr>
            <a:endParaRPr sz="1100" b="1" i="0" u="none" strike="noStrike" cap="none" dirty="0">
              <a:solidFill>
                <a:srgbClr val="000000"/>
              </a:solidFill>
              <a:latin typeface="Calibri"/>
              <a:ea typeface="Calibri"/>
              <a:cs typeface="Calibri"/>
              <a:sym typeface="Calibri"/>
            </a:endParaRPr>
          </a:p>
        </p:txBody>
      </p:sp>
      <p:sp>
        <p:nvSpPr>
          <p:cNvPr id="266" name="Google Shape;266;p39"/>
          <p:cNvSpPr txBox="1"/>
          <p:nvPr/>
        </p:nvSpPr>
        <p:spPr>
          <a:xfrm>
            <a:off x="5517887" y="9542815"/>
            <a:ext cx="1924334" cy="2308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endParaRPr dirty="0"/>
          </a:p>
        </p:txBody>
      </p:sp>
      <p:sp>
        <p:nvSpPr>
          <p:cNvPr id="267" name="Google Shape;267;p39"/>
          <p:cNvSpPr txBox="1"/>
          <p:nvPr/>
        </p:nvSpPr>
        <p:spPr>
          <a:xfrm>
            <a:off x="3610700" y="132200"/>
            <a:ext cx="3804300" cy="416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1" i="0" u="none" strike="noStrike" cap="none" dirty="0">
                <a:solidFill>
                  <a:srgbClr val="073763"/>
                </a:solidFill>
                <a:latin typeface="Arial"/>
                <a:ea typeface="Arial"/>
                <a:cs typeface="Arial"/>
                <a:sym typeface="Arial"/>
              </a:rPr>
              <a:t>PA PHASE 3 WATERSHED IMPLEMENTATION PLAN</a:t>
            </a:r>
            <a:endParaRPr sz="900" b="1" i="0" u="none" strike="noStrike" cap="none" dirty="0">
              <a:solidFill>
                <a:srgbClr val="073763"/>
              </a:solidFill>
              <a:latin typeface="Arial"/>
              <a:ea typeface="Arial"/>
              <a:cs typeface="Arial"/>
              <a:sym typeface="Arial"/>
            </a:endParaRPr>
          </a:p>
          <a:p>
            <a:pPr lvl="0" algn="r">
              <a:buSzPts val="900"/>
            </a:pPr>
            <a:r>
              <a:rPr lang="en-US" sz="900" dirty="0">
                <a:solidFill>
                  <a:srgbClr val="073763"/>
                </a:solidFill>
              </a:rPr>
              <a:t>www.dep.pa.gov/chesapeakebay/phase3</a:t>
            </a:r>
          </a:p>
        </p:txBody>
      </p:sp>
      <p:cxnSp>
        <p:nvCxnSpPr>
          <p:cNvPr id="268" name="Google Shape;268;p39"/>
          <p:cNvCxnSpPr/>
          <p:nvPr/>
        </p:nvCxnSpPr>
        <p:spPr>
          <a:xfrm>
            <a:off x="411125" y="9474100"/>
            <a:ext cx="6928200" cy="0"/>
          </a:xfrm>
          <a:prstGeom prst="straightConnector1">
            <a:avLst/>
          </a:prstGeom>
          <a:noFill/>
          <a:ln w="38100" cap="flat" cmpd="sng">
            <a:solidFill>
              <a:srgbClr val="38761D"/>
            </a:solidFill>
            <a:prstDash val="solid"/>
            <a:round/>
            <a:headEnd type="none" w="sm" len="sm"/>
            <a:tailEnd type="none" w="sm" len="sm"/>
          </a:ln>
        </p:spPr>
      </p:cxnSp>
      <p:cxnSp>
        <p:nvCxnSpPr>
          <p:cNvPr id="269" name="Google Shape;269;p39"/>
          <p:cNvCxnSpPr/>
          <p:nvPr/>
        </p:nvCxnSpPr>
        <p:spPr>
          <a:xfrm>
            <a:off x="411125" y="9550300"/>
            <a:ext cx="6928200" cy="0"/>
          </a:xfrm>
          <a:prstGeom prst="straightConnector1">
            <a:avLst/>
          </a:prstGeom>
          <a:noFill/>
          <a:ln w="38100" cap="flat" cmpd="sng">
            <a:solidFill>
              <a:srgbClr val="0B5394"/>
            </a:solidFill>
            <a:prstDash val="solid"/>
            <a:round/>
            <a:headEnd type="none" w="sm" len="sm"/>
            <a:tailEnd type="none" w="sm" len="sm"/>
          </a:ln>
        </p:spPr>
      </p:cxnSp>
      <p:sp>
        <p:nvSpPr>
          <p:cNvPr id="11" name="Rectangle 10">
            <a:extLst>
              <a:ext uri="{FF2B5EF4-FFF2-40B4-BE49-F238E27FC236}">
                <a16:creationId xmlns:a16="http://schemas.microsoft.com/office/drawing/2014/main" id="{D47F16E7-B2FE-4532-9A48-C469276F8558}"/>
              </a:ext>
            </a:extLst>
          </p:cNvPr>
          <p:cNvSpPr/>
          <p:nvPr/>
        </p:nvSpPr>
        <p:spPr>
          <a:xfrm>
            <a:off x="307794" y="9003234"/>
            <a:ext cx="7236588" cy="400110"/>
          </a:xfrm>
          <a:prstGeom prst="rect">
            <a:avLst/>
          </a:prstGeom>
          <a:ln>
            <a:noFill/>
          </a:ln>
        </p:spPr>
        <p:txBody>
          <a:bodyPr wrap="square">
            <a:spAutoFit/>
          </a:bodyPr>
          <a:lstStyle/>
          <a:p>
            <a:pPr>
              <a:buClr>
                <a:schemeClr val="dk1"/>
              </a:buClr>
              <a:buSzPts val="1100"/>
            </a:pPr>
            <a:r>
              <a:rPr lang="en-US" sz="1100" b="1" dirty="0">
                <a:solidFill>
                  <a:schemeClr val="dk1"/>
                </a:solidFill>
                <a:latin typeface="Calibri"/>
                <a:ea typeface="Calibri"/>
                <a:cs typeface="Calibri"/>
                <a:sym typeface="Calibri"/>
              </a:rPr>
              <a:t>For more information or to get involved in local planning efforts, please visit </a:t>
            </a:r>
            <a:r>
              <a:rPr lang="en-US" sz="1100" dirty="0">
                <a:solidFill>
                  <a:srgbClr val="073763"/>
                </a:solidFill>
                <a:hlinkClick r:id="rId3"/>
              </a:rPr>
              <a:t>www.dep.pa.gov/chesapeakebay/phase3</a:t>
            </a:r>
            <a:r>
              <a:rPr lang="en-US" sz="1100" dirty="0">
                <a:solidFill>
                  <a:srgbClr val="073763"/>
                </a:solidFill>
              </a:rPr>
              <a:t>. </a:t>
            </a:r>
            <a:endParaRPr lang="en-US" sz="1100" b="1" dirty="0">
              <a:solidFill>
                <a:schemeClr val="tx1"/>
              </a:solidFill>
              <a:latin typeface="Calibri" panose="020F0502020204030204" pitchFamily="34" charset="0"/>
            </a:endParaRPr>
          </a:p>
          <a:p>
            <a:pPr>
              <a:spcAft>
                <a:spcPts val="800"/>
              </a:spcAft>
              <a:buClr>
                <a:schemeClr val="dk1"/>
              </a:buClr>
              <a:buSzPts val="1100"/>
            </a:pPr>
            <a:r>
              <a:rPr lang="en-US" sz="900" i="1" dirty="0">
                <a:solidFill>
                  <a:schemeClr val="tx1"/>
                </a:solidFill>
                <a:latin typeface="Calibri" panose="020F0502020204030204" pitchFamily="34" charset="0"/>
              </a:rPr>
              <a:t>Produced and distributed by the PA Department of Environmental Protection through a U.S. Environmental Protection Agency Chesapeake Bay grant</a:t>
            </a:r>
            <a:endParaRPr lang="en-US" sz="900" dirty="0"/>
          </a:p>
        </p:txBody>
      </p:sp>
      <p:cxnSp>
        <p:nvCxnSpPr>
          <p:cNvPr id="10" name="Google Shape;223;p37">
            <a:extLst>
              <a:ext uri="{FF2B5EF4-FFF2-40B4-BE49-F238E27FC236}">
                <a16:creationId xmlns:a16="http://schemas.microsoft.com/office/drawing/2014/main" id="{2969115B-4F28-45FA-A202-EC1A903F5A95}"/>
              </a:ext>
            </a:extLst>
          </p:cNvPr>
          <p:cNvCxnSpPr/>
          <p:nvPr/>
        </p:nvCxnSpPr>
        <p:spPr>
          <a:xfrm rot="10800000" flipH="1">
            <a:off x="408763" y="719759"/>
            <a:ext cx="6950100" cy="21900"/>
          </a:xfrm>
          <a:prstGeom prst="straightConnector1">
            <a:avLst/>
          </a:prstGeom>
          <a:noFill/>
          <a:ln w="19050" cap="flat" cmpd="sng">
            <a:solidFill>
              <a:srgbClr val="38761D"/>
            </a:solidFill>
            <a:prstDash val="solid"/>
            <a:round/>
            <a:headEnd type="none" w="sm" len="sm"/>
            <a:tailEnd type="none" w="sm" len="sm"/>
          </a:ln>
        </p:spPr>
      </p:cxnSp>
      <p:sp>
        <p:nvSpPr>
          <p:cNvPr id="12" name="TextBox 11">
            <a:extLst>
              <a:ext uri="{FF2B5EF4-FFF2-40B4-BE49-F238E27FC236}">
                <a16:creationId xmlns:a16="http://schemas.microsoft.com/office/drawing/2014/main" id="{2CD5FF5B-435E-416C-98D7-22E53643BEBF}"/>
              </a:ext>
            </a:extLst>
          </p:cNvPr>
          <p:cNvSpPr txBox="1"/>
          <p:nvPr/>
        </p:nvSpPr>
        <p:spPr>
          <a:xfrm>
            <a:off x="5573724" y="9679305"/>
            <a:ext cx="1924334" cy="230832"/>
          </a:xfrm>
          <a:prstGeom prst="rect">
            <a:avLst/>
          </a:prstGeom>
          <a:noFill/>
        </p:spPr>
        <p:txBody>
          <a:bodyPr wrap="square" rtlCol="0">
            <a:spAutoFit/>
          </a:bodyPr>
          <a:lstStyle/>
          <a:p>
            <a:pPr algn="r"/>
            <a:r>
              <a:rPr lang="en-US" sz="900" i="1" dirty="0"/>
              <a:t>3020-HD-DEP5256    2/2020</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E2E36F2ECEE7429C627317582A7262" ma:contentTypeVersion="5" ma:contentTypeDescription="Create a new document." ma:contentTypeScope="" ma:versionID="bd9898ee70c03f131c60cf0da30e7fed">
  <xsd:schema xmlns:xsd="http://www.w3.org/2001/XMLSchema" xmlns:xs="http://www.w3.org/2001/XMLSchema" xmlns:p="http://schemas.microsoft.com/office/2006/metadata/properties" xmlns:ns2="ae04085e-cfe4-498e-834f-bea77e1bbbbf" xmlns:ns3="eb2759b9-6f20-4cb8-99e0-8402d3e6f009" targetNamespace="http://schemas.microsoft.com/office/2006/metadata/properties" ma:root="true" ma:fieldsID="05e10e3f830c2262439f60f93077af72" ns2:_="" ns3:_="">
    <xsd:import namespace="ae04085e-cfe4-498e-834f-bea77e1bbbbf"/>
    <xsd:import namespace="eb2759b9-6f20-4cb8-99e0-8402d3e6f00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04085e-cfe4-498e-834f-bea77e1bbb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2759b9-6f20-4cb8-99e0-8402d3e6f00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149166-2738-41E5-9433-D8E300394883}">
  <ds:schemaRefs>
    <ds:schemaRef ds:uri="http://schemas.microsoft.com/sharepoint/v3/contenttype/forms"/>
  </ds:schemaRefs>
</ds:datastoreItem>
</file>

<file path=customXml/itemProps2.xml><?xml version="1.0" encoding="utf-8"?>
<ds:datastoreItem xmlns:ds="http://schemas.openxmlformats.org/officeDocument/2006/customXml" ds:itemID="{89DF4B20-D378-4BC1-9EBA-C17BEB97ADB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e04085e-cfe4-498e-834f-bea77e1bbbbf"/>
    <ds:schemaRef ds:uri="http://purl.org/dc/elements/1.1/"/>
    <ds:schemaRef ds:uri="http://schemas.microsoft.com/office/2006/metadata/properties"/>
    <ds:schemaRef ds:uri="eb2759b9-6f20-4cb8-99e0-8402d3e6f009"/>
    <ds:schemaRef ds:uri="http://www.w3.org/XML/1998/namespace"/>
    <ds:schemaRef ds:uri="http://purl.org/dc/dcmitype/"/>
  </ds:schemaRefs>
</ds:datastoreItem>
</file>

<file path=customXml/itemProps3.xml><?xml version="1.0" encoding="utf-8"?>
<ds:datastoreItem xmlns:ds="http://schemas.openxmlformats.org/officeDocument/2006/customXml" ds:itemID="{85ACBB16-812A-44FA-A233-84199123C3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04085e-cfe4-498e-834f-bea77e1bbbbf"/>
    <ds:schemaRef ds:uri="eb2759b9-6f20-4cb8-99e0-8402d3e6f0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97</TotalTime>
  <Words>1048</Words>
  <Application>Microsoft Office PowerPoint</Application>
  <PresentationFormat>Custom</PresentationFormat>
  <Paragraphs>111</Paragraphs>
  <Slides>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vt:i4>
      </vt:variant>
    </vt:vector>
  </HeadingPairs>
  <TitlesOfParts>
    <vt:vector size="12" baseType="lpstr">
      <vt:lpstr>Arial</vt:lpstr>
      <vt:lpstr>Permanent Marker</vt:lpstr>
      <vt:lpstr>Arvo</vt:lpstr>
      <vt:lpstr>Alfa Slab One</vt:lpstr>
      <vt:lpstr>Calibri</vt:lpstr>
      <vt:lpstr>Times New Roman</vt:lpstr>
      <vt:lpstr>Impact</vt:lpstr>
      <vt:lpstr>Simple Light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Baker, Jordan</dc:creator>
  <cp:lastModifiedBy>Baker, Jordan</cp:lastModifiedBy>
  <cp:revision>22</cp:revision>
  <cp:lastPrinted>2019-10-17T17:23:30Z</cp:lastPrinted>
  <dcterms:modified xsi:type="dcterms:W3CDTF">2020-03-10T16:59:44Z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0x010100B2E2E36F2ECEE7429C627317582A7262</vt:lpwstr>
  </property>
</Properties>
</file>