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 id="2147483670" r:id="rId5"/>
  </p:sldMasterIdLst>
  <p:notesMasterIdLst>
    <p:notesMasterId r:id="rId8"/>
  </p:notesMasterIdLst>
  <p:sldIdLst>
    <p:sldId id="256" r:id="rId6"/>
    <p:sldId id="259" r:id="rId7"/>
  </p:sldIdLst>
  <p:sldSz cx="7772400" cy="10058400"/>
  <p:notesSz cx="7010400" cy="9296400"/>
  <p:embeddedFontLst>
    <p:embeddedFont>
      <p:font typeface="Arvo"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03E1E-F09A-E87B-105D-EDFA8FE2C84E}" v="42" dt="2020-05-20T16:06:01.894"/>
    <p1510:client id="{3640DB70-AE8D-B421-7F05-CDFB7CC43DE1}" v="18" dt="2020-05-20T15:54:01.819"/>
    <p1510:client id="{539EB7E6-CF45-4D90-9998-469A8EF100FF}" v="8" dt="2019-11-22T22:50:49.892"/>
  </p1510:revLst>
</p1510:revInfo>
</file>

<file path=ppt/tableStyles.xml><?xml version="1.0" encoding="utf-8"?>
<a:tblStyleLst xmlns:a="http://schemas.openxmlformats.org/drawingml/2006/main" def="{1D39DAC2-615D-4D26-86C1-61F1A8AD65C4}">
  <a:tblStyle styleId="{1D39DAC2-615D-4D26-86C1-61F1A8AD65C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253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588" y="696913"/>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1"/>
            <a:ext cx="5608320" cy="4183380"/>
          </a:xfrm>
          <a:prstGeom prst="rect">
            <a:avLst/>
          </a:prstGeom>
          <a:noFill/>
          <a:ln>
            <a:noFill/>
          </a:ln>
        </p:spPr>
        <p:txBody>
          <a:bodyPr spcFirstLastPara="1" wrap="square" lIns="93151" tIns="93151" rIns="93151" bIns="93151"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2160588" y="696913"/>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01040" y="4415791"/>
            <a:ext cx="5608320" cy="4183380"/>
          </a:xfrm>
          <a:prstGeom prst="rect">
            <a:avLst/>
          </a:prstGeom>
          <a:noFill/>
          <a:ln>
            <a:noFill/>
          </a:ln>
        </p:spPr>
        <p:txBody>
          <a:bodyPr spcFirstLastPara="1" wrap="square" lIns="93151" tIns="93151" rIns="93151" bIns="93151"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2160588" y="696913"/>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701040" y="4415791"/>
            <a:ext cx="5608320" cy="4183380"/>
          </a:xfrm>
          <a:prstGeom prst="rect">
            <a:avLst/>
          </a:prstGeom>
          <a:noFill/>
          <a:ln>
            <a:noFill/>
          </a:ln>
        </p:spPr>
        <p:txBody>
          <a:bodyPr spcFirstLastPara="1" wrap="square" lIns="93151" tIns="93151" rIns="93151" bIns="93151"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13"/>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3" name="Google Shape;53;p13"/>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7" name="Google Shape;57;p1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5" name="Google Shape;65;p16"/>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6" name="Google Shape;66;p1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1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2" name="Google Shape;72;p18"/>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3" name="Google Shape;73;p1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6" name="Google Shape;76;p1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20"/>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0"/>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0" name="Google Shape;80;p20"/>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1" name="Google Shape;81;p20"/>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2" name="Google Shape;82;p2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21"/>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5" name="Google Shape;85;p2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22"/>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8" name="Google Shape;88;p22"/>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89" name="Google Shape;89;p2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8"/>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8"/>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8"/>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8"/>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0" name="Google Shape;40;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0"/>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10"/>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4" name="Google Shape;4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9" name="Google Shape;49;p12"/>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0" name="Google Shape;50;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4"/>
          <p:cNvSpPr txBox="1"/>
          <p:nvPr/>
        </p:nvSpPr>
        <p:spPr>
          <a:xfrm>
            <a:off x="1943183" y="226975"/>
            <a:ext cx="5560992" cy="1303280"/>
          </a:xfrm>
          <a:prstGeom prst="rect">
            <a:avLst/>
          </a:prstGeom>
          <a:noFill/>
          <a:ln>
            <a:noFill/>
          </a:ln>
        </p:spPr>
        <p:txBody>
          <a:bodyPr spcFirstLastPara="1" wrap="square" lIns="91425" tIns="91425" rIns="91425" bIns="91425" anchor="t" anchorCtr="0">
            <a:noAutofit/>
          </a:bodyPr>
          <a:lstStyle/>
          <a:p>
            <a:pPr algn="ctr">
              <a:buSzPts val="2200"/>
            </a:pPr>
            <a:r>
              <a:rPr lang="en-US" sz="3500" b="1" i="0" u="none" strike="noStrike" cap="none" dirty="0">
                <a:solidFill>
                  <a:schemeClr val="tx1"/>
                </a:solidFill>
                <a:latin typeface="Arial"/>
                <a:ea typeface="Arial"/>
                <a:cs typeface="Arial"/>
                <a:sym typeface="Arial"/>
              </a:rPr>
              <a:t>Clean Water </a:t>
            </a:r>
            <a:r>
              <a:rPr lang="en-US" sz="3500" b="1" dirty="0">
                <a:solidFill>
                  <a:schemeClr val="tx1"/>
                </a:solidFill>
              </a:rPr>
              <a:t>Countywide Action Planning</a:t>
            </a:r>
            <a:r>
              <a:rPr lang="en-US" sz="3500" b="1" i="0" u="none" strike="noStrike" cap="none" dirty="0">
                <a:solidFill>
                  <a:schemeClr val="tx1"/>
                </a:solidFill>
                <a:latin typeface="Arial"/>
                <a:ea typeface="Arial"/>
                <a:cs typeface="Arial"/>
                <a:sym typeface="Arial"/>
              </a:rPr>
              <a:t> </a:t>
            </a:r>
            <a:endParaRPr lang="en-US" sz="3500" b="1" i="0" u="none" strike="noStrike" cap="none" dirty="0">
              <a:solidFill>
                <a:schemeClr val="tx1"/>
              </a:solidFill>
              <a:latin typeface="Arial"/>
              <a:ea typeface="Arial"/>
              <a:cs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vo"/>
              <a:ea typeface="Arvo"/>
              <a:cs typeface="Arvo"/>
              <a:sym typeface="Arvo"/>
            </a:endParaRPr>
          </a:p>
        </p:txBody>
      </p:sp>
      <p:sp>
        <p:nvSpPr>
          <p:cNvPr id="99" name="Google Shape;99;p24"/>
          <p:cNvSpPr txBox="1"/>
          <p:nvPr/>
        </p:nvSpPr>
        <p:spPr>
          <a:xfrm>
            <a:off x="416829" y="1538246"/>
            <a:ext cx="6928199" cy="37105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buClr>
                <a:srgbClr val="000000"/>
              </a:buClr>
              <a:buSzPts val="1100"/>
              <a:buFont typeface="Arial"/>
              <a:buNone/>
            </a:pPr>
            <a:r>
              <a:rPr lang="en-US" sz="1800" b="1" i="0" u="none" strike="noStrike" cap="none" dirty="0">
                <a:solidFill>
                  <a:srgbClr val="000000"/>
                </a:solidFill>
                <a:latin typeface="Arial"/>
                <a:ea typeface="Arial"/>
                <a:cs typeface="Arial"/>
                <a:sym typeface="Arial"/>
              </a:rPr>
              <a:t>Local Plans, Local Solutions</a:t>
            </a:r>
            <a:endParaRPr sz="1800" b="1" i="0" u="none" strike="noStrike" cap="none" dirty="0">
              <a:solidFill>
                <a:srgbClr val="000000"/>
              </a:solidFill>
              <a:latin typeface="Arial"/>
              <a:ea typeface="Arial"/>
              <a:cs typeface="Arial"/>
              <a:sym typeface="Arial"/>
            </a:endParaRPr>
          </a:p>
          <a:p>
            <a:pPr marL="0" marR="0" lvl="0" indent="0" algn="l" rtl="0">
              <a:lnSpc>
                <a:spcPct val="100000"/>
              </a:lnSpc>
              <a:buClr>
                <a:schemeClr val="dk1"/>
              </a:buClr>
              <a:buSzPts val="1100"/>
              <a:buFont typeface="Arial"/>
              <a:buNone/>
            </a:pPr>
            <a:endParaRPr sz="600" dirty="0">
              <a:solidFill>
                <a:schemeClr val="dk1"/>
              </a:solidFill>
              <a:latin typeface="Calibri"/>
              <a:ea typeface="Calibri"/>
              <a:cs typeface="Calibri"/>
              <a:sym typeface="Calibri"/>
            </a:endParaRPr>
          </a:p>
          <a:p>
            <a:pPr marL="0" marR="0" lvl="0" indent="0" algn="l" rtl="0">
              <a:lnSpc>
                <a:spcPct val="100000"/>
              </a:lnSpc>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The Pennsylvania Phase 3 WIP focuses on local solutions for nutrient pollution reduction to local waterways. There are 43 counties in Pennsylvania whose waters run to the Chesapeake Bay. Pennsylvania has identified Countywide Action Plans (CAPs) as a way for local partners and stakeholders in those counties to decide how they will meet state nutrient pollution reduction goals and identify actions that address local issues, too. By creating a CAP, county participants can develop a strategy for cleaning up local waters, lowering flood risks, and improving the quality of life in their community.</a:t>
            </a:r>
            <a:endParaRPr sz="1200" b="0" i="0" u="none" strike="noStrike" cap="none" dirty="0">
              <a:solidFill>
                <a:schemeClr val="dk1"/>
              </a:solidFill>
              <a:latin typeface="Calibri"/>
              <a:ea typeface="Calibri"/>
              <a:cs typeface="Calibri"/>
            </a:endParaRPr>
          </a:p>
          <a:p>
            <a:pPr marL="0" marR="0" lvl="0" indent="0" algn="l">
              <a:lnSpc>
                <a:spcPct val="100000"/>
              </a:lnSpc>
              <a:buClr>
                <a:schemeClr val="dk1"/>
              </a:buClr>
              <a:buSzPts val="1100"/>
              <a:buFont typeface="Arial"/>
              <a:buNone/>
            </a:pPr>
            <a:endParaRPr lang="en-US" sz="1000" b="0" i="0" u="none" strike="noStrike" cap="none" dirty="0">
              <a:solidFill>
                <a:schemeClr val="dk1"/>
              </a:solidFill>
              <a:latin typeface="Calibri"/>
              <a:ea typeface="Calibri"/>
              <a:cs typeface="Calibri"/>
            </a:endParaRPr>
          </a:p>
          <a:p>
            <a:pPr>
              <a:buClr>
                <a:schemeClr val="dk1"/>
              </a:buClr>
              <a:buSzPts val="1100"/>
            </a:pPr>
            <a:endParaRPr lang="en-US" sz="1000" dirty="0">
              <a:solidFill>
                <a:schemeClr val="dk1"/>
              </a:solidFill>
              <a:latin typeface="Calibri"/>
              <a:ea typeface="Calibri"/>
              <a:cs typeface="Calibri"/>
            </a:endParaRPr>
          </a:p>
          <a:p>
            <a:pPr>
              <a:buClr>
                <a:schemeClr val="dk1"/>
              </a:buClr>
              <a:buSzPts val="1100"/>
            </a:pPr>
            <a:endParaRPr lang="en-US" sz="1000" dirty="0">
              <a:solidFill>
                <a:schemeClr val="dk1"/>
              </a:solidFill>
              <a:latin typeface="Calibri"/>
              <a:ea typeface="Calibri"/>
              <a:cs typeface="Calibri"/>
            </a:endParaRPr>
          </a:p>
        </p:txBody>
      </p:sp>
      <p:graphicFrame>
        <p:nvGraphicFramePr>
          <p:cNvPr id="101" name="Google Shape;101;p24"/>
          <p:cNvGraphicFramePr/>
          <p:nvPr>
            <p:extLst>
              <p:ext uri="{D42A27DB-BD31-4B8C-83A1-F6EECF244321}">
                <p14:modId xmlns:p14="http://schemas.microsoft.com/office/powerpoint/2010/main" val="3022485710"/>
              </p:ext>
            </p:extLst>
          </p:nvPr>
        </p:nvGraphicFramePr>
        <p:xfrm>
          <a:off x="339687" y="7025720"/>
          <a:ext cx="7093025" cy="2329674"/>
        </p:xfrm>
        <a:graphic>
          <a:graphicData uri="http://schemas.openxmlformats.org/drawingml/2006/table">
            <a:tbl>
              <a:tblPr>
                <a:noFill/>
                <a:tableStyleId>{1D39DAC2-615D-4D26-86C1-61F1A8AD65C4}</a:tableStyleId>
              </a:tblPr>
              <a:tblGrid>
                <a:gridCol w="1251350">
                  <a:extLst>
                    <a:ext uri="{9D8B030D-6E8A-4147-A177-3AD203B41FA5}">
                      <a16:colId xmlns:a16="http://schemas.microsoft.com/office/drawing/2014/main" val="20000"/>
                    </a:ext>
                  </a:extLst>
                </a:gridCol>
                <a:gridCol w="1162575">
                  <a:extLst>
                    <a:ext uri="{9D8B030D-6E8A-4147-A177-3AD203B41FA5}">
                      <a16:colId xmlns:a16="http://schemas.microsoft.com/office/drawing/2014/main" val="20001"/>
                    </a:ext>
                  </a:extLst>
                </a:gridCol>
                <a:gridCol w="1245975">
                  <a:extLst>
                    <a:ext uri="{9D8B030D-6E8A-4147-A177-3AD203B41FA5}">
                      <a16:colId xmlns:a16="http://schemas.microsoft.com/office/drawing/2014/main" val="20002"/>
                    </a:ext>
                  </a:extLst>
                </a:gridCol>
                <a:gridCol w="1169700">
                  <a:extLst>
                    <a:ext uri="{9D8B030D-6E8A-4147-A177-3AD203B41FA5}">
                      <a16:colId xmlns:a16="http://schemas.microsoft.com/office/drawing/2014/main" val="20003"/>
                    </a:ext>
                  </a:extLst>
                </a:gridCol>
                <a:gridCol w="1173050">
                  <a:extLst>
                    <a:ext uri="{9D8B030D-6E8A-4147-A177-3AD203B41FA5}">
                      <a16:colId xmlns:a16="http://schemas.microsoft.com/office/drawing/2014/main" val="20004"/>
                    </a:ext>
                  </a:extLst>
                </a:gridCol>
                <a:gridCol w="1090375">
                  <a:extLst>
                    <a:ext uri="{9D8B030D-6E8A-4147-A177-3AD203B41FA5}">
                      <a16:colId xmlns:a16="http://schemas.microsoft.com/office/drawing/2014/main" val="20005"/>
                    </a:ext>
                  </a:extLst>
                </a:gridCol>
              </a:tblGrid>
              <a:tr h="548850">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FFFFFF"/>
                          </a:solidFill>
                        </a:rPr>
                        <a:t>Tier 1 -</a:t>
                      </a:r>
                      <a:endParaRPr sz="1100" u="none" strike="noStrike" cap="none">
                        <a:solidFill>
                          <a:srgbClr val="FFFFFF"/>
                        </a:solidFill>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solidFill>
                            <a:srgbClr val="FFFFFF"/>
                          </a:solidFill>
                        </a:rPr>
                        <a:t>First 25% of Reductions</a:t>
                      </a:r>
                      <a:endParaRPr sz="1000" u="none" strike="noStrike" cap="none">
                        <a:solidFill>
                          <a:srgbClr val="FFFFFF"/>
                        </a:solidFill>
                      </a:endParaRPr>
                    </a:p>
                  </a:txBody>
                  <a:tcPr marL="53400" marR="53400" marT="53400" marB="53400" anchor="ctr">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38761D"/>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FFFFFF"/>
                          </a:solidFill>
                        </a:rPr>
                        <a:t>Tier 2 -</a:t>
                      </a:r>
                      <a:endParaRPr sz="1100" u="none" strike="noStrike" cap="none">
                        <a:solidFill>
                          <a:srgbClr val="FFFFFF"/>
                        </a:solidFill>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solidFill>
                            <a:srgbClr val="FFFFFF"/>
                          </a:solidFill>
                        </a:rPr>
                        <a:t>Second 25% of Reductions</a:t>
                      </a:r>
                      <a:endParaRPr sz="1000" u="none" strike="noStrike" cap="none">
                        <a:solidFill>
                          <a:srgbClr val="FFFFFF"/>
                        </a:solidFill>
                      </a:endParaRPr>
                    </a:p>
                  </a:txBody>
                  <a:tcPr marL="53400" marR="53400" marT="53400" marB="53400" anchor="ctr">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38761D"/>
                    </a:solidFill>
                  </a:tcPr>
                </a:tc>
                <a:tc gridSpan="2">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FFFFFF"/>
                          </a:solidFill>
                        </a:rPr>
                        <a:t>Tier 3 -</a:t>
                      </a:r>
                      <a:endParaRPr sz="1100" u="none" strike="noStrike" cap="none">
                        <a:solidFill>
                          <a:srgbClr val="FFFFFF"/>
                        </a:solidFill>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solidFill>
                            <a:srgbClr val="FFFFFF"/>
                          </a:solidFill>
                        </a:rPr>
                        <a:t>Third 25% of Reductions</a:t>
                      </a:r>
                      <a:endParaRPr sz="1000" u="none" strike="noStrike" cap="none">
                        <a:solidFill>
                          <a:srgbClr val="FFFFFF"/>
                        </a:solidFill>
                      </a:endParaRPr>
                    </a:p>
                  </a:txBody>
                  <a:tcPr marL="53400" marR="53400" marT="53400" marB="53400" anchor="ctr">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38761D"/>
                    </a:solidFill>
                  </a:tcPr>
                </a:tc>
                <a:tc hMerge="1">
                  <a:txBody>
                    <a:bodyPr/>
                    <a:lstStyle/>
                    <a:p>
                      <a:endParaRPr lang="en-US"/>
                    </a:p>
                  </a:txBody>
                  <a:tcPr/>
                </a:tc>
                <a:tc gridSpan="2">
                  <a:txBody>
                    <a:bodyPr/>
                    <a:lstStyle/>
                    <a:p>
                      <a:pPr marL="0" marR="0" lvl="0" indent="0" algn="ctr" rtl="0">
                        <a:lnSpc>
                          <a:spcPct val="107000"/>
                        </a:lnSpc>
                        <a:spcBef>
                          <a:spcPts val="0"/>
                        </a:spcBef>
                        <a:spcAft>
                          <a:spcPts val="0"/>
                        </a:spcAft>
                        <a:buClr>
                          <a:srgbClr val="000000"/>
                        </a:buClr>
                        <a:buSzPts val="1000"/>
                        <a:buFont typeface="Arial"/>
                        <a:buNone/>
                      </a:pPr>
                      <a:r>
                        <a:rPr lang="en-US" sz="1100" b="1" u="none" strike="noStrike" cap="none">
                          <a:solidFill>
                            <a:srgbClr val="FFFFFF"/>
                          </a:solidFill>
                        </a:rPr>
                        <a:t>Tier 4 -</a:t>
                      </a:r>
                      <a:endParaRPr sz="1100" u="none" strike="noStrike" cap="none">
                        <a:solidFill>
                          <a:srgbClr val="FFFFFF"/>
                        </a:solidFill>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solidFill>
                            <a:srgbClr val="FFFFFF"/>
                          </a:solidFill>
                        </a:rPr>
                        <a:t>Final 25% of Reductions</a:t>
                      </a:r>
                      <a:endParaRPr sz="1000" u="none" strike="noStrike" cap="none">
                        <a:solidFill>
                          <a:srgbClr val="FFFFFF"/>
                        </a:solidFill>
                      </a:endParaRPr>
                    </a:p>
                  </a:txBody>
                  <a:tcPr marL="53400" marR="53400" marT="53400" marB="53400" anchor="ctr">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solidFill>
                      <a:srgbClr val="38761D"/>
                    </a:solidFill>
                  </a:tcPr>
                </a:tc>
                <a:tc hMerge="1">
                  <a:txBody>
                    <a:bodyPr/>
                    <a:lstStyle/>
                    <a:p>
                      <a:endParaRPr lang="en-US"/>
                    </a:p>
                  </a:txBody>
                  <a:tcPr/>
                </a:tc>
                <a:extLst>
                  <a:ext uri="{0D108BD9-81ED-4DB2-BD59-A6C34878D82A}">
                    <a16:rowId xmlns:a16="http://schemas.microsoft.com/office/drawing/2014/main" val="10000"/>
                  </a:ext>
                </a:extLst>
              </a:tr>
              <a:tr h="1633975">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dirty="0">
                          <a:latin typeface="Arial"/>
                          <a:ea typeface="Arial"/>
                          <a:cs typeface="Arial"/>
                          <a:sym typeface="Arial"/>
                        </a:rPr>
                        <a:t>Lancaster -- Pilot</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b="1" u="none" strike="noStrike" cap="none" dirty="0">
                          <a:latin typeface="Arial"/>
                          <a:ea typeface="Arial"/>
                          <a:cs typeface="Arial"/>
                          <a:sym typeface="Arial"/>
                        </a:rPr>
                        <a:t>York – Pilot</a:t>
                      </a:r>
                      <a:endParaRPr sz="1000" u="none" strike="noStrike" cap="none" dirty="0">
                        <a:latin typeface="Calibri"/>
                        <a:ea typeface="Calibri"/>
                        <a:cs typeface="Calibri"/>
                        <a:sym typeface="Calibri"/>
                      </a:endParaRPr>
                    </a:p>
                  </a:txBody>
                  <a:tcPr marL="53400" marR="53400" marT="53400" marB="53400">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latin typeface="Arial"/>
                          <a:ea typeface="Arial"/>
                          <a:cs typeface="Arial"/>
                          <a:sym typeface="Arial"/>
                        </a:rPr>
                        <a:t>Franklin -- Pilot</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Lebanon (1)</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Cumberland (1)</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Centre (1)</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Bedford (1)</a:t>
                      </a:r>
                      <a:endParaRPr sz="1000" u="none" strike="noStrike" cap="none">
                        <a:latin typeface="Calibri"/>
                        <a:ea typeface="Calibri"/>
                        <a:cs typeface="Calibri"/>
                        <a:sym typeface="Calibri"/>
                      </a:endParaRPr>
                    </a:p>
                  </a:txBody>
                  <a:tcPr marL="53400" marR="53400" marT="53400" marB="53400">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latin typeface="Arial"/>
                          <a:ea typeface="Arial"/>
                          <a:cs typeface="Arial"/>
                          <a:sym typeface="Arial"/>
                        </a:rPr>
                        <a:t>Adams – Pilot </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Northumberland (2)</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Perry (7)</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Snyder (5)</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Huntingdon (3)</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Columbia (2)</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Mifflin (8)</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Lycoming (6)</a:t>
                      </a:r>
                      <a:endParaRPr sz="1000" u="none" strike="noStrike" cap="none">
                        <a:latin typeface="Calibri"/>
                        <a:ea typeface="Calibri"/>
                        <a:cs typeface="Calibri"/>
                        <a:sym typeface="Calibri"/>
                      </a:endParaRPr>
                    </a:p>
                  </a:txBody>
                  <a:tcPr marL="53400" marR="53400" marT="53400" marB="53400">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Schuylkill (4)</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Bradford (9)</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Juniata (8)</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Clinton (6)</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Tioga (9)</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Susquehanna (10)</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Clearfield (11)</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Fulton (3)</a:t>
                      </a:r>
                      <a:endParaRPr sz="1000" u="none" strike="noStrike" cap="none" dirty="0">
                        <a:latin typeface="Calibri"/>
                        <a:ea typeface="Calibri"/>
                        <a:cs typeface="Calibri"/>
                        <a:sym typeface="Calibri"/>
                      </a:endParaRPr>
                    </a:p>
                  </a:txBody>
                  <a:tcPr marL="53400" marR="53400" marT="53400" marB="53400">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Union (5)</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Chester (4)</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Dauphin (7)</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Berks (4)</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Blair (3)</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Lackawanna (10)</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Luzerne (10)</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Montour (2)</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Cambria (11)</a:t>
                      </a:r>
                      <a:endParaRPr sz="10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Sullivan (9)</a:t>
                      </a:r>
                      <a:endParaRPr sz="1000" u="none" strike="noStrike" cap="none">
                        <a:latin typeface="Calibri"/>
                        <a:ea typeface="Calibri"/>
                        <a:cs typeface="Calibri"/>
                        <a:sym typeface="Calibri"/>
                      </a:endParaRPr>
                    </a:p>
                  </a:txBody>
                  <a:tcPr marL="53400" marR="53400" marT="53400" marB="53400">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Potter (6)</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Somerset (min)</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Wyoming (min)</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Elk (min)</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Indiana (min)</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Cameron (min)</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Wayne (min)</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McKean (min)</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Jefferson (min)</a:t>
                      </a:r>
                      <a:endParaRPr sz="1000" u="none" strike="noStrike" cap="none" dirty="0">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dirty="0">
                          <a:latin typeface="Arial"/>
                          <a:ea typeface="Arial"/>
                          <a:cs typeface="Arial"/>
                          <a:sym typeface="Arial"/>
                        </a:rPr>
                        <a:t>Carbon (min)</a:t>
                      </a:r>
                      <a:endParaRPr sz="1000" u="none" strike="noStrike" cap="none" dirty="0">
                        <a:latin typeface="Calibri"/>
                        <a:ea typeface="Calibri"/>
                        <a:cs typeface="Calibri"/>
                        <a:sym typeface="Calibri"/>
                      </a:endParaRPr>
                    </a:p>
                  </a:txBody>
                  <a:tcPr marL="53400" marR="53400" marT="53400" marB="53400">
                    <a:lnL w="9525" cap="flat" cmpd="sng">
                      <a:solidFill>
                        <a:srgbClr val="274E13"/>
                      </a:solidFill>
                      <a:prstDash val="solid"/>
                      <a:round/>
                      <a:headEnd type="none" w="sm" len="sm"/>
                      <a:tailEnd type="none" w="sm" len="sm"/>
                    </a:lnL>
                    <a:lnR w="9525" cap="flat" cmpd="sng">
                      <a:solidFill>
                        <a:srgbClr val="274E13"/>
                      </a:solidFill>
                      <a:prstDash val="solid"/>
                      <a:round/>
                      <a:headEnd type="none" w="sm" len="sm"/>
                      <a:tailEnd type="none" w="sm" len="sm"/>
                    </a:lnR>
                    <a:lnT w="9525" cap="flat" cmpd="sng">
                      <a:solidFill>
                        <a:srgbClr val="274E13"/>
                      </a:solidFill>
                      <a:prstDash val="solid"/>
                      <a:round/>
                      <a:headEnd type="none" w="sm" len="sm"/>
                      <a:tailEnd type="none" w="sm" len="sm"/>
                    </a:lnT>
                    <a:lnB w="9525" cap="flat" cmpd="sng">
                      <a:solidFill>
                        <a:srgbClr val="274E1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4" name="Google Shape;104;p24"/>
          <p:cNvPicPr preferRelativeResize="0"/>
          <p:nvPr/>
        </p:nvPicPr>
        <p:blipFill rotWithShape="1">
          <a:blip r:embed="rId3">
            <a:alphaModFix/>
          </a:blip>
          <a:srcRect t="7876"/>
          <a:stretch/>
        </p:blipFill>
        <p:spPr>
          <a:xfrm>
            <a:off x="5667900" y="3187643"/>
            <a:ext cx="1677550" cy="1159024"/>
          </a:xfrm>
          <a:prstGeom prst="rect">
            <a:avLst/>
          </a:prstGeom>
          <a:noFill/>
          <a:ln w="9525" cap="flat" cmpd="sng">
            <a:solidFill>
              <a:schemeClr val="dk2"/>
            </a:solidFill>
            <a:prstDash val="solid"/>
            <a:round/>
            <a:headEnd type="none" w="sm" len="sm"/>
            <a:tailEnd type="none" w="sm" len="sm"/>
          </a:ln>
        </p:spPr>
      </p:pic>
      <p:pic>
        <p:nvPicPr>
          <p:cNvPr id="105" name="Google Shape;105;p24"/>
          <p:cNvPicPr preferRelativeResize="0"/>
          <p:nvPr/>
        </p:nvPicPr>
        <p:blipFill rotWithShape="1">
          <a:blip r:embed="rId4">
            <a:alphaModFix/>
          </a:blip>
          <a:srcRect t="7876"/>
          <a:stretch/>
        </p:blipFill>
        <p:spPr>
          <a:xfrm>
            <a:off x="5667900" y="4407643"/>
            <a:ext cx="1677548" cy="1159023"/>
          </a:xfrm>
          <a:prstGeom prst="rect">
            <a:avLst/>
          </a:prstGeom>
          <a:noFill/>
          <a:ln w="9525" cap="flat" cmpd="sng">
            <a:solidFill>
              <a:schemeClr val="dk2"/>
            </a:solidFill>
            <a:prstDash val="solid"/>
            <a:round/>
            <a:headEnd type="none" w="sm" len="sm"/>
            <a:tailEnd type="none" w="sm" len="sm"/>
          </a:ln>
        </p:spPr>
      </p:pic>
      <p:cxnSp>
        <p:nvCxnSpPr>
          <p:cNvPr id="107" name="Google Shape;107;p24"/>
          <p:cNvCxnSpPr/>
          <p:nvPr/>
        </p:nvCxnSpPr>
        <p:spPr>
          <a:xfrm>
            <a:off x="422100" y="1534250"/>
            <a:ext cx="6928200" cy="0"/>
          </a:xfrm>
          <a:prstGeom prst="straightConnector1">
            <a:avLst/>
          </a:prstGeom>
          <a:noFill/>
          <a:ln w="38100" cap="flat" cmpd="sng">
            <a:solidFill>
              <a:srgbClr val="0B5394"/>
            </a:solidFill>
            <a:prstDash val="solid"/>
            <a:round/>
            <a:headEnd type="none" w="sm" len="sm"/>
            <a:tailEnd type="none" w="sm" len="sm"/>
          </a:ln>
        </p:spPr>
      </p:cxnSp>
      <p:pic>
        <p:nvPicPr>
          <p:cNvPr id="1026" name="Picture 2" descr="https://lh3.googleusercontent.com/_-NbRJAGfI77qy-ZXQpIG5s8IiRApKhHN7CCCqeZHtx_lrIcyeuCE7eNEEjsd5Hes32GZYXgbVJGagU-eE8PkCDKdBYFUSrFTmZXbCTuH8JK1U1qlhVGKzvx8-vWopchyRLD6I2d-30">
            <a:extLst>
              <a:ext uri="{FF2B5EF4-FFF2-40B4-BE49-F238E27FC236}">
                <a16:creationId xmlns:a16="http://schemas.microsoft.com/office/drawing/2014/main" id="{65DE5AD4-819A-4A1C-8FB6-007BE3F44C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775" y="5602090"/>
            <a:ext cx="1676400" cy="116205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oogle Shape;59;p13">
            <a:extLst>
              <a:ext uri="{FF2B5EF4-FFF2-40B4-BE49-F238E27FC236}">
                <a16:creationId xmlns:a16="http://schemas.microsoft.com/office/drawing/2014/main" id="{808ECA22-E1EB-4647-B2D6-927384B5A457}"/>
              </a:ext>
            </a:extLst>
          </p:cNvPr>
          <p:cNvCxnSpPr/>
          <p:nvPr/>
        </p:nvCxnSpPr>
        <p:spPr>
          <a:xfrm>
            <a:off x="411125" y="9680475"/>
            <a:ext cx="6928200" cy="0"/>
          </a:xfrm>
          <a:prstGeom prst="straightConnector1">
            <a:avLst/>
          </a:prstGeom>
          <a:noFill/>
          <a:ln w="38100" cap="flat" cmpd="sng">
            <a:solidFill>
              <a:srgbClr val="38761D"/>
            </a:solidFill>
            <a:prstDash val="solid"/>
            <a:round/>
            <a:headEnd type="none" w="sm" len="sm"/>
            <a:tailEnd type="none" w="sm" len="sm"/>
          </a:ln>
        </p:spPr>
      </p:cxnSp>
      <p:cxnSp>
        <p:nvCxnSpPr>
          <p:cNvPr id="17" name="Google Shape;60;p13">
            <a:extLst>
              <a:ext uri="{FF2B5EF4-FFF2-40B4-BE49-F238E27FC236}">
                <a16:creationId xmlns:a16="http://schemas.microsoft.com/office/drawing/2014/main" id="{2B76C273-5074-49C0-A1B9-03479A660111}"/>
              </a:ext>
            </a:extLst>
          </p:cNvPr>
          <p:cNvCxnSpPr/>
          <p:nvPr/>
        </p:nvCxnSpPr>
        <p:spPr>
          <a:xfrm>
            <a:off x="411125" y="9616975"/>
            <a:ext cx="6928200" cy="0"/>
          </a:xfrm>
          <a:prstGeom prst="straightConnector1">
            <a:avLst/>
          </a:prstGeom>
          <a:noFill/>
          <a:ln w="38100" cap="flat" cmpd="sng">
            <a:solidFill>
              <a:srgbClr val="0B5394"/>
            </a:solidFill>
            <a:prstDash val="solid"/>
            <a:round/>
            <a:headEnd type="none" w="sm" len="sm"/>
            <a:tailEnd type="none" w="sm" len="sm"/>
          </a:ln>
        </p:spPr>
      </p:cxnSp>
      <p:grpSp>
        <p:nvGrpSpPr>
          <p:cNvPr id="3" name="Group 2">
            <a:extLst>
              <a:ext uri="{FF2B5EF4-FFF2-40B4-BE49-F238E27FC236}">
                <a16:creationId xmlns:a16="http://schemas.microsoft.com/office/drawing/2014/main" id="{BD168244-E0EE-4A30-97FF-8CAB33258E78}"/>
              </a:ext>
            </a:extLst>
          </p:cNvPr>
          <p:cNvGrpSpPr/>
          <p:nvPr/>
        </p:nvGrpSpPr>
        <p:grpSpPr>
          <a:xfrm>
            <a:off x="369352" y="3206386"/>
            <a:ext cx="5333776" cy="3610628"/>
            <a:chOff x="0" y="0"/>
            <a:chExt cx="7000875" cy="4447540"/>
          </a:xfrm>
        </p:grpSpPr>
        <p:grpSp>
          <p:nvGrpSpPr>
            <p:cNvPr id="19" name="Group 18">
              <a:extLst>
                <a:ext uri="{FF2B5EF4-FFF2-40B4-BE49-F238E27FC236}">
                  <a16:creationId xmlns:a16="http://schemas.microsoft.com/office/drawing/2014/main" id="{3ECA002C-DDD4-462B-BEAE-BDE7A01D78BB}"/>
                </a:ext>
              </a:extLst>
            </p:cNvPr>
            <p:cNvGrpSpPr/>
            <p:nvPr/>
          </p:nvGrpSpPr>
          <p:grpSpPr>
            <a:xfrm>
              <a:off x="0" y="0"/>
              <a:ext cx="7000875" cy="4447540"/>
              <a:chOff x="0" y="0"/>
              <a:chExt cx="7153275" cy="4447540"/>
            </a:xfrm>
          </p:grpSpPr>
          <p:pic>
            <p:nvPicPr>
              <p:cNvPr id="24" name="Picture 23">
                <a:extLst>
                  <a:ext uri="{FF2B5EF4-FFF2-40B4-BE49-F238E27FC236}">
                    <a16:creationId xmlns:a16="http://schemas.microsoft.com/office/drawing/2014/main" id="{6F93E536-82DA-4752-9879-04C0310592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514" r="1873"/>
              <a:stretch/>
            </p:blipFill>
            <p:spPr bwMode="auto">
              <a:xfrm>
                <a:off x="1057275" y="0"/>
                <a:ext cx="6096000" cy="4447540"/>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9F89960A-8376-494F-B346-A361BC583C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42" r="80447"/>
              <a:stretch/>
            </p:blipFill>
            <p:spPr bwMode="auto">
              <a:xfrm>
                <a:off x="0" y="0"/>
                <a:ext cx="1076325" cy="4447540"/>
              </a:xfrm>
              <a:prstGeom prst="rect">
                <a:avLst/>
              </a:prstGeom>
              <a:noFill/>
              <a:ln>
                <a:noFill/>
              </a:ln>
              <a:extLst>
                <a:ext uri="{53640926-AAD7-44D8-BBD7-CCE9431645EC}">
                  <a14:shadowObscured xmlns:a14="http://schemas.microsoft.com/office/drawing/2010/main"/>
                </a:ext>
              </a:extLst>
            </p:spPr>
          </p:pic>
        </p:grpSp>
        <p:sp>
          <p:nvSpPr>
            <p:cNvPr id="20" name="Text Box 14">
              <a:extLst>
                <a:ext uri="{FF2B5EF4-FFF2-40B4-BE49-F238E27FC236}">
                  <a16:creationId xmlns:a16="http://schemas.microsoft.com/office/drawing/2014/main" id="{4CF504C3-8603-49A6-AA5A-41336B10C936}"/>
                </a:ext>
              </a:extLst>
            </p:cNvPr>
            <p:cNvSpPr txBox="1"/>
            <p:nvPr/>
          </p:nvSpPr>
          <p:spPr>
            <a:xfrm>
              <a:off x="493158" y="1696438"/>
              <a:ext cx="1057275" cy="5715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Summer 2020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Summer 2020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latin typeface="Calibri" panose="020F0502020204030204" pitchFamily="34" charset="0"/>
                  <a:ea typeface="Calibri" panose="020F0502020204030204" pitchFamily="34" charset="0"/>
                  <a:cs typeface="Times New Roman" panose="02020603050405020304" pitchFamily="18" charset="0"/>
                </a:rPr>
                <a:t>Summer</a:t>
              </a: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2020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5">
              <a:extLst>
                <a:ext uri="{FF2B5EF4-FFF2-40B4-BE49-F238E27FC236}">
                  <a16:creationId xmlns:a16="http://schemas.microsoft.com/office/drawing/2014/main" id="{9568ED6E-23F3-4E93-AF07-74C0C65C8E2F}"/>
                </a:ext>
              </a:extLst>
            </p:cNvPr>
            <p:cNvSpPr txBox="1"/>
            <p:nvPr/>
          </p:nvSpPr>
          <p:spPr>
            <a:xfrm>
              <a:off x="493158" y="1204524"/>
              <a:ext cx="1057275" cy="419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Winter 2019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Winter 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6">
              <a:extLst>
                <a:ext uri="{FF2B5EF4-FFF2-40B4-BE49-F238E27FC236}">
                  <a16:creationId xmlns:a16="http://schemas.microsoft.com/office/drawing/2014/main" id="{03A16A48-D1A5-4C3F-B0F5-A940346C89A1}"/>
                </a:ext>
              </a:extLst>
            </p:cNvPr>
            <p:cNvSpPr txBox="1"/>
            <p:nvPr/>
          </p:nvSpPr>
          <p:spPr>
            <a:xfrm>
              <a:off x="493158" y="2225845"/>
              <a:ext cx="1057275"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Fall 2020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Fall 2020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Fall 2020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Fall 2020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17">
              <a:extLst>
                <a:ext uri="{FF2B5EF4-FFF2-40B4-BE49-F238E27FC236}">
                  <a16:creationId xmlns:a16="http://schemas.microsoft.com/office/drawing/2014/main" id="{3D90F232-B5AB-46FE-8535-E71AA4A7CA50}"/>
                </a:ext>
              </a:extLst>
            </p:cNvPr>
            <p:cNvSpPr txBox="1"/>
            <p:nvPr/>
          </p:nvSpPr>
          <p:spPr>
            <a:xfrm>
              <a:off x="484279" y="2889328"/>
              <a:ext cx="1223426"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Winter 2020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Winter 2020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Winter 2020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Rectangle: Rounded Corners 3">
            <a:extLst>
              <a:ext uri="{FF2B5EF4-FFF2-40B4-BE49-F238E27FC236}">
                <a16:creationId xmlns:a16="http://schemas.microsoft.com/office/drawing/2014/main" id="{F3D4AE6F-EA78-4E88-833A-08177A113FEB}"/>
              </a:ext>
            </a:extLst>
          </p:cNvPr>
          <p:cNvSpPr/>
          <p:nvPr/>
        </p:nvSpPr>
        <p:spPr>
          <a:xfrm>
            <a:off x="564104" y="472440"/>
            <a:ext cx="1379079" cy="834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County LOGO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p:nvPr/>
        </p:nvSpPr>
        <p:spPr>
          <a:xfrm>
            <a:off x="411125" y="7842305"/>
            <a:ext cx="6950100" cy="990900"/>
          </a:xfrm>
          <a:prstGeom prst="wedgeRectCallout">
            <a:avLst>
              <a:gd name="adj1" fmla="val -22051"/>
              <a:gd name="adj2" fmla="val 49074"/>
            </a:avLst>
          </a:prstGeom>
          <a:solidFill>
            <a:srgbClr val="D9D9D9"/>
          </a:solidFill>
          <a:ln>
            <a:noFill/>
          </a:ln>
        </p:spPr>
        <p:txBody>
          <a:bodyPr spcFirstLastPara="1" wrap="square" lIns="91425" tIns="45700"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Track and Report Progress Towards Goals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Key Resources: Community Clean Water Planning Guide &amp; Community Clean Water Technical Toolbox</a:t>
            </a:r>
            <a:endParaRPr sz="11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Now that plan implementation is underway, it’s time to identify how progress towards countywide goals will be tracked and who will do it. Internal progress reporting should be part of Implementation Team meetings and community outreach. Each county will submit annual progress reports to the DEP using a standard reporting template.</a:t>
            </a:r>
            <a:endParaRPr sz="1100" b="0" i="0" u="none" strike="noStrike" cap="none">
              <a:solidFill>
                <a:srgbClr val="000000"/>
              </a:solidFill>
              <a:latin typeface="Calibri"/>
              <a:ea typeface="Calibri"/>
              <a:cs typeface="Calibri"/>
              <a:sym typeface="Calibri"/>
            </a:endParaRPr>
          </a:p>
        </p:txBody>
      </p:sp>
      <p:sp>
        <p:nvSpPr>
          <p:cNvPr id="144" name="Google Shape;144;p27"/>
          <p:cNvSpPr/>
          <p:nvPr/>
        </p:nvSpPr>
        <p:spPr>
          <a:xfrm>
            <a:off x="411125" y="6992057"/>
            <a:ext cx="6950100" cy="772500"/>
          </a:xfrm>
          <a:prstGeom prst="wedgeRectCallout">
            <a:avLst>
              <a:gd name="adj1" fmla="val 21248"/>
              <a:gd name="adj2" fmla="val 71033"/>
            </a:avLst>
          </a:prstGeom>
          <a:solidFill>
            <a:srgbClr val="93C47D"/>
          </a:solidFill>
          <a:ln>
            <a:noFill/>
          </a:ln>
        </p:spPr>
        <p:txBody>
          <a:bodyPr spcFirstLastPara="1" wrap="square" lIns="91425" tIns="45700"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Implement the Countywide Action Plan</a:t>
            </a:r>
            <a:endParaRPr sz="14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100"/>
              <a:buFont typeface="Arial"/>
              <a:buNone/>
            </a:pPr>
            <a:r>
              <a:rPr lang="en-US" sz="1100" b="1" i="0" u="none" strike="noStrike" cap="none">
                <a:solidFill>
                  <a:srgbClr val="000000"/>
                </a:solidFill>
                <a:latin typeface="Calibri"/>
                <a:ea typeface="Calibri"/>
                <a:cs typeface="Calibri"/>
                <a:sym typeface="Calibri"/>
              </a:rPr>
              <a:t>Key Resources: Community Clean Water Planning Guide &amp; Community Clean Water Technical Toolbox</a:t>
            </a:r>
            <a:endParaRPr sz="11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With planning complete, now it’s time for implementation. The implementation team should set up a regular meeting schedule, divide plan responsibilities, and work with partners to make progress towards Countywide Action Plan goals.</a:t>
            </a:r>
            <a:r>
              <a:rPr lang="en-US" sz="1000" b="0" i="0" u="none" strike="noStrike" cap="none">
                <a:solidFill>
                  <a:srgbClr val="000000"/>
                </a:solidFill>
                <a:latin typeface="Calibri"/>
                <a:ea typeface="Calibri"/>
                <a:cs typeface="Calibri"/>
                <a:sym typeface="Calibri"/>
              </a:rPr>
              <a:t> </a:t>
            </a:r>
            <a:endParaRPr sz="1000" b="0" i="0" u="none" strike="noStrike" cap="none">
              <a:solidFill>
                <a:srgbClr val="000000"/>
              </a:solidFill>
              <a:latin typeface="Calibri"/>
              <a:ea typeface="Calibri"/>
              <a:cs typeface="Calibri"/>
              <a:sym typeface="Calibri"/>
            </a:endParaRPr>
          </a:p>
        </p:txBody>
      </p:sp>
      <p:sp>
        <p:nvSpPr>
          <p:cNvPr id="145" name="Google Shape;145;p27"/>
          <p:cNvSpPr/>
          <p:nvPr/>
        </p:nvSpPr>
        <p:spPr>
          <a:xfrm>
            <a:off x="411125" y="5960499"/>
            <a:ext cx="6950100" cy="944400"/>
          </a:xfrm>
          <a:prstGeom prst="wedgeRectCallout">
            <a:avLst>
              <a:gd name="adj1" fmla="val -20704"/>
              <a:gd name="adj2" fmla="val 65581"/>
            </a:avLst>
          </a:prstGeom>
          <a:solidFill>
            <a:srgbClr val="6FA8DC"/>
          </a:solidFill>
          <a:ln>
            <a:noFill/>
          </a:ln>
        </p:spPr>
        <p:txBody>
          <a:bodyPr spcFirstLastPara="1" wrap="square" lIns="91425" tIns="45700"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Finalize the Countywide Action Plan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Key Resources: Community Clean Water Planning Guide &amp; Community Clean Water Technical Toolbox</a:t>
            </a:r>
            <a:endParaRPr sz="11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Now that countywide goals are set and resource needs have been identified, it’s time to finalize the plan. Convene the planning team to review goals, action steps, and resources, invite community feedback and work together to finalize the plan. Be sure to include a plan for implementation and identify the implementation team members.</a:t>
            </a:r>
            <a:endParaRPr sz="1100" b="0" i="0" u="none" strike="noStrike" cap="none">
              <a:solidFill>
                <a:srgbClr val="000000"/>
              </a:solidFill>
              <a:latin typeface="Calibri"/>
              <a:ea typeface="Calibri"/>
              <a:cs typeface="Calibri"/>
              <a:sym typeface="Calibri"/>
            </a:endParaRPr>
          </a:p>
        </p:txBody>
      </p:sp>
      <p:sp>
        <p:nvSpPr>
          <p:cNvPr id="146" name="Google Shape;146;p27"/>
          <p:cNvSpPr/>
          <p:nvPr/>
        </p:nvSpPr>
        <p:spPr>
          <a:xfrm>
            <a:off x="410825" y="4799094"/>
            <a:ext cx="6950100" cy="1095900"/>
          </a:xfrm>
          <a:prstGeom prst="wedgeRectCallout">
            <a:avLst>
              <a:gd name="adj1" fmla="val 21079"/>
              <a:gd name="adj2" fmla="val 64494"/>
            </a:avLst>
          </a:prstGeom>
          <a:solidFill>
            <a:srgbClr val="F6B26B"/>
          </a:solidFill>
          <a:ln>
            <a:noFill/>
          </a:ln>
        </p:spPr>
        <p:txBody>
          <a:bodyPr spcFirstLastPara="1" wrap="square" lIns="91425" tIns="45700"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Assess Resource Needs and Opportunities</a:t>
            </a:r>
            <a:endParaRPr sz="1400" b="1" i="0" u="none" strike="noStrike" cap="none" dirty="0">
              <a:solidFill>
                <a:srgbClr val="000000"/>
              </a:solidFill>
              <a:latin typeface="Arial"/>
              <a:ea typeface="Arial"/>
              <a:cs typeface="Arial"/>
              <a:sym typeface="Arial"/>
            </a:endParaRPr>
          </a:p>
          <a:p>
            <a:pPr marL="0" marR="0" lvl="0" indent="0" algn="r" rtl="0">
              <a:lnSpc>
                <a:spcPct val="107916"/>
              </a:lnSpc>
              <a:spcBef>
                <a:spcPts val="0"/>
              </a:spcBef>
              <a:spcAft>
                <a:spcPts val="0"/>
              </a:spcAft>
              <a:buClr>
                <a:schemeClr val="dk1"/>
              </a:buClr>
              <a:buSzPts val="1100"/>
              <a:buFont typeface="Arial"/>
              <a:buNone/>
            </a:pPr>
            <a:r>
              <a:rPr lang="en-US" sz="1100" b="1" i="0" u="none" strike="noStrike" cap="none" dirty="0">
                <a:solidFill>
                  <a:schemeClr val="dk1"/>
                </a:solidFill>
                <a:latin typeface="Calibri"/>
                <a:ea typeface="Calibri"/>
                <a:cs typeface="Calibri"/>
                <a:sym typeface="Calibri"/>
              </a:rPr>
              <a:t>Key Resource: Community Clean Water Technical Toolbox</a:t>
            </a:r>
            <a:endParaRPr sz="1100" b="1"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Calibri"/>
                <a:ea typeface="Calibri"/>
                <a:cs typeface="Calibri"/>
                <a:sym typeface="Calibri"/>
              </a:rPr>
              <a:t>Once countywide goals are set, it’s time to figure out what resources are needed to reach them. Take the time to review existing plans and projects to see how they may overlap or compliment the Countywide Action Plan goals (e.g. county comprehensive plan, capital improvement projects, pollutant reduction plans, and watershed projects). Also, use this step to identify groups and organizations that could contribute to countywide efforts. </a:t>
            </a:r>
            <a:endParaRPr sz="1100" b="0" i="0" u="none" strike="noStrike" cap="none" dirty="0">
              <a:solidFill>
                <a:srgbClr val="FFFFFF"/>
              </a:solidFill>
              <a:latin typeface="Calibri"/>
              <a:ea typeface="Calibri"/>
              <a:cs typeface="Calibri"/>
              <a:sym typeface="Calibri"/>
            </a:endParaRPr>
          </a:p>
        </p:txBody>
      </p:sp>
      <p:sp>
        <p:nvSpPr>
          <p:cNvPr id="147" name="Google Shape;147;p27"/>
          <p:cNvSpPr/>
          <p:nvPr/>
        </p:nvSpPr>
        <p:spPr>
          <a:xfrm>
            <a:off x="411125" y="3792192"/>
            <a:ext cx="6950100" cy="944400"/>
          </a:xfrm>
          <a:prstGeom prst="wedgeRectCallout">
            <a:avLst>
              <a:gd name="adj1" fmla="val -20535"/>
              <a:gd name="adj2" fmla="val 68358"/>
            </a:avLst>
          </a:prstGeom>
          <a:solidFill>
            <a:srgbClr val="B6D7A8"/>
          </a:solidFill>
          <a:ln>
            <a:noFill/>
          </a:ln>
        </p:spPr>
        <p:txBody>
          <a:bodyPr spcFirstLastPara="1" wrap="square" lIns="91425" tIns="45700"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Identify Countywide Goals and Steps to Reach Them</a:t>
            </a:r>
            <a:endParaRPr sz="1400" b="1"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Key Resource: Community Clean Water Technical Toolbox</a:t>
            </a:r>
            <a:endParaRPr sz="1100" b="1" i="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The Countywide Action Plan will help each planning team identify actions that address local issues AND meet DEP goals. By creating a Countywide Action Plan, counties can develop a strategy for: cleaning up local waters, lowering flood risks, and improving the quality of life in their community. </a:t>
            </a:r>
            <a:endParaRPr sz="1100" b="0" i="0" u="none" strike="noStrike" cap="none">
              <a:solidFill>
                <a:srgbClr val="000000"/>
              </a:solidFill>
              <a:latin typeface="Calibri"/>
              <a:ea typeface="Calibri"/>
              <a:cs typeface="Calibri"/>
              <a:sym typeface="Calibri"/>
            </a:endParaRPr>
          </a:p>
        </p:txBody>
      </p:sp>
      <p:sp>
        <p:nvSpPr>
          <p:cNvPr id="148" name="Google Shape;148;p27"/>
          <p:cNvSpPr/>
          <p:nvPr/>
        </p:nvSpPr>
        <p:spPr>
          <a:xfrm>
            <a:off x="411150" y="2602838"/>
            <a:ext cx="6950100" cy="1144200"/>
          </a:xfrm>
          <a:prstGeom prst="wedgeRectCallout">
            <a:avLst>
              <a:gd name="adj1" fmla="val 21753"/>
              <a:gd name="adj2" fmla="val 65735"/>
            </a:avLst>
          </a:prstGeom>
          <a:solidFill>
            <a:srgbClr val="72D1FA"/>
          </a:solidFill>
          <a:ln>
            <a:noFill/>
          </a:ln>
        </p:spPr>
        <p:txBody>
          <a:bodyPr spcFirstLastPara="1" wrap="square" lIns="91425" tIns="45700"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Set Meeting Schedule and Planning Strategy</a:t>
            </a:r>
            <a:endParaRPr sz="14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latin typeface="Calibri"/>
                <a:ea typeface="Calibri"/>
                <a:cs typeface="Calibri"/>
                <a:sym typeface="Calibri"/>
              </a:rPr>
              <a:t>Key Resource: Community Clean Water Planning Guide</a:t>
            </a:r>
            <a:endParaRPr sz="11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Once the planning team is assembled, work together to set a regular meeting schedule and planning strategy. It can take up to 8 months to create a Countywide Action Plan, so setting a strategy for getting it done will keep the plan on track and use the team’s time efficiently. Include plan outreach and inclusion efforts from the beginning to ensure transparency in the group's decisions and garner community support for the completed plan. </a:t>
            </a:r>
            <a:endParaRPr sz="1100" b="0" i="0" u="none" strike="noStrike" cap="none">
              <a:solidFill>
                <a:schemeClr val="dk1"/>
              </a:solidFill>
              <a:latin typeface="Calibri"/>
              <a:ea typeface="Calibri"/>
              <a:cs typeface="Calibri"/>
              <a:sym typeface="Calibri"/>
            </a:endParaRPr>
          </a:p>
        </p:txBody>
      </p:sp>
      <p:sp>
        <p:nvSpPr>
          <p:cNvPr id="149" name="Google Shape;149;p27"/>
          <p:cNvSpPr/>
          <p:nvPr/>
        </p:nvSpPr>
        <p:spPr>
          <a:xfrm>
            <a:off x="411125" y="1449474"/>
            <a:ext cx="6950100" cy="1095900"/>
          </a:xfrm>
          <a:prstGeom prst="wedgeRectCallout">
            <a:avLst>
              <a:gd name="adj1" fmla="val -21041"/>
              <a:gd name="adj2" fmla="val 62509"/>
            </a:avLst>
          </a:prstGeom>
          <a:solidFill>
            <a:srgbClr val="FFE599"/>
          </a:solidFill>
          <a:ln>
            <a:noFill/>
          </a:ln>
        </p:spPr>
        <p:txBody>
          <a:bodyPr spcFirstLastPara="1" wrap="square" lIns="91425" tIns="45700"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Assemble a Diverse Planning Team and Select Leaders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Key Resource: Community Clean Water Planning Guide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Participants are expected to come prepared to roll up their sleeves and get to work, so it’s important to ensure all the key players are at the table. Planning team members should include local residents, business owners, county and municipal staff, and representatives from relevant local, regional and state organizations. Team leaders should be committed, credible, open to new ideas, and skilled at leading groups and achieving consensus. </a:t>
            </a:r>
            <a:endParaRPr sz="1100" b="0" i="0" u="none" strike="noStrike" cap="none">
              <a:solidFill>
                <a:srgbClr val="000000"/>
              </a:solidFill>
              <a:latin typeface="Arial"/>
              <a:ea typeface="Arial"/>
              <a:cs typeface="Arial"/>
              <a:sym typeface="Arial"/>
            </a:endParaRPr>
          </a:p>
        </p:txBody>
      </p:sp>
      <p:sp>
        <p:nvSpPr>
          <p:cNvPr id="152" name="Google Shape;152;p27"/>
          <p:cNvSpPr txBox="1"/>
          <p:nvPr/>
        </p:nvSpPr>
        <p:spPr>
          <a:xfrm>
            <a:off x="5517887" y="9681567"/>
            <a:ext cx="1924334" cy="2308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endParaRPr dirty="0"/>
          </a:p>
        </p:txBody>
      </p:sp>
      <p:sp>
        <p:nvSpPr>
          <p:cNvPr id="16" name="Google Shape;92;p16">
            <a:extLst>
              <a:ext uri="{FF2B5EF4-FFF2-40B4-BE49-F238E27FC236}">
                <a16:creationId xmlns:a16="http://schemas.microsoft.com/office/drawing/2014/main" id="{FB8E268C-EA8C-4C67-85AA-D3C52EE6426E}"/>
              </a:ext>
            </a:extLst>
          </p:cNvPr>
          <p:cNvSpPr/>
          <p:nvPr/>
        </p:nvSpPr>
        <p:spPr>
          <a:xfrm flipH="1">
            <a:off x="411125" y="9227637"/>
            <a:ext cx="6928200" cy="400200"/>
          </a:xfrm>
          <a:prstGeom prst="rect">
            <a:avLst/>
          </a:prstGeom>
          <a:noFill/>
          <a:ln>
            <a:noFill/>
          </a:ln>
        </p:spPr>
        <p:txBody>
          <a:bodyPr spcFirstLastPara="1" wrap="square" lIns="91425" tIns="45700" rIns="91425" bIns="45700" anchor="t" anchorCtr="0">
            <a:noAutofit/>
          </a:bodyPr>
          <a:lstStyle/>
          <a:p>
            <a:pPr lvl="0" algn="ctr">
              <a:buSzPts val="900"/>
            </a:pPr>
            <a:r>
              <a:rPr lang="en" sz="1050" b="1" i="0" u="none" strike="noStrike" cap="none" dirty="0">
                <a:solidFill>
                  <a:schemeClr val="dk1"/>
                </a:solidFill>
                <a:latin typeface="Calibri"/>
                <a:ea typeface="Calibri"/>
                <a:cs typeface="Calibri"/>
                <a:sym typeface="Calibri"/>
              </a:rPr>
              <a:t>For more information or to get involved in local planning efforts, please </a:t>
            </a:r>
            <a:r>
              <a:rPr lang="en-US" sz="1050" b="1" i="0" u="none" strike="noStrike" cap="none" dirty="0">
                <a:solidFill>
                  <a:schemeClr val="dk1"/>
                </a:solidFill>
                <a:latin typeface="Calibri"/>
                <a:ea typeface="Calibri"/>
                <a:cs typeface="Calibri"/>
                <a:sym typeface="Calibri"/>
              </a:rPr>
              <a:t>contact </a:t>
            </a:r>
            <a:r>
              <a:rPr lang="en-US" sz="1050" b="1" i="0" u="none" strike="noStrike" cap="none" dirty="0">
                <a:solidFill>
                  <a:schemeClr val="dk1"/>
                </a:solidFill>
                <a:highlight>
                  <a:srgbClr val="FFFF00"/>
                </a:highlight>
                <a:latin typeface="Calibri"/>
                <a:ea typeface="Calibri"/>
                <a:cs typeface="Calibri"/>
                <a:sym typeface="Calibri"/>
              </a:rPr>
              <a:t>___________at ____________</a:t>
            </a:r>
            <a:r>
              <a:rPr lang="en-US" sz="1050" dirty="0">
                <a:solidFill>
                  <a:srgbClr val="073763"/>
                </a:solidFill>
                <a:highlight>
                  <a:srgbClr val="FFFF00"/>
                </a:highlight>
              </a:rPr>
              <a:t>. </a:t>
            </a:r>
            <a:endParaRPr sz="850" dirty="0"/>
          </a:p>
        </p:txBody>
      </p:sp>
      <p:cxnSp>
        <p:nvCxnSpPr>
          <p:cNvPr id="20" name="Google Shape;59;p13">
            <a:extLst>
              <a:ext uri="{FF2B5EF4-FFF2-40B4-BE49-F238E27FC236}">
                <a16:creationId xmlns:a16="http://schemas.microsoft.com/office/drawing/2014/main" id="{03D54CEC-1EED-4E67-AA9C-4F7631184E8D}"/>
              </a:ext>
            </a:extLst>
          </p:cNvPr>
          <p:cNvCxnSpPr/>
          <p:nvPr/>
        </p:nvCxnSpPr>
        <p:spPr>
          <a:xfrm>
            <a:off x="411125" y="9680475"/>
            <a:ext cx="6928200" cy="0"/>
          </a:xfrm>
          <a:prstGeom prst="straightConnector1">
            <a:avLst/>
          </a:prstGeom>
          <a:noFill/>
          <a:ln w="38100" cap="flat" cmpd="sng">
            <a:solidFill>
              <a:srgbClr val="38761D"/>
            </a:solidFill>
            <a:prstDash val="solid"/>
            <a:round/>
            <a:headEnd type="none" w="sm" len="sm"/>
            <a:tailEnd type="none" w="sm" len="sm"/>
          </a:ln>
        </p:spPr>
      </p:cxnSp>
      <p:cxnSp>
        <p:nvCxnSpPr>
          <p:cNvPr id="21" name="Google Shape;60;p13">
            <a:extLst>
              <a:ext uri="{FF2B5EF4-FFF2-40B4-BE49-F238E27FC236}">
                <a16:creationId xmlns:a16="http://schemas.microsoft.com/office/drawing/2014/main" id="{F3A1DC66-540B-4163-A18B-EC9625756DA2}"/>
              </a:ext>
            </a:extLst>
          </p:cNvPr>
          <p:cNvCxnSpPr/>
          <p:nvPr/>
        </p:nvCxnSpPr>
        <p:spPr>
          <a:xfrm>
            <a:off x="411125" y="9616975"/>
            <a:ext cx="6928200" cy="0"/>
          </a:xfrm>
          <a:prstGeom prst="straightConnector1">
            <a:avLst/>
          </a:prstGeom>
          <a:noFill/>
          <a:ln w="38100" cap="flat" cmpd="sng">
            <a:solidFill>
              <a:srgbClr val="0B5394"/>
            </a:solidFill>
            <a:prstDash val="solid"/>
            <a:round/>
            <a:headEnd type="none" w="sm" len="sm"/>
            <a:tailEnd type="none" w="sm" len="sm"/>
          </a:ln>
        </p:spPr>
      </p:cxnSp>
      <p:sp>
        <p:nvSpPr>
          <p:cNvPr id="151" name="Google Shape;151;p27"/>
          <p:cNvSpPr txBox="1"/>
          <p:nvPr/>
        </p:nvSpPr>
        <p:spPr>
          <a:xfrm>
            <a:off x="411425" y="698475"/>
            <a:ext cx="6949500" cy="8134800"/>
          </a:xfrm>
          <a:prstGeom prst="rect">
            <a:avLst/>
          </a:prstGeom>
          <a:noFill/>
          <a:ln w="38100" cap="flat" cmpd="sng">
            <a:solidFill>
              <a:srgbClr val="000000"/>
            </a:solidFill>
            <a:prstDash val="solid"/>
            <a:round/>
            <a:headEnd type="none" w="sm" len="sm"/>
            <a:tailEnd type="none" w="sm" len="sm"/>
          </a:ln>
        </p:spPr>
        <p:txBody>
          <a:bodyPr spcFirstLastPara="1" wrap="square" lIns="91425" tIns="45700"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Developing Your Countywide Action Plan </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1" i="0" u="none" strike="noStrike" cap="none">
                <a:solidFill>
                  <a:srgbClr val="000000"/>
                </a:solidFill>
                <a:latin typeface="Calibri"/>
                <a:ea typeface="Calibri"/>
                <a:cs typeface="Calibri"/>
                <a:sym typeface="Calibri"/>
              </a:rPr>
              <a:t>Developing a Countywide Action Plan is a collaborative process.</a:t>
            </a:r>
            <a:r>
              <a:rPr lang="en-US" sz="1100" b="1" i="0" u="none" strike="noStrike" cap="none">
                <a:solidFill>
                  <a:schemeClr val="dk1"/>
                </a:solidFill>
                <a:latin typeface="Calibri"/>
                <a:ea typeface="Calibri"/>
                <a:cs typeface="Calibri"/>
                <a:sym typeface="Calibri"/>
              </a:rPr>
              <a:t> </a:t>
            </a:r>
            <a:r>
              <a:rPr lang="en-US" sz="1100" b="0" i="0" u="none" strike="noStrike" cap="none">
                <a:solidFill>
                  <a:schemeClr val="dk1"/>
                </a:solidFill>
                <a:latin typeface="Calibri"/>
                <a:ea typeface="Calibri"/>
                <a:cs typeface="Calibri"/>
                <a:sym typeface="Calibri"/>
              </a:rPr>
              <a:t>In each county, local stakeholders will convene a planning team and, with support from DEP, work together to create a plan that meets local clean water goals.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E2E36F2ECEE7429C627317582A7262" ma:contentTypeVersion="5" ma:contentTypeDescription="Create a new document." ma:contentTypeScope="" ma:versionID="bd9898ee70c03f131c60cf0da30e7fed">
  <xsd:schema xmlns:xsd="http://www.w3.org/2001/XMLSchema" xmlns:xs="http://www.w3.org/2001/XMLSchema" xmlns:p="http://schemas.microsoft.com/office/2006/metadata/properties" xmlns:ns2="ae04085e-cfe4-498e-834f-bea77e1bbbbf" xmlns:ns3="eb2759b9-6f20-4cb8-99e0-8402d3e6f009" targetNamespace="http://schemas.microsoft.com/office/2006/metadata/properties" ma:root="true" ma:fieldsID="05e10e3f830c2262439f60f93077af72" ns2:_="" ns3:_="">
    <xsd:import namespace="ae04085e-cfe4-498e-834f-bea77e1bbbbf"/>
    <xsd:import namespace="eb2759b9-6f20-4cb8-99e0-8402d3e6f0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04085e-cfe4-498e-834f-bea77e1bbb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2759b9-6f20-4cb8-99e0-8402d3e6f0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83E3BA-3C11-4102-88F9-616CD70C24E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87D1B04-32CD-4D7F-956F-FE33901B2AB6}">
  <ds:schemaRefs>
    <ds:schemaRef ds:uri="http://schemas.microsoft.com/sharepoint/v3/contenttype/forms"/>
  </ds:schemaRefs>
</ds:datastoreItem>
</file>

<file path=customXml/itemProps3.xml><?xml version="1.0" encoding="utf-8"?>
<ds:datastoreItem xmlns:ds="http://schemas.openxmlformats.org/officeDocument/2006/customXml" ds:itemID="{B19B91B6-27F1-450F-B8B7-BA4E18A25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04085e-cfe4-498e-834f-bea77e1bbbbf"/>
    <ds:schemaRef ds:uri="eb2759b9-6f20-4cb8-99e0-8402d3e6f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343</TotalTime>
  <Words>969</Words>
  <Application>Microsoft Office PowerPoint</Application>
  <PresentationFormat>Custom</PresentationFormat>
  <Paragraphs>97</Paragraphs>
  <Slides>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Arvo</vt:lpstr>
      <vt:lpstr>Arial</vt:lpstr>
      <vt:lpstr>Calibri</vt:lpstr>
      <vt:lpstr>Simple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Jordan</dc:creator>
  <cp:lastModifiedBy>Jennifer Handke</cp:lastModifiedBy>
  <cp:revision>67</cp:revision>
  <cp:lastPrinted>2019-10-24T13:30:39Z</cp:lastPrinted>
  <dcterms:modified xsi:type="dcterms:W3CDTF">2020-05-20T16:55:44Z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0x010100B2E2E36F2ECEE7429C627317582A7262</vt:lpwstr>
  </property>
</Properties>
</file>