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Montserra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jmojy9WcWxXQdLtHVIUdwC8cjs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Montserrat-regular.fntdata"/><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font" Target="fonts/Montserrat-italic.fntdata"/><Relationship Id="rId23" Type="http://schemas.openxmlformats.org/officeDocument/2006/relationships/slide" Target="slides/slide19.xml"/><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Montserrat-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1" name="Google Shape;91;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8939574b5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8939574b5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 Chesapeake Bay Program’s Watershed Agreement contains several goals that strive to create a healthy Bay watershed for all of its citizens. </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of the six watershed states and the District of Columbia have signed on to meet various goals, which includes everything from stream health to environmental literacy.</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Each goal is related to an outcome. Each outcome has an associated management strategy, which explains how we will accomplish the outcomes and how we will monitor, assess and report progress.</a:t>
            </a:r>
            <a:endParaRPr b="0" i="0" sz="14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These ten goals are interrelated – improvements in water quality can mean healthier fish and shellfish; the conservation of land can mean more habitat for wildlife; and a boost in environmental literacy can mean a rise in stewards of the Bay’s resources.</a:t>
            </a:r>
            <a:endParaRPr sz="1400"/>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Many conservation practices can help meet the outcomes within the Watershed Agreement. </a:t>
            </a:r>
            <a:endParaRPr sz="1400"/>
          </a:p>
        </p:txBody>
      </p:sp>
      <p:sp>
        <p:nvSpPr>
          <p:cNvPr id="234" name="Google Shape;234;g8939574b5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8939574b5d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8939574b5d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Healthy streams, rivers, and lakes bring great community, economic, and environmental benefits, for example:</a:t>
            </a:r>
            <a:endParaRPr/>
          </a:p>
          <a:p>
            <a:pPr indent="0" lvl="0" marL="0" rtl="0" algn="l">
              <a:lnSpc>
                <a:spcPct val="100000"/>
              </a:lnSpc>
              <a:spcBef>
                <a:spcPts val="0"/>
              </a:spcBef>
              <a:spcAft>
                <a:spcPts val="0"/>
              </a:spcAft>
              <a:buSzPts val="1400"/>
              <a:buNone/>
            </a:pPr>
            <a:r>
              <a:rPr lang="en-US"/>
              <a:t>Needed for drinking water.</a:t>
            </a:r>
            <a:endParaRPr/>
          </a:p>
          <a:p>
            <a:pPr indent="0" lvl="0" marL="0" rtl="0" algn="l">
              <a:lnSpc>
                <a:spcPct val="100000"/>
              </a:lnSpc>
              <a:spcBef>
                <a:spcPts val="0"/>
              </a:spcBef>
              <a:spcAft>
                <a:spcPts val="0"/>
              </a:spcAft>
              <a:buSzPts val="1400"/>
              <a:buNone/>
            </a:pPr>
            <a:r>
              <a:rPr lang="en-US"/>
              <a:t>Serve enormous farming, commercial, and industry uses in Pennsylvania. </a:t>
            </a:r>
            <a:endParaRPr/>
          </a:p>
          <a:p>
            <a:pPr indent="0" lvl="0" marL="0" rtl="0" algn="l">
              <a:lnSpc>
                <a:spcPct val="100000"/>
              </a:lnSpc>
              <a:spcBef>
                <a:spcPts val="0"/>
              </a:spcBef>
              <a:spcAft>
                <a:spcPts val="0"/>
              </a:spcAft>
              <a:buSzPts val="1400"/>
              <a:buNone/>
            </a:pPr>
            <a:r>
              <a:rPr lang="en-US"/>
              <a:t>Contribute to an outdoor recreation industry that delivers millions of jobs and about $13 billion to Pennsylvania’s economy annually. </a:t>
            </a:r>
            <a:endParaRPr/>
          </a:p>
          <a:p>
            <a:pPr indent="0" lvl="0" marL="0" rtl="0" algn="l">
              <a:lnSpc>
                <a:spcPct val="100000"/>
              </a:lnSpc>
              <a:spcBef>
                <a:spcPts val="0"/>
              </a:spcBef>
              <a:spcAft>
                <a:spcPts val="0"/>
              </a:spcAft>
              <a:buSzPts val="1400"/>
              <a:buNone/>
            </a:pPr>
            <a:r>
              <a:rPr lang="en-US"/>
              <a:t>Support thriving communities, as people increasingly look to live near access to green space.</a:t>
            </a:r>
            <a:endParaRPr/>
          </a:p>
          <a:p>
            <a:pPr indent="0" lvl="0" marL="0" rtl="0" algn="l">
              <a:lnSpc>
                <a:spcPct val="100000"/>
              </a:lnSpc>
              <a:spcBef>
                <a:spcPts val="0"/>
              </a:spcBef>
              <a:spcAft>
                <a:spcPts val="0"/>
              </a:spcAft>
              <a:buSzPts val="1400"/>
              <a:buNone/>
            </a:pPr>
            <a:r>
              <a:rPr lang="en-US"/>
              <a:t>For more benefits, see the storymap, the Phase 3 WIP website, and handouts.</a:t>
            </a:r>
            <a:endParaRPr/>
          </a:p>
          <a:p>
            <a:pPr indent="0" lvl="0" marL="0" rtl="0" algn="l">
              <a:lnSpc>
                <a:spcPct val="100000"/>
              </a:lnSpc>
              <a:spcBef>
                <a:spcPts val="0"/>
              </a:spcBef>
              <a:spcAft>
                <a:spcPts val="0"/>
              </a:spcAft>
              <a:buSzPts val="1400"/>
              <a:buNone/>
            </a:pPr>
            <a:r>
              <a:rPr lang="en-US"/>
              <a:t>Refer to benefits not only for Pennsylvanians now, but also for future generations of Pennsylvanians.</a:t>
            </a:r>
            <a:endParaRPr/>
          </a:p>
          <a:p>
            <a:pPr indent="0" lvl="0" marL="0" rtl="0" algn="l">
              <a:lnSpc>
                <a:spcPct val="100000"/>
              </a:lnSpc>
              <a:spcBef>
                <a:spcPts val="0"/>
              </a:spcBef>
              <a:spcAft>
                <a:spcPts val="0"/>
              </a:spcAft>
              <a:buSzPts val="1400"/>
              <a:buNone/>
            </a:pPr>
            <a:r>
              <a:t/>
            </a:r>
            <a:endParaRPr/>
          </a:p>
        </p:txBody>
      </p:sp>
      <p:sp>
        <p:nvSpPr>
          <p:cNvPr id="279" name="Google Shape;27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6: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98" name="Google Shape;298;p26: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27:notes"/>
          <p:cNvSpPr txBox="1"/>
          <p:nvPr>
            <p:ph idx="1" type="body"/>
          </p:nvPr>
        </p:nvSpPr>
        <p:spPr>
          <a:xfrm>
            <a:off x="670891" y="4328410"/>
            <a:ext cx="5367000" cy="3541500"/>
          </a:xfrm>
          <a:prstGeom prst="rect">
            <a:avLst/>
          </a:prstGeom>
          <a:noFill/>
          <a:ln>
            <a:noFill/>
          </a:ln>
        </p:spPr>
        <p:txBody>
          <a:bodyPr anchorCtr="0" anchor="t" bIns="44800" lIns="89600" spcFirstLastPara="1" rIns="89600" wrap="square" tIns="448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25" name="Google Shape;325;p27:notes"/>
          <p:cNvSpPr/>
          <p:nvPr>
            <p:ph idx="2" type="sldImg"/>
          </p:nvPr>
        </p:nvSpPr>
        <p:spPr>
          <a:xfrm>
            <a:off x="670891" y="1124262"/>
            <a:ext cx="53670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rPr lang="en-US"/>
              <a:t>Communications should energetically focus locally on our share of the watershed. Right here where it is in Pennsylvania, the watershed is a highly functioning natural system that greatly benefits Pennsylvanians (regardless of where it ultimately drains out).</a:t>
            </a:r>
            <a:endParaRPr/>
          </a:p>
          <a:p>
            <a:pPr indent="0" lvl="0" marL="171450" marR="0" rtl="0" algn="l">
              <a:lnSpc>
                <a:spcPct val="100000"/>
              </a:lnSpc>
              <a:spcBef>
                <a:spcPts val="0"/>
              </a:spcBef>
              <a:spcAft>
                <a:spcPts val="0"/>
              </a:spcAft>
              <a:buSzPts val="1400"/>
              <a:buNone/>
            </a:pPr>
            <a:r>
              <a:rPr lang="en-US"/>
              <a:t>Keep references to the bay to a minimum. Some people are aware of a federal mandate focused on the bay, the watershed states agreement and partnership, and so on. When necessary, acknowledge and answer any questions, but don’t get sidetracked from your Pennsylvania focus.</a:t>
            </a:r>
            <a:endParaRPr/>
          </a:p>
          <a:p>
            <a:pPr indent="0" lvl="0" marL="171450" marR="0" rtl="0" algn="l">
              <a:lnSpc>
                <a:spcPct val="100000"/>
              </a:lnSpc>
              <a:spcBef>
                <a:spcPts val="0"/>
              </a:spcBef>
              <a:spcAft>
                <a:spcPts val="0"/>
              </a:spcAft>
              <a:buSzPts val="1400"/>
              <a:buNone/>
            </a:pPr>
            <a:r>
              <a:t/>
            </a:r>
            <a:endParaRPr/>
          </a:p>
        </p:txBody>
      </p:sp>
      <p:sp>
        <p:nvSpPr>
          <p:cNvPr id="351" name="Google Shape;351;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rPr lang="en-US" sz="1400"/>
              <a:t>Healthy Waters, Healthy Communities outlines the lion’s share of nutrient and sediment pollutant reductions that Pennsylvania is federally required to achieve by 2025. An aggressive adaptive management approach, with six-month progress reviews, will ensure additional actions toward further reductions.</a:t>
            </a:r>
            <a:endParaRPr sz="1400"/>
          </a:p>
          <a:p>
            <a:pPr indent="-317500" lvl="1" marL="914400" rtl="0" algn="l">
              <a:lnSpc>
                <a:spcPct val="100000"/>
              </a:lnSpc>
              <a:spcBef>
                <a:spcPts val="100"/>
              </a:spcBef>
              <a:spcAft>
                <a:spcPts val="0"/>
              </a:spcAft>
              <a:buClr>
                <a:schemeClr val="dk1"/>
              </a:buClr>
              <a:buSzPts val="1400"/>
              <a:buChar char="•"/>
            </a:pPr>
            <a:r>
              <a:rPr lang="en-US" sz="1400"/>
              <a:t>Pennsylvania is committed to having projects and practices in place by 2025 to reach our nutrient and sediment reduction goals.</a:t>
            </a:r>
            <a:endParaRPr sz="1400"/>
          </a:p>
          <a:p>
            <a:pPr indent="-317500" lvl="1" marL="914400" rtl="0" algn="l">
              <a:lnSpc>
                <a:spcPct val="100000"/>
              </a:lnSpc>
              <a:spcBef>
                <a:spcPts val="100"/>
              </a:spcBef>
              <a:spcAft>
                <a:spcPts val="0"/>
              </a:spcAft>
              <a:buSzPts val="1400"/>
              <a:buChar char="•"/>
            </a:pPr>
            <a:r>
              <a:rPr lang="en-US" sz="1400"/>
              <a:t>State agencies are providing as much funding as they can. The 2019 Pennsylvania Farm Bill, a historic $23.1 million investment, includes new and expanded conservation funding, including grants to assist farmers in the watershed with implementing best management practices.</a:t>
            </a:r>
            <a:endParaRPr sz="1400"/>
          </a:p>
          <a:p>
            <a:pPr indent="-317500" lvl="1" marL="914400" rtl="0" algn="l">
              <a:lnSpc>
                <a:spcPct val="100000"/>
              </a:lnSpc>
              <a:spcBef>
                <a:spcPts val="100"/>
              </a:spcBef>
              <a:spcAft>
                <a:spcPts val="0"/>
              </a:spcAft>
              <a:buSzPts val="1400"/>
              <a:buChar char="•"/>
            </a:pPr>
            <a:r>
              <a:rPr lang="en-US" sz="1400"/>
              <a:t>DEP, responding to county leaders’ feedback, launched a new block grant program with EPA support to make it easier for counties to access and use funding for projects in their Countywide Action Plans. The goal is for DEP to award these block grants to counties annually, as they make progress.</a:t>
            </a:r>
            <a:endParaRPr sz="1400"/>
          </a:p>
          <a:p>
            <a:pPr indent="-317500" lvl="1" marL="914400" rtl="0" algn="l">
              <a:lnSpc>
                <a:spcPct val="100000"/>
              </a:lnSpc>
              <a:spcBef>
                <a:spcPts val="100"/>
              </a:spcBef>
              <a:spcAft>
                <a:spcPts val="0"/>
              </a:spcAft>
              <a:buSzPts val="1400"/>
              <a:buChar char="•"/>
            </a:pPr>
            <a:r>
              <a:rPr lang="en-US" sz="1400"/>
              <a:t>More funding is available to counties from the DEP Growing Greener and Agricultural Plan Reimbursement Programs, the Department of Conservation and Natural Resources Community Conservation Partnerships Program, the Keystone Tree Fund, and other sources. </a:t>
            </a:r>
            <a:endParaRPr sz="1400"/>
          </a:p>
          <a:p>
            <a:pPr indent="-317500" lvl="1" marL="914400" rtl="0" algn="l">
              <a:lnSpc>
                <a:spcPct val="100000"/>
              </a:lnSpc>
              <a:spcBef>
                <a:spcPts val="100"/>
              </a:spcBef>
              <a:spcAft>
                <a:spcPts val="0"/>
              </a:spcAft>
              <a:buSzPts val="1400"/>
              <a:buChar char="•"/>
            </a:pPr>
            <a:r>
              <a:rPr lang="en-US" sz="1400"/>
              <a:t>To bring them all together, PENNVEST is developing a new one-stop shop of resources called the Center for Water Quality Excellence for landowners working to reduce runoff pollution. </a:t>
            </a:r>
            <a:endParaRPr sz="1400"/>
          </a:p>
          <a:p>
            <a:pPr indent="-317500" lvl="1" marL="914400" rtl="0" algn="l">
              <a:lnSpc>
                <a:spcPct val="100000"/>
              </a:lnSpc>
              <a:spcBef>
                <a:spcPts val="100"/>
              </a:spcBef>
              <a:spcAft>
                <a:spcPts val="0"/>
              </a:spcAft>
              <a:buSzPts val="1400"/>
              <a:buChar char="•"/>
            </a:pPr>
            <a:r>
              <a:rPr lang="en-US" sz="1400"/>
              <a:t>Many community leaders have endorsed Governor Wolf’s Restore Pennsylvania initiative as a potential source of large-scale funding. If passed by the legislature, it would invest $4.5 billion statewide in resources for water quality as well as blighted properties, internet access, storm preparedness, and disaster recovery. </a:t>
            </a:r>
            <a:endParaRPr sz="1400"/>
          </a:p>
          <a:p>
            <a:pPr indent="-317500" lvl="1" marL="914400" rtl="0" algn="l">
              <a:lnSpc>
                <a:spcPct val="100000"/>
              </a:lnSpc>
              <a:spcBef>
                <a:spcPts val="100"/>
              </a:spcBef>
              <a:spcAft>
                <a:spcPts val="0"/>
              </a:spcAft>
              <a:buSzPts val="1400"/>
              <a:buChar char="•"/>
            </a:pPr>
            <a:r>
              <a:t/>
            </a:r>
            <a:endParaRPr sz="1400"/>
          </a:p>
        </p:txBody>
      </p:sp>
      <p:sp>
        <p:nvSpPr>
          <p:cNvPr id="363" name="Google Shape;3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7145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376" name="Google Shape;376;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
              <a:buNone/>
            </a:pPr>
            <a:r>
              <a:rPr lang="en-US" sz="1400"/>
              <a:t>Your participation is 100% voluntary.</a:t>
            </a:r>
            <a:endParaRPr sz="1400"/>
          </a:p>
          <a:p>
            <a:pPr indent="-171450" lvl="0" marL="171450" rtl="0" algn="l">
              <a:lnSpc>
                <a:spcPct val="100000"/>
              </a:lnSpc>
              <a:spcBef>
                <a:spcPts val="1000"/>
              </a:spcBef>
              <a:spcAft>
                <a:spcPts val="0"/>
              </a:spcAft>
              <a:buClr>
                <a:schemeClr val="dk1"/>
              </a:buClr>
              <a:buSzPts val="1400"/>
              <a:buChar char="•"/>
            </a:pPr>
            <a:r>
              <a:rPr lang="en-US" sz="1400"/>
              <a:t>First, let’s start off with a simple explanation of what Watershed Implementation Plans are. They are required for each of the six watershed states and the District of Columbia to develop under the 2010 Chesapeake Bay Total Maximum Load or Bay TMDL.</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These jurisdictions are in the process of developing Phase III of the WIPs, which call for engagement with their local partners and communities. </a:t>
            </a:r>
            <a:endParaRPr sz="1400"/>
          </a:p>
          <a:p>
            <a:pPr indent="-95250" lvl="0" marL="171450" rtl="0" algn="l">
              <a:lnSpc>
                <a:spcPct val="100000"/>
              </a:lnSpc>
              <a:spcBef>
                <a:spcPts val="0"/>
              </a:spcBef>
              <a:spcAft>
                <a:spcPts val="0"/>
              </a:spcAft>
              <a:buSzPts val="1400"/>
              <a:buNone/>
            </a:pPr>
            <a:r>
              <a:t/>
            </a:r>
            <a:endParaRPr sz="1400"/>
          </a:p>
          <a:p>
            <a:pPr indent="-171450" lvl="0" marL="171450" rtl="0" algn="l">
              <a:lnSpc>
                <a:spcPct val="100000"/>
              </a:lnSpc>
              <a:spcBef>
                <a:spcPts val="0"/>
              </a:spcBef>
              <a:spcAft>
                <a:spcPts val="0"/>
              </a:spcAft>
              <a:buClr>
                <a:schemeClr val="dk1"/>
              </a:buClr>
              <a:buSzPts val="1400"/>
              <a:buChar char="•"/>
            </a:pPr>
            <a:r>
              <a:rPr lang="en-US" sz="140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endParaRPr sz="1400"/>
          </a:p>
          <a:p>
            <a:pPr indent="-95250" lvl="0" marL="171450" rtl="0" algn="l">
              <a:lnSpc>
                <a:spcPct val="100000"/>
              </a:lnSpc>
              <a:spcBef>
                <a:spcPts val="0"/>
              </a:spcBef>
              <a:spcAft>
                <a:spcPts val="0"/>
              </a:spcAft>
              <a:buClr>
                <a:schemeClr val="dk1"/>
              </a:buClr>
              <a:buSzPts val="1200"/>
              <a:buFont typeface="Arial"/>
              <a:buNone/>
            </a:pPr>
            <a:r>
              <a:t/>
            </a:r>
            <a:endParaRPr sz="1400"/>
          </a:p>
          <a:p>
            <a:pPr indent="-171450" lvl="0" marL="171450" rtl="0" algn="l">
              <a:lnSpc>
                <a:spcPct val="100000"/>
              </a:lnSpc>
              <a:spcBef>
                <a:spcPts val="0"/>
              </a:spcBef>
              <a:spcAft>
                <a:spcPts val="0"/>
              </a:spcAft>
              <a:buClr>
                <a:schemeClr val="dk1"/>
              </a:buClr>
              <a:buSzPts val="1400"/>
              <a:buChar char="•"/>
            </a:pPr>
            <a:r>
              <a:rPr lang="en-US" sz="1400"/>
              <a:t>WIPs are beneficial as they help track progress toward meeting pollution reduction goals, identify gaps and ensure the Bay and your local waterways are remaining healthy. </a:t>
            </a:r>
            <a:endParaRPr sz="1400"/>
          </a:p>
        </p:txBody>
      </p:sp>
      <p:sp>
        <p:nvSpPr>
          <p:cNvPr id="387" name="Google Shape;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400" name="Google Shape;40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7" name="Google Shape;44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448" name="Google Shape;44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64" name="Google Shape;46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477" name="Google Shape;47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Agriculture Secretary Russ Redding refers to farmers as the “original stewards of our land.”</a:t>
            </a:r>
            <a:endParaRPr/>
          </a:p>
        </p:txBody>
      </p:sp>
      <p:sp>
        <p:nvSpPr>
          <p:cNvPr id="490" name="Google Shape;4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03" name="Google Shape;5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16" name="Google Shape;51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Educate people that everyone contributes to runoff water pollution as part of modern daily life. Agriculture, forestry, stormwater management, and wastewater treatment are main areas of focus for significant reductions.</a:t>
            </a:r>
            <a:endParaRPr/>
          </a:p>
        </p:txBody>
      </p:sp>
      <p:sp>
        <p:nvSpPr>
          <p:cNvPr id="529" name="Google Shape;52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Healthy Waters, Healthy Communities focuses on reducing nutrients – nitrogen and phosphorus – and sediment running off the land, or being discharged by wastewater treatment facilities, into streams, rivers, and lakes. It identifies the specific amounts of these pollutants that we need to eliminate.</a:t>
            </a:r>
            <a:endParaRPr/>
          </a:p>
          <a:p>
            <a:pPr indent="0" lvl="0" marL="457200" rtl="0" algn="l">
              <a:lnSpc>
                <a:spcPct val="100000"/>
              </a:lnSpc>
              <a:spcBef>
                <a:spcPts val="0"/>
              </a:spcBef>
              <a:spcAft>
                <a:spcPts val="0"/>
              </a:spcAft>
              <a:buSzPts val="1400"/>
              <a:buNone/>
            </a:pPr>
            <a:r>
              <a:rPr lang="en-US"/>
              <a:t>Say “runoff” rather than “nonpoint source” water pollution. It’s easier to understand.</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Use a constructive tone oriented toward now and the future: While Pennsylvania made progress on nutrient and sediment reductions in two earlier efforts in the watershed, much more remains to be done, and there’s a new level of partnership, shared commitment, and momentum to do it.</a:t>
            </a:r>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a:t>note: Current year represents 2017</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100"/>
              </a:spcBef>
              <a:spcAft>
                <a:spcPts val="0"/>
              </a:spcAft>
              <a:buClr>
                <a:schemeClr val="dk1"/>
              </a:buClr>
              <a:buSzPts val="1400"/>
              <a:buChar char="•"/>
            </a:pPr>
            <a:r>
              <a:t/>
            </a:r>
            <a:endParaRPr sz="1400"/>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9" name="Shape 69"/>
        <p:cNvGrpSpPr/>
        <p:nvPr/>
      </p:nvGrpSpPr>
      <p:grpSpPr>
        <a:xfrm>
          <a:off x="0" y="0"/>
          <a:ext cx="0" cy="0"/>
          <a:chOff x="0" y="0"/>
          <a:chExt cx="0" cy="0"/>
        </a:xfrm>
      </p:grpSpPr>
      <p:sp>
        <p:nvSpPr>
          <p:cNvPr id="70" name="Google Shape;70;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5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6" name="Shape 76"/>
        <p:cNvGrpSpPr/>
        <p:nvPr/>
      </p:nvGrpSpPr>
      <p:grpSpPr>
        <a:xfrm>
          <a:off x="0" y="0"/>
          <a:ext cx="0" cy="0"/>
          <a:chOff x="0" y="0"/>
          <a:chExt cx="0" cy="0"/>
        </a:xfrm>
      </p:grpSpPr>
      <p:sp>
        <p:nvSpPr>
          <p:cNvPr id="77" name="Google Shape;77;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 name="Google Shape;78;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 name="Shape 21"/>
        <p:cNvGrpSpPr/>
        <p:nvPr/>
      </p:nvGrpSpPr>
      <p:grpSpPr>
        <a:xfrm>
          <a:off x="0" y="0"/>
          <a:ext cx="0" cy="0"/>
          <a:chOff x="0" y="0"/>
          <a:chExt cx="0" cy="0"/>
        </a:xfrm>
      </p:grpSpPr>
      <p:sp>
        <p:nvSpPr>
          <p:cNvPr id="22" name="Google Shape;2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 name="Shape 28"/>
        <p:cNvGrpSpPr/>
        <p:nvPr/>
      </p:nvGrpSpPr>
      <p:grpSpPr>
        <a:xfrm>
          <a:off x="0" y="0"/>
          <a:ext cx="0" cy="0"/>
          <a:chOff x="0" y="0"/>
          <a:chExt cx="0" cy="0"/>
        </a:xfrm>
      </p:grpSpPr>
      <p:sp>
        <p:nvSpPr>
          <p:cNvPr id="29" name="Google Shape;2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 name="Google Shape;30;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tx">
  <p:cSld name="TITLE_AND_BODY">
    <p:spTree>
      <p:nvGrpSpPr>
        <p:cNvPr id="39" name="Shape 39"/>
        <p:cNvGrpSpPr/>
        <p:nvPr/>
      </p:nvGrpSpPr>
      <p:grpSpPr>
        <a:xfrm>
          <a:off x="0" y="0"/>
          <a:ext cx="0" cy="0"/>
          <a:chOff x="0" y="0"/>
          <a:chExt cx="0" cy="0"/>
        </a:xfrm>
      </p:grpSpPr>
      <p:sp>
        <p:nvSpPr>
          <p:cNvPr id="40" name="Google Shape;40;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
        <p:nvSpPr>
          <p:cNvPr id="44" name="Google Shape;4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 name="Shape 47"/>
        <p:cNvGrpSpPr/>
        <p:nvPr/>
      </p:nvGrpSpPr>
      <p:grpSpPr>
        <a:xfrm>
          <a:off x="0" y="0"/>
          <a:ext cx="0" cy="0"/>
          <a:chOff x="0" y="0"/>
          <a:chExt cx="0" cy="0"/>
        </a:xfrm>
      </p:grpSpPr>
      <p:sp>
        <p:nvSpPr>
          <p:cNvPr id="48" name="Google Shape;48;p5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9" name="Google Shape;49;p5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50" name="Google Shape;5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 name="Shape 53"/>
        <p:cNvGrpSpPr/>
        <p:nvPr/>
      </p:nvGrpSpPr>
      <p:grpSpPr>
        <a:xfrm>
          <a:off x="0" y="0"/>
          <a:ext cx="0" cy="0"/>
          <a:chOff x="0" y="0"/>
          <a:chExt cx="0" cy="0"/>
        </a:xfrm>
      </p:grpSpPr>
      <p:sp>
        <p:nvSpPr>
          <p:cNvPr id="54" name="Google Shape;54;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6" name="Google Shape;56;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8" name="Google Shape;58;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2" name="Shape 62"/>
        <p:cNvGrpSpPr/>
        <p:nvPr/>
      </p:nvGrpSpPr>
      <p:grpSpPr>
        <a:xfrm>
          <a:off x="0" y="0"/>
          <a:ext cx="0" cy="0"/>
          <a:chOff x="0" y="0"/>
          <a:chExt cx="0" cy="0"/>
        </a:xfrm>
      </p:grpSpPr>
      <p:sp>
        <p:nvSpPr>
          <p:cNvPr id="63" name="Google Shape;63;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 name="Google Shape;64;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chesapeakebay.net/what/what_guides_us/watershed_agreement" TargetMode="External"/><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2.jp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1.png"/><Relationship Id="rId5" Type="http://schemas.openxmlformats.org/officeDocument/2006/relationships/image" Target="../media/image14.jpg"/><Relationship Id="rId6" Type="http://schemas.openxmlformats.org/officeDocument/2006/relationships/image" Target="../media/image15.png"/><Relationship Id="rId7" Type="http://schemas.openxmlformats.org/officeDocument/2006/relationships/image" Target="../media/image16.jpg"/><Relationship Id="rId8" Type="http://schemas.openxmlformats.org/officeDocument/2006/relationships/image" Target="../media/image2.png"/></Relationships>
</file>

<file path=ppt/slides/_rels/slide2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0.png"/><Relationship Id="rId13" Type="http://schemas.openxmlformats.org/officeDocument/2006/relationships/image" Target="../media/image43.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45.png"/><Relationship Id="rId8" Type="http://schemas.openxmlformats.org/officeDocument/2006/relationships/image" Target="../media/image18.jpg"/></Relationships>
</file>

<file path=ppt/slides/_rels/slide23.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31.jpg"/><Relationship Id="rId12"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30.jpg"/><Relationship Id="rId9" Type="http://schemas.openxmlformats.org/officeDocument/2006/relationships/image" Target="../media/image29.jpg"/><Relationship Id="rId5" Type="http://schemas.openxmlformats.org/officeDocument/2006/relationships/image" Target="../media/image26.jpg"/><Relationship Id="rId6" Type="http://schemas.openxmlformats.org/officeDocument/2006/relationships/image" Target="../media/image49.png"/><Relationship Id="rId7" Type="http://schemas.openxmlformats.org/officeDocument/2006/relationships/image" Target="../media/image1.png"/><Relationship Id="rId8"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34.jp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3.jp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drive.google.com/file/d/1AnPqb-Gh8vr6To8w4zDrf7vGqFi-Ua1h/view?usp=sharing" TargetMode="External"/><Relationship Id="rId5"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www.dep.pa.gov/ChesapeakeBay" TargetMode="External"/><Relationship Id="rId4" Type="http://schemas.openxmlformats.org/officeDocument/2006/relationships/hyperlink" Target="https://na01.safelinks.protection.outlook.com/?url=http://www.dep.pa.gov/chesapeakebay/phase3&amp;data=02%7C01%7Cmdinicola@pa.gov%7C14a94510ae0e46ce0a0f08d4df3e05d8%7C418e284101284dd59b6c47fc5a9a1bde%7C1%7C0%7C636378904858061597&amp;sdata=OcPAkcL7RXDPGqSh07cuvDPFmbr7W/3HVg/oJRBcPCg%3D&amp;reserved=0" TargetMode="External"/><Relationship Id="rId5" Type="http://schemas.openxmlformats.org/officeDocument/2006/relationships/image" Target="../media/image2.png"/><Relationship Id="rId6"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51.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4.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jpg"/><Relationship Id="rId5" Type="http://schemas.openxmlformats.org/officeDocument/2006/relationships/image" Target="../media/image48.jpg"/><Relationship Id="rId6" Type="http://schemas.openxmlformats.org/officeDocument/2006/relationships/image" Target="../media/image10.jpg"/><Relationship Id="rId7" Type="http://schemas.openxmlformats.org/officeDocument/2006/relationships/image" Target="../media/image6.jp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
          <p:cNvSpPr txBox="1"/>
          <p:nvPr>
            <p:ph type="ctrTitle"/>
          </p:nvPr>
        </p:nvSpPr>
        <p:spPr>
          <a:xfrm>
            <a:off x="307725" y="1723300"/>
            <a:ext cx="11397000" cy="337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7100"/>
              <a:t>XYZ County Action Plan</a:t>
            </a:r>
            <a:endParaRPr sz="7100"/>
          </a:p>
          <a:p>
            <a:pPr indent="0" lvl="0" marL="0" marR="0" rtl="0" algn="ctr">
              <a:lnSpc>
                <a:spcPct val="90000"/>
              </a:lnSpc>
              <a:spcBef>
                <a:spcPts val="0"/>
              </a:spcBef>
              <a:spcAft>
                <a:spcPts val="0"/>
              </a:spcAft>
              <a:buClr>
                <a:schemeClr val="dk1"/>
              </a:buClr>
              <a:buSzPts val="5400"/>
              <a:buFont typeface="Calibri"/>
              <a:buNone/>
            </a:pPr>
            <a:r>
              <a:t/>
            </a:r>
            <a:endParaRPr b="1" i="1" sz="3600">
              <a:solidFill>
                <a:srgbClr val="1F3864"/>
              </a:solidFill>
            </a:endParaRPr>
          </a:p>
          <a:p>
            <a:pPr indent="0" lvl="0" marL="0" marR="0" rtl="0" algn="ctr">
              <a:lnSpc>
                <a:spcPct val="90000"/>
              </a:lnSpc>
              <a:spcBef>
                <a:spcPts val="0"/>
              </a:spcBef>
              <a:spcAft>
                <a:spcPts val="0"/>
              </a:spcAft>
              <a:buClr>
                <a:schemeClr val="dk1"/>
              </a:buClr>
              <a:buSzPts val="5400"/>
              <a:buFont typeface="Calibri"/>
              <a:buNone/>
            </a:pPr>
            <a:r>
              <a:rPr b="1" i="1" lang="en-US" sz="4800">
                <a:solidFill>
                  <a:schemeClr val="accent6"/>
                </a:solidFill>
              </a:rPr>
              <a:t>Healthy Waters, Healthy Communities</a:t>
            </a:r>
            <a:endParaRPr b="1" i="1" sz="4800">
              <a:solidFill>
                <a:schemeClr val="accent6"/>
              </a:solidFill>
            </a:endParaRPr>
          </a:p>
          <a:p>
            <a:pPr indent="0" lvl="0" marL="0" marR="0" rtl="0" algn="ctr">
              <a:lnSpc>
                <a:spcPct val="90000"/>
              </a:lnSpc>
              <a:spcBef>
                <a:spcPts val="0"/>
              </a:spcBef>
              <a:spcAft>
                <a:spcPts val="0"/>
              </a:spcAft>
              <a:buClr>
                <a:schemeClr val="dk1"/>
              </a:buClr>
              <a:buSzPts val="5400"/>
              <a:buFont typeface="Calibri"/>
              <a:buNone/>
            </a:pPr>
            <a:r>
              <a:rPr i="1" lang="en-US" sz="3000"/>
              <a:t>What the Pennsylvania Phase 3 Watershed Implementation Plan (WIP3) means for </a:t>
            </a:r>
            <a:r>
              <a:rPr b="1" i="1" lang="en-US" sz="3000"/>
              <a:t>Agriculture</a:t>
            </a:r>
            <a:endParaRPr b="1" i="0" sz="3959" u="none" cap="none" strike="noStrike">
              <a:solidFill>
                <a:schemeClr val="dk1"/>
              </a:solidFill>
              <a:latin typeface="Calibri"/>
              <a:ea typeface="Calibri"/>
              <a:cs typeface="Calibri"/>
              <a:sym typeface="Calibri"/>
            </a:endParaRPr>
          </a:p>
        </p:txBody>
      </p:sp>
      <p:pic>
        <p:nvPicPr>
          <p:cNvPr id="94" name="Google Shape;94;p1"/>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pic>
        <p:nvPicPr>
          <p:cNvPr id="95" name="Google Shape;95;p1"/>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
        <p:nvSpPr>
          <p:cNvPr id="96" name="Google Shape;96;p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Google Shape;187;p10"/>
          <p:cNvPicPr preferRelativeResize="0"/>
          <p:nvPr/>
        </p:nvPicPr>
        <p:blipFill rotWithShape="1">
          <a:blip r:embed="rId3">
            <a:alphaModFix/>
          </a:blip>
          <a:srcRect b="7818" l="0" r="0" t="7820"/>
          <a:stretch/>
        </p:blipFill>
        <p:spPr>
          <a:xfrm>
            <a:off x="0" y="0"/>
            <a:ext cx="12191998" cy="6858000"/>
          </a:xfrm>
          <a:prstGeom prst="rect">
            <a:avLst/>
          </a:prstGeom>
          <a:noFill/>
          <a:ln>
            <a:noFill/>
          </a:ln>
        </p:spPr>
      </p:pic>
      <p:sp>
        <p:nvSpPr>
          <p:cNvPr id="188" name="Google Shape;188;p10"/>
          <p:cNvSpPr txBox="1"/>
          <p:nvPr/>
        </p:nvSpPr>
        <p:spPr>
          <a:xfrm>
            <a:off x="76200" y="5939400"/>
            <a:ext cx="12039599" cy="918600"/>
          </a:xfrm>
          <a:prstGeom prst="rect">
            <a:avLst/>
          </a:prstGeom>
          <a:noFill/>
          <a:ln>
            <a:noFill/>
          </a:ln>
          <a:effectLst>
            <a:outerShdw blurRad="200025" rotWithShape="0" algn="bl" dir="5400000" dist="38100">
              <a:srgbClr val="000000">
                <a:alpha val="83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Safer water for livestock</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11"/>
          <p:cNvPicPr preferRelativeResize="0"/>
          <p:nvPr/>
        </p:nvPicPr>
        <p:blipFill rotWithShape="1">
          <a:blip r:embed="rId3">
            <a:alphaModFix/>
          </a:blip>
          <a:srcRect b="12494" l="0" r="0" t="12502"/>
          <a:stretch/>
        </p:blipFill>
        <p:spPr>
          <a:xfrm>
            <a:off x="0" y="0"/>
            <a:ext cx="12191998" cy="6858002"/>
          </a:xfrm>
          <a:prstGeom prst="rect">
            <a:avLst/>
          </a:prstGeom>
          <a:noFill/>
          <a:ln>
            <a:noFill/>
          </a:ln>
        </p:spPr>
      </p:pic>
      <p:sp>
        <p:nvSpPr>
          <p:cNvPr id="195" name="Google Shape;195;p11"/>
          <p:cNvSpPr txBox="1"/>
          <p:nvPr/>
        </p:nvSpPr>
        <p:spPr>
          <a:xfrm>
            <a:off x="76200" y="5939400"/>
            <a:ext cx="12039600" cy="918600"/>
          </a:xfrm>
          <a:prstGeom prst="rect">
            <a:avLst/>
          </a:prstGeom>
          <a:noFill/>
          <a:ln>
            <a:noFill/>
          </a:ln>
          <a:effectLst>
            <a:outerShdw blurRad="114300" rotWithShape="0" algn="bl" dir="5400000" dist="38100">
              <a:srgbClr val="000000">
                <a:alpha val="82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Less frequent and severe floods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12"/>
          <p:cNvPicPr preferRelativeResize="0"/>
          <p:nvPr/>
        </p:nvPicPr>
        <p:blipFill rotWithShape="1">
          <a:blip r:embed="rId3">
            <a:alphaModFix/>
          </a:blip>
          <a:srcRect b="10623" l="0" r="0" t="10623"/>
          <a:stretch/>
        </p:blipFill>
        <p:spPr>
          <a:xfrm>
            <a:off x="0" y="0"/>
            <a:ext cx="12191999" cy="6858001"/>
          </a:xfrm>
          <a:prstGeom prst="rect">
            <a:avLst/>
          </a:prstGeom>
          <a:noFill/>
          <a:ln>
            <a:noFill/>
          </a:ln>
        </p:spPr>
      </p:pic>
      <p:sp>
        <p:nvSpPr>
          <p:cNvPr id="202" name="Google Shape;202;p12"/>
          <p:cNvSpPr txBox="1"/>
          <p:nvPr/>
        </p:nvSpPr>
        <p:spPr>
          <a:xfrm>
            <a:off x="76200" y="5939400"/>
            <a:ext cx="12039599" cy="918600"/>
          </a:xfrm>
          <a:prstGeom prst="rect">
            <a:avLst/>
          </a:prstGeom>
          <a:noFill/>
          <a:ln>
            <a:noFill/>
          </a:ln>
          <a:effectLst>
            <a:outerShdw blurRad="114300" rotWithShape="0" algn="bl" dir="5400000" dist="19050">
              <a:srgbClr val="000000">
                <a:alpha val="86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Profitable farms stay in the family</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13"/>
          <p:cNvPicPr preferRelativeResize="0"/>
          <p:nvPr/>
        </p:nvPicPr>
        <p:blipFill rotWithShape="1">
          <a:blip r:embed="rId3">
            <a:alphaModFix/>
          </a:blip>
          <a:srcRect b="7007" l="0" r="0" t="7007"/>
          <a:stretch/>
        </p:blipFill>
        <p:spPr>
          <a:xfrm>
            <a:off x="0" y="0"/>
            <a:ext cx="12191998" cy="6858001"/>
          </a:xfrm>
          <a:prstGeom prst="rect">
            <a:avLst/>
          </a:prstGeom>
          <a:noFill/>
          <a:ln>
            <a:noFill/>
          </a:ln>
        </p:spPr>
      </p:pic>
      <p:sp>
        <p:nvSpPr>
          <p:cNvPr id="209" name="Google Shape;209;p13"/>
          <p:cNvSpPr txBox="1"/>
          <p:nvPr/>
        </p:nvSpPr>
        <p:spPr>
          <a:xfrm>
            <a:off x="0" y="0"/>
            <a:ext cx="12039599" cy="918600"/>
          </a:xfrm>
          <a:prstGeom prst="rect">
            <a:avLst/>
          </a:prstGeom>
          <a:noFill/>
          <a:ln>
            <a:noFill/>
          </a:ln>
          <a:effectLst>
            <a:outerShdw blurRad="114300" rotWithShape="0" algn="bl" dir="5400000" dist="28575">
              <a:srgbClr val="000000">
                <a:alpha val="84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More federal regulations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Google Shape;215;p14"/>
          <p:cNvPicPr preferRelativeResize="0"/>
          <p:nvPr/>
        </p:nvPicPr>
        <p:blipFill rotWithShape="1">
          <a:blip r:embed="rId3">
            <a:alphaModFix/>
          </a:blip>
          <a:srcRect b="7813" l="0" r="0" t="7812"/>
          <a:stretch/>
        </p:blipFill>
        <p:spPr>
          <a:xfrm>
            <a:off x="0" y="0"/>
            <a:ext cx="12192003" cy="6858000"/>
          </a:xfrm>
          <a:prstGeom prst="rect">
            <a:avLst/>
          </a:prstGeom>
          <a:noFill/>
          <a:ln>
            <a:noFill/>
          </a:ln>
        </p:spPr>
      </p:pic>
      <p:sp>
        <p:nvSpPr>
          <p:cNvPr id="216" name="Google Shape;216;p14"/>
          <p:cNvSpPr txBox="1"/>
          <p:nvPr/>
        </p:nvSpPr>
        <p:spPr>
          <a:xfrm>
            <a:off x="0" y="5939400"/>
            <a:ext cx="12039600" cy="918600"/>
          </a:xfrm>
          <a:prstGeom prst="rect">
            <a:avLst/>
          </a:prstGeom>
          <a:noFill/>
          <a:ln>
            <a:noFill/>
          </a:ln>
          <a:effectLst>
            <a:outerShdw blurRad="85725" rotWithShape="0" algn="bl" dir="5400000" dist="28575">
              <a:srgbClr val="000000">
                <a:alpha val="94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Higher compliance costs and fewer choices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15"/>
          <p:cNvPicPr preferRelativeResize="0"/>
          <p:nvPr/>
        </p:nvPicPr>
        <p:blipFill rotWithShape="1">
          <a:blip r:embed="rId3">
            <a:alphaModFix/>
          </a:blip>
          <a:srcRect b="7611" l="0" r="0" t="7611"/>
          <a:stretch/>
        </p:blipFill>
        <p:spPr>
          <a:xfrm>
            <a:off x="0" y="0"/>
            <a:ext cx="12191999" cy="6858001"/>
          </a:xfrm>
          <a:prstGeom prst="rect">
            <a:avLst/>
          </a:prstGeom>
          <a:noFill/>
          <a:ln>
            <a:noFill/>
          </a:ln>
        </p:spPr>
      </p:pic>
      <p:sp>
        <p:nvSpPr>
          <p:cNvPr id="223" name="Google Shape;223;p15"/>
          <p:cNvSpPr txBox="1"/>
          <p:nvPr/>
        </p:nvSpPr>
        <p:spPr>
          <a:xfrm>
            <a:off x="76200" y="0"/>
            <a:ext cx="12039599" cy="918600"/>
          </a:xfrm>
          <a:prstGeom prst="rect">
            <a:avLst/>
          </a:prstGeom>
          <a:noFill/>
          <a:ln>
            <a:noFill/>
          </a:ln>
          <a:effectLst>
            <a:outerShdw blurRad="114300" rotWithShape="0" algn="bl" dir="5400000" dist="19050">
              <a:srgbClr val="000000">
                <a:alpha val="90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Polluted rivers, streams, and lakes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id="229" name="Google Shape;229;p16"/>
          <p:cNvPicPr preferRelativeResize="0"/>
          <p:nvPr/>
        </p:nvPicPr>
        <p:blipFill rotWithShape="1">
          <a:blip r:embed="rId3">
            <a:alphaModFix/>
          </a:blip>
          <a:srcRect b="12138" l="0" r="0" t="12131"/>
          <a:stretch/>
        </p:blipFill>
        <p:spPr>
          <a:xfrm>
            <a:off x="0" y="0"/>
            <a:ext cx="12191999" cy="6858000"/>
          </a:xfrm>
          <a:prstGeom prst="rect">
            <a:avLst/>
          </a:prstGeom>
          <a:noFill/>
          <a:ln>
            <a:noFill/>
          </a:ln>
        </p:spPr>
      </p:pic>
      <p:sp>
        <p:nvSpPr>
          <p:cNvPr id="230" name="Google Shape;230;p16"/>
          <p:cNvSpPr txBox="1"/>
          <p:nvPr/>
        </p:nvSpPr>
        <p:spPr>
          <a:xfrm>
            <a:off x="0" y="5939400"/>
            <a:ext cx="12192000" cy="918600"/>
          </a:xfrm>
          <a:prstGeom prst="rect">
            <a:avLst/>
          </a:prstGeom>
          <a:noFill/>
          <a:ln>
            <a:noFill/>
          </a:ln>
          <a:effectLst>
            <a:outerShdw blurRad="128588" rotWithShape="0" algn="bl" dir="5400000" dist="19050">
              <a:srgbClr val="000000">
                <a:alpha val="92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fail: More frequent and severe floods</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g8939574b5d_0_0"/>
          <p:cNvSpPr txBox="1"/>
          <p:nvPr>
            <p:ph idx="1" type="body"/>
          </p:nvPr>
        </p:nvSpPr>
        <p:spPr>
          <a:xfrm>
            <a:off x="5431809" y="2000181"/>
            <a:ext cx="6085800" cy="4607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lang="en-US"/>
              <a:t>Pennsylvania </a:t>
            </a:r>
            <a:r>
              <a:rPr b="0" i="0" lang="en-US" sz="2400" u="sng" cap="none" strike="noStrike">
                <a:solidFill>
                  <a:schemeClr val="hlink"/>
                </a:solidFill>
                <a:latin typeface="Calibri"/>
                <a:ea typeface="Calibri"/>
                <a:cs typeface="Calibri"/>
                <a:sym typeface="Calibri"/>
                <a:hlinkClick r:id="rId3"/>
              </a:rPr>
              <a:t>signed</a:t>
            </a:r>
            <a:r>
              <a:rPr b="0" i="0" lang="en-US" sz="2400" u="none" cap="none" strike="noStrike">
                <a:solidFill>
                  <a:schemeClr val="dk1"/>
                </a:solidFill>
                <a:latin typeface="Calibri"/>
                <a:ea typeface="Calibri"/>
                <a:cs typeface="Calibri"/>
                <a:sym typeface="Calibri"/>
              </a:rPr>
              <a:t> the Chesapeake Bay Watershed Agreeme</a:t>
            </a:r>
            <a:r>
              <a:rPr lang="en-US" sz="2400"/>
              <a:t>nt </a:t>
            </a:r>
            <a:r>
              <a:rPr b="0" i="0" lang="en-US" sz="2400" u="none" cap="none" strike="noStrike">
                <a:solidFill>
                  <a:schemeClr val="dk1"/>
                </a:solidFill>
                <a:latin typeface="Calibri"/>
                <a:ea typeface="Calibri"/>
                <a:cs typeface="Calibri"/>
                <a:sym typeface="Calibri"/>
              </a:rPr>
              <a:t>in 2014 </a:t>
            </a:r>
            <a:r>
              <a:rPr lang="en-US" sz="2400"/>
              <a:t>with five other</a:t>
            </a:r>
            <a:r>
              <a:rPr b="0" i="0" lang="en-US" sz="2400" u="none" cap="none" strike="noStrike">
                <a:solidFill>
                  <a:schemeClr val="dk1"/>
                </a:solidFill>
                <a:latin typeface="Calibri"/>
                <a:ea typeface="Calibri"/>
                <a:cs typeface="Calibri"/>
                <a:sym typeface="Calibri"/>
              </a:rPr>
              <a:t> watershed states, the District of Columbia, the Environmental Protection Agency and the Chesapeake Bay Commission.</a:t>
            </a:r>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t>The agreement c</a:t>
            </a:r>
            <a:r>
              <a:rPr b="0" i="0" lang="en-US" sz="2400" u="none" cap="none" strike="noStrike">
                <a:solidFill>
                  <a:schemeClr val="dk1"/>
                </a:solidFill>
                <a:latin typeface="Calibri"/>
                <a:ea typeface="Calibri"/>
                <a:cs typeface="Calibri"/>
                <a:sym typeface="Calibri"/>
              </a:rPr>
              <a:t>ontains 10 goals and 31 outcomes to advance the restoration and protection of the Bay watershed.</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37" name="Google Shape;237;g8939574b5d_0_0"/>
          <p:cNvPicPr preferRelativeResize="0"/>
          <p:nvPr/>
        </p:nvPicPr>
        <p:blipFill rotWithShape="1">
          <a:blip r:embed="rId4">
            <a:alphaModFix/>
          </a:blip>
          <a:srcRect b="0" l="0" r="0" t="0"/>
          <a:stretch/>
        </p:blipFill>
        <p:spPr>
          <a:xfrm>
            <a:off x="1616145" y="1835399"/>
            <a:ext cx="3291905" cy="4324826"/>
          </a:xfrm>
          <a:prstGeom prst="rect">
            <a:avLst/>
          </a:prstGeom>
          <a:noFill/>
          <a:ln cap="flat" cmpd="sng" w="9525">
            <a:solidFill>
              <a:srgbClr val="000000"/>
            </a:solidFill>
            <a:prstDash val="solid"/>
            <a:round/>
            <a:headEnd len="sm" w="sm" type="none"/>
            <a:tailEnd len="sm" w="sm" type="none"/>
          </a:ln>
        </p:spPr>
      </p:pic>
      <p:grpSp>
        <p:nvGrpSpPr>
          <p:cNvPr id="238" name="Google Shape;238;g8939574b5d_0_0"/>
          <p:cNvGrpSpPr/>
          <p:nvPr/>
        </p:nvGrpSpPr>
        <p:grpSpPr>
          <a:xfrm>
            <a:off x="122276" y="176230"/>
            <a:ext cx="11947704" cy="1268793"/>
            <a:chOff x="288977" y="355144"/>
            <a:chExt cx="8382001" cy="661312"/>
          </a:xfrm>
        </p:grpSpPr>
        <p:pic>
          <p:nvPicPr>
            <p:cNvPr descr="Aging banner" id="239" name="Google Shape;239;g8939574b5d_0_0"/>
            <p:cNvPicPr preferRelativeResize="0"/>
            <p:nvPr/>
          </p:nvPicPr>
          <p:blipFill rotWithShape="1">
            <a:blip r:embed="rId5">
              <a:alphaModFix/>
            </a:blip>
            <a:srcRect b="0" l="0" r="0" t="0"/>
            <a:stretch/>
          </p:blipFill>
          <p:spPr>
            <a:xfrm>
              <a:off x="288977" y="355144"/>
              <a:ext cx="8382001" cy="661312"/>
            </a:xfrm>
            <a:prstGeom prst="rect">
              <a:avLst/>
            </a:prstGeom>
            <a:noFill/>
            <a:ln>
              <a:noFill/>
            </a:ln>
          </p:spPr>
        </p:pic>
        <p:sp>
          <p:nvSpPr>
            <p:cNvPr id="240" name="Google Shape;240;g8939574b5d_0_0"/>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1400" u="none" cap="none" strike="noStrike">
                <a:solidFill>
                  <a:srgbClr val="000000"/>
                </a:solidFill>
                <a:latin typeface="Arial"/>
                <a:ea typeface="Arial"/>
                <a:cs typeface="Arial"/>
                <a:sym typeface="Arial"/>
              </a:endParaRPr>
            </a:p>
          </p:txBody>
        </p:sp>
      </p:grpSp>
      <p:pic>
        <p:nvPicPr>
          <p:cNvPr id="241" name="Google Shape;241;g8939574b5d_0_0"/>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42" name="Google Shape;242;g8939574b5d_0_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43" name="Google Shape;243;g8939574b5d_0_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5"/>
          <p:cNvSpPr txBox="1"/>
          <p:nvPr>
            <p:ph idx="1" type="body"/>
          </p:nvPr>
        </p:nvSpPr>
        <p:spPr>
          <a:xfrm>
            <a:off x="1259025" y="1584825"/>
            <a:ext cx="10105200" cy="180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500"/>
              </a:spcBef>
              <a:spcAft>
                <a:spcPts val="0"/>
              </a:spcAft>
              <a:buSzPts val="2800"/>
              <a:buNone/>
            </a:pPr>
            <a:r>
              <a:rPr lang="en-US" sz="1800">
                <a:latin typeface="Arial"/>
                <a:ea typeface="Arial"/>
                <a:cs typeface="Arial"/>
                <a:sym typeface="Arial"/>
              </a:rPr>
              <a:t>If local PA communities don’t reduce pollution to our local waters then EPA can:</a:t>
            </a:r>
            <a:endParaRPr sz="1800">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Subject more livestock operations and municipalities to federal regulations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Require additional reductions from point sources, such as wastewater and industrial facilities</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Impose new water quality standards stream-by-stream in Pennsylvania</a:t>
            </a:r>
            <a:endParaRPr sz="1800">
              <a:solidFill>
                <a:srgbClr val="222222"/>
              </a:solidFill>
              <a:latin typeface="Arial"/>
              <a:ea typeface="Arial"/>
              <a:cs typeface="Arial"/>
              <a:sym typeface="Arial"/>
            </a:endParaRPr>
          </a:p>
          <a:p>
            <a:pPr indent="-165100" lvl="0" marL="228600" rtl="0" algn="l">
              <a:lnSpc>
                <a:spcPct val="106105"/>
              </a:lnSpc>
              <a:spcBef>
                <a:spcPts val="0"/>
              </a:spcBef>
              <a:spcAft>
                <a:spcPts val="0"/>
              </a:spcAft>
              <a:buClr>
                <a:srgbClr val="222222"/>
              </a:buClr>
              <a:buSzPts val="1800"/>
              <a:buFont typeface="Arial"/>
              <a:buChar char="•"/>
            </a:pPr>
            <a:r>
              <a:rPr lang="en-US" sz="1800">
                <a:solidFill>
                  <a:srgbClr val="222222"/>
                </a:solidFill>
                <a:latin typeface="Arial"/>
                <a:ea typeface="Arial"/>
                <a:cs typeface="Arial"/>
                <a:sym typeface="Arial"/>
              </a:rPr>
              <a:t>Redirect or withhold EPA funding</a:t>
            </a:r>
            <a:endParaRPr sz="1800">
              <a:latin typeface="Arial"/>
              <a:ea typeface="Arial"/>
              <a:cs typeface="Arial"/>
              <a:sym typeface="Arial"/>
            </a:endParaRPr>
          </a:p>
          <a:p>
            <a:pPr indent="0" lvl="0" marL="228600" marR="0" rtl="0" algn="l">
              <a:lnSpc>
                <a:spcPct val="90000"/>
              </a:lnSpc>
              <a:spcBef>
                <a:spcPts val="500"/>
              </a:spcBef>
              <a:spcAft>
                <a:spcPts val="0"/>
              </a:spcAft>
              <a:buSzPts val="2800"/>
              <a:buNone/>
            </a:pPr>
            <a:r>
              <a:t/>
            </a:r>
            <a:endParaRPr sz="1800">
              <a:latin typeface="Arial"/>
              <a:ea typeface="Arial"/>
              <a:cs typeface="Arial"/>
              <a:sym typeface="Arial"/>
            </a:endParaRPr>
          </a:p>
        </p:txBody>
      </p:sp>
      <p:grpSp>
        <p:nvGrpSpPr>
          <p:cNvPr id="249" name="Google Shape;249;p35"/>
          <p:cNvGrpSpPr/>
          <p:nvPr/>
        </p:nvGrpSpPr>
        <p:grpSpPr>
          <a:xfrm>
            <a:off x="122276" y="134667"/>
            <a:ext cx="11947707" cy="1268793"/>
            <a:chOff x="288977" y="355144"/>
            <a:chExt cx="8382001" cy="661312"/>
          </a:xfrm>
        </p:grpSpPr>
        <p:pic>
          <p:nvPicPr>
            <p:cNvPr descr="Aging banner" id="250" name="Google Shape;250;p3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51" name="Google Shape;251;p3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chemeClr val="lt1"/>
                </a:solidFill>
                <a:latin typeface="Calibri"/>
                <a:ea typeface="Calibri"/>
                <a:cs typeface="Calibri"/>
                <a:sym typeface="Calibri"/>
              </a:endParaRPr>
            </a:p>
          </p:txBody>
        </p:sp>
      </p:grpSp>
      <p:pic>
        <p:nvPicPr>
          <p:cNvPr id="252" name="Google Shape;252;p35"/>
          <p:cNvPicPr preferRelativeResize="0"/>
          <p:nvPr/>
        </p:nvPicPr>
        <p:blipFill rotWithShape="1">
          <a:blip r:embed="rId4">
            <a:alphaModFix/>
          </a:blip>
          <a:srcRect b="15320" l="0" r="0" t="15321"/>
          <a:stretch/>
        </p:blipFill>
        <p:spPr>
          <a:xfrm>
            <a:off x="6270875" y="3460275"/>
            <a:ext cx="5799099" cy="2121376"/>
          </a:xfrm>
          <a:prstGeom prst="rect">
            <a:avLst/>
          </a:prstGeom>
          <a:noFill/>
          <a:ln>
            <a:noFill/>
          </a:ln>
        </p:spPr>
      </p:pic>
      <p:pic>
        <p:nvPicPr>
          <p:cNvPr id="253" name="Google Shape;253;p35"/>
          <p:cNvPicPr preferRelativeResize="0"/>
          <p:nvPr/>
        </p:nvPicPr>
        <p:blipFill rotWithShape="1">
          <a:blip r:embed="rId5">
            <a:alphaModFix/>
          </a:blip>
          <a:srcRect b="27847" l="-182" r="117" t="31364"/>
          <a:stretch/>
        </p:blipFill>
        <p:spPr>
          <a:xfrm flipH="1">
            <a:off x="122276" y="3460275"/>
            <a:ext cx="6117430" cy="2126518"/>
          </a:xfrm>
          <a:prstGeom prst="rect">
            <a:avLst/>
          </a:prstGeom>
          <a:noFill/>
          <a:ln>
            <a:noFill/>
          </a:ln>
        </p:spPr>
      </p:pic>
      <p:sp>
        <p:nvSpPr>
          <p:cNvPr id="254" name="Google Shape;254;p35"/>
          <p:cNvSpPr txBox="1"/>
          <p:nvPr/>
        </p:nvSpPr>
        <p:spPr>
          <a:xfrm>
            <a:off x="1259025" y="5704950"/>
            <a:ext cx="4980600" cy="72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More than 98% of Pennsylvania farms do NOT have to get federal discharge permits. That could change!</a:t>
            </a:r>
            <a:endParaRPr b="1" i="0" sz="1600" u="none" cap="none" strike="noStrike">
              <a:solidFill>
                <a:srgbClr val="000000"/>
              </a:solidFill>
              <a:latin typeface="Arial"/>
              <a:ea typeface="Arial"/>
              <a:cs typeface="Arial"/>
              <a:sym typeface="Arial"/>
            </a:endParaRPr>
          </a:p>
        </p:txBody>
      </p:sp>
      <p:sp>
        <p:nvSpPr>
          <p:cNvPr id="255" name="Google Shape;255;p35"/>
          <p:cNvSpPr txBox="1"/>
          <p:nvPr/>
        </p:nvSpPr>
        <p:spPr>
          <a:xfrm>
            <a:off x="6543675" y="5657850"/>
            <a:ext cx="4882800" cy="71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600" u="none" cap="none" strike="noStrike">
                <a:solidFill>
                  <a:srgbClr val="000000"/>
                </a:solidFill>
                <a:latin typeface="Calibri"/>
                <a:ea typeface="Calibri"/>
                <a:cs typeface="Calibri"/>
                <a:sym typeface="Calibri"/>
              </a:rPr>
              <a:t>75% of developed areas in Pennsylvania are NOT subject to the federal MS4 stormwater management regulatory program. That could change!</a:t>
            </a:r>
            <a:endParaRPr b="1" i="0" sz="1600" u="none" cap="none" strike="noStrike">
              <a:solidFill>
                <a:srgbClr val="000000"/>
              </a:solidFill>
              <a:latin typeface="Arial"/>
              <a:ea typeface="Arial"/>
              <a:cs typeface="Arial"/>
              <a:sym typeface="Arial"/>
            </a:endParaRPr>
          </a:p>
        </p:txBody>
      </p:sp>
      <p:pic>
        <p:nvPicPr>
          <p:cNvPr id="256" name="Google Shape;256;p35"/>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257" name="Google Shape;257;p3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58" name="Google Shape;258;p3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g8939574b5d_0_91"/>
          <p:cNvSpPr txBox="1"/>
          <p:nvPr>
            <p:ph idx="1" type="body"/>
          </p:nvPr>
        </p:nvSpPr>
        <p:spPr>
          <a:xfrm>
            <a:off x="122275" y="1298100"/>
            <a:ext cx="11927400" cy="5111400"/>
          </a:xfrm>
          <a:prstGeom prst="rect">
            <a:avLst/>
          </a:prstGeom>
          <a:noFill/>
          <a:ln>
            <a:noFill/>
          </a:ln>
        </p:spPr>
        <p:txBody>
          <a:bodyPr anchorCtr="0" anchor="ctr" bIns="45700" lIns="91425" spcFirstLastPara="1" rIns="91425" wrap="square" tIns="45700">
            <a:noAutofit/>
          </a:bodyPr>
          <a:lstStyle/>
          <a:p>
            <a:pPr indent="0" lvl="1" marL="0" marR="0" rtl="0" algn="ctr">
              <a:lnSpc>
                <a:spcPct val="150000"/>
              </a:lnSpc>
              <a:spcBef>
                <a:spcPts val="500"/>
              </a:spcBef>
              <a:spcAft>
                <a:spcPts val="0"/>
              </a:spcAft>
              <a:buClr>
                <a:schemeClr val="dk1"/>
              </a:buClr>
              <a:buSzPts val="2400"/>
              <a:buFont typeface="Arial"/>
              <a:buNone/>
            </a:pPr>
            <a:r>
              <a:rPr b="1" lang="en-US" sz="2800">
                <a:latin typeface="Arial"/>
                <a:ea typeface="Arial"/>
                <a:cs typeface="Arial"/>
                <a:sym typeface="Arial"/>
              </a:rPr>
              <a:t>The bottom line is we are </a:t>
            </a:r>
            <a:r>
              <a:rPr b="1" lang="en-US" sz="2800" u="sng">
                <a:latin typeface="Arial"/>
                <a:ea typeface="Arial"/>
                <a:cs typeface="Arial"/>
                <a:sym typeface="Arial"/>
              </a:rPr>
              <a:t>REQUIRED</a:t>
            </a:r>
            <a:r>
              <a:rPr b="1" lang="en-US" sz="2800">
                <a:latin typeface="Arial"/>
                <a:ea typeface="Arial"/>
                <a:cs typeface="Arial"/>
                <a:sym typeface="Arial"/>
              </a:rPr>
              <a:t> to reduce pollution into our local waters and the Chesapeake Bay. </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2800">
                <a:latin typeface="Arial"/>
                <a:ea typeface="Arial"/>
                <a:cs typeface="Arial"/>
                <a:sym typeface="Arial"/>
              </a:rPr>
              <a:t>Right now how we do it is up to us.</a:t>
            </a:r>
            <a:endParaRPr b="1" sz="28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t/>
            </a:r>
            <a:endParaRPr b="1" sz="1200">
              <a:latin typeface="Arial"/>
              <a:ea typeface="Arial"/>
              <a:cs typeface="Arial"/>
              <a:sym typeface="Arial"/>
            </a:endParaRPr>
          </a:p>
          <a:p>
            <a:pPr indent="0" lvl="1" marL="0" marR="0" rtl="0" algn="ctr">
              <a:lnSpc>
                <a:spcPct val="150000"/>
              </a:lnSpc>
              <a:spcBef>
                <a:spcPts val="1000"/>
              </a:spcBef>
              <a:spcAft>
                <a:spcPts val="0"/>
              </a:spcAft>
              <a:buClr>
                <a:schemeClr val="dk1"/>
              </a:buClr>
              <a:buSzPts val="2400"/>
              <a:buFont typeface="Arial"/>
              <a:buNone/>
            </a:pPr>
            <a:r>
              <a:rPr b="1" lang="en-US" sz="3000">
                <a:latin typeface="Arial"/>
                <a:ea typeface="Arial"/>
                <a:cs typeface="Arial"/>
                <a:sym typeface="Arial"/>
              </a:rPr>
              <a:t>If we do not meet the EPA requirements, </a:t>
            </a:r>
            <a:endParaRPr b="1" sz="3000">
              <a:latin typeface="Arial"/>
              <a:ea typeface="Arial"/>
              <a:cs typeface="Arial"/>
              <a:sym typeface="Arial"/>
            </a:endParaRPr>
          </a:p>
          <a:p>
            <a:pPr indent="0" lvl="1" marL="0" marR="0" rtl="0" algn="ctr">
              <a:lnSpc>
                <a:spcPct val="150000"/>
              </a:lnSpc>
              <a:spcBef>
                <a:spcPts val="1000"/>
              </a:spcBef>
              <a:spcAft>
                <a:spcPts val="1000"/>
              </a:spcAft>
              <a:buClr>
                <a:schemeClr val="dk1"/>
              </a:buClr>
              <a:buSzPts val="2400"/>
              <a:buFont typeface="Arial"/>
              <a:buNone/>
            </a:pPr>
            <a:r>
              <a:rPr b="1" lang="en-US" sz="3000">
                <a:latin typeface="Arial"/>
                <a:ea typeface="Arial"/>
                <a:cs typeface="Arial"/>
                <a:sym typeface="Arial"/>
              </a:rPr>
              <a:t>the EPA will step in and make it happen their way.</a:t>
            </a:r>
            <a:endParaRPr b="1" sz="3000">
              <a:latin typeface="Arial"/>
              <a:ea typeface="Arial"/>
              <a:cs typeface="Arial"/>
              <a:sym typeface="Arial"/>
            </a:endParaRPr>
          </a:p>
        </p:txBody>
      </p:sp>
      <p:grpSp>
        <p:nvGrpSpPr>
          <p:cNvPr id="264" name="Google Shape;264;g8939574b5d_0_91"/>
          <p:cNvGrpSpPr/>
          <p:nvPr/>
        </p:nvGrpSpPr>
        <p:grpSpPr>
          <a:xfrm>
            <a:off x="122276" y="134667"/>
            <a:ext cx="11947704" cy="1268793"/>
            <a:chOff x="288977" y="355144"/>
            <a:chExt cx="8382001" cy="661312"/>
          </a:xfrm>
        </p:grpSpPr>
        <p:pic>
          <p:nvPicPr>
            <p:cNvPr descr="Aging banner" id="265" name="Google Shape;265;g8939574b5d_0_91"/>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266" name="Google Shape;266;g8939574b5d_0_9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sz="4000">
                <a:solidFill>
                  <a:schemeClr val="lt1"/>
                </a:solidFill>
                <a:latin typeface="Calibri"/>
                <a:ea typeface="Calibri"/>
                <a:cs typeface="Calibri"/>
                <a:sym typeface="Calibri"/>
              </a:endParaRPr>
            </a:p>
          </p:txBody>
        </p:sp>
      </p:grpSp>
      <p:pic>
        <p:nvPicPr>
          <p:cNvPr id="267" name="Google Shape;267;g8939574b5d_0_91"/>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268" name="Google Shape;268;g8939574b5d_0_9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69" name="Google Shape;269;g8939574b5d_0_9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
          <p:cNvSpPr txBox="1"/>
          <p:nvPr>
            <p:ph idx="1" type="body"/>
          </p:nvPr>
        </p:nvSpPr>
        <p:spPr>
          <a:xfrm>
            <a:off x="852200" y="1629500"/>
            <a:ext cx="6098100" cy="4829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SzPts val="2700"/>
              <a:buChar char="•"/>
            </a:pPr>
            <a:r>
              <a:rPr lang="en-US" sz="2700"/>
              <a:t>Overview: Phosphorus &amp; Nitrogen Pollution </a:t>
            </a:r>
            <a:endParaRPr sz="2700"/>
          </a:p>
          <a:p>
            <a:pPr indent="-400050" lvl="0" marL="457200" rtl="0" algn="l">
              <a:lnSpc>
                <a:spcPct val="100000"/>
              </a:lnSpc>
              <a:spcBef>
                <a:spcPts val="0"/>
              </a:spcBef>
              <a:spcAft>
                <a:spcPts val="0"/>
              </a:spcAft>
              <a:buSzPts val="2700"/>
              <a:buChar char="•"/>
            </a:pPr>
            <a:r>
              <a:rPr lang="en-US" sz="2700"/>
              <a:t>What It Means for XZY County</a:t>
            </a:r>
            <a:endParaRPr sz="2700"/>
          </a:p>
          <a:p>
            <a:pPr indent="-400050" lvl="0" marL="457200" marR="0" rtl="0" algn="l">
              <a:lnSpc>
                <a:spcPct val="100000"/>
              </a:lnSpc>
              <a:spcBef>
                <a:spcPts val="50"/>
              </a:spcBef>
              <a:spcAft>
                <a:spcPts val="0"/>
              </a:spcAft>
              <a:buClr>
                <a:schemeClr val="dk1"/>
              </a:buClr>
              <a:buSzPts val="2700"/>
              <a:buFont typeface="Arial"/>
              <a:buChar char="•"/>
            </a:pPr>
            <a:r>
              <a:rPr lang="en-US" sz="2700"/>
              <a:t>XYZ County Action Plan:</a:t>
            </a:r>
            <a:endParaRPr sz="2700"/>
          </a:p>
          <a:p>
            <a:pPr indent="-400050" lvl="1" marL="914400" marR="0" rtl="0" algn="l">
              <a:lnSpc>
                <a:spcPct val="100000"/>
              </a:lnSpc>
              <a:spcBef>
                <a:spcPts val="50"/>
              </a:spcBef>
              <a:spcAft>
                <a:spcPts val="0"/>
              </a:spcAft>
              <a:buSzPts val="2700"/>
              <a:buChar char="•"/>
            </a:pPr>
            <a:r>
              <a:rPr lang="en-US" sz="2700"/>
              <a:t>What</a:t>
            </a:r>
            <a:endParaRPr sz="2700"/>
          </a:p>
          <a:p>
            <a:pPr indent="-400050" lvl="1" marL="914400" marR="0" rtl="0" algn="l">
              <a:lnSpc>
                <a:spcPct val="100000"/>
              </a:lnSpc>
              <a:spcBef>
                <a:spcPts val="50"/>
              </a:spcBef>
              <a:spcAft>
                <a:spcPts val="0"/>
              </a:spcAft>
              <a:buSzPts val="2700"/>
              <a:buChar char="•"/>
            </a:pPr>
            <a:r>
              <a:rPr lang="en-US" sz="2700"/>
              <a:t>Who</a:t>
            </a:r>
            <a:endParaRPr sz="2700"/>
          </a:p>
          <a:p>
            <a:pPr indent="-400050" lvl="1" marL="914400" marR="0" rtl="0" algn="l">
              <a:lnSpc>
                <a:spcPct val="100000"/>
              </a:lnSpc>
              <a:spcBef>
                <a:spcPts val="50"/>
              </a:spcBef>
              <a:spcAft>
                <a:spcPts val="0"/>
              </a:spcAft>
              <a:buSzPts val="2700"/>
              <a:buChar char="•"/>
            </a:pPr>
            <a:r>
              <a:rPr lang="en-US" sz="2700"/>
              <a:t>When</a:t>
            </a:r>
            <a:endParaRPr sz="2700"/>
          </a:p>
          <a:p>
            <a:pPr indent="-400050" lvl="1" marL="914400" marR="0" rtl="0" algn="l">
              <a:lnSpc>
                <a:spcPct val="100000"/>
              </a:lnSpc>
              <a:spcBef>
                <a:spcPts val="50"/>
              </a:spcBef>
              <a:spcAft>
                <a:spcPts val="0"/>
              </a:spcAft>
              <a:buSzPts val="2700"/>
              <a:buChar char="•"/>
            </a:pPr>
            <a:r>
              <a:rPr lang="en-US" sz="2700"/>
              <a:t>How</a:t>
            </a:r>
            <a:endParaRPr sz="2700"/>
          </a:p>
          <a:p>
            <a:pPr indent="-400050" lvl="0" marL="457200" rtl="0" algn="l">
              <a:lnSpc>
                <a:spcPct val="100000"/>
              </a:lnSpc>
              <a:spcBef>
                <a:spcPts val="50"/>
              </a:spcBef>
              <a:spcAft>
                <a:spcPts val="0"/>
              </a:spcAft>
              <a:buSzPts val="2700"/>
              <a:buChar char="•"/>
            </a:pPr>
            <a:r>
              <a:rPr lang="en-US" sz="2700"/>
              <a:t>Questions</a:t>
            </a:r>
            <a:endParaRPr sz="2700"/>
          </a:p>
          <a:p>
            <a:pPr indent="-400050" lvl="0" marL="457200" rtl="0" algn="l">
              <a:lnSpc>
                <a:spcPct val="100000"/>
              </a:lnSpc>
              <a:spcBef>
                <a:spcPts val="50"/>
              </a:spcBef>
              <a:spcAft>
                <a:spcPts val="0"/>
              </a:spcAft>
              <a:buSzPts val="2700"/>
              <a:buChar char="•"/>
            </a:pPr>
            <a:r>
              <a:rPr lang="en-US" sz="2700"/>
              <a:t>Contact Info</a:t>
            </a:r>
            <a:endParaRPr sz="2700"/>
          </a:p>
          <a:p>
            <a:pPr indent="0" lvl="0" marL="0" rtl="0" algn="l">
              <a:lnSpc>
                <a:spcPct val="100000"/>
              </a:lnSpc>
              <a:spcBef>
                <a:spcPts val="50"/>
              </a:spcBef>
              <a:spcAft>
                <a:spcPts val="0"/>
              </a:spcAft>
              <a:buClr>
                <a:schemeClr val="lt1"/>
              </a:buClr>
              <a:buSzPts val="4000"/>
              <a:buFont typeface="Arial"/>
              <a:buNone/>
            </a:pPr>
            <a:r>
              <a:t/>
            </a:r>
            <a:endParaRPr sz="4000">
              <a:solidFill>
                <a:srgbClr val="000000"/>
              </a:solidFill>
            </a:endParaRPr>
          </a:p>
        </p:txBody>
      </p:sp>
      <p:pic>
        <p:nvPicPr>
          <p:cNvPr id="103" name="Google Shape;103;p2"/>
          <p:cNvPicPr preferRelativeResize="0"/>
          <p:nvPr/>
        </p:nvPicPr>
        <p:blipFill rotWithShape="1">
          <a:blip r:embed="rId3">
            <a:alphaModFix/>
          </a:blip>
          <a:srcRect b="0" l="0" r="0" t="0"/>
          <a:stretch/>
        </p:blipFill>
        <p:spPr>
          <a:xfrm>
            <a:off x="6472725" y="1975425"/>
            <a:ext cx="4232600" cy="4057751"/>
          </a:xfrm>
          <a:prstGeom prst="rect">
            <a:avLst/>
          </a:prstGeom>
          <a:noFill/>
          <a:ln>
            <a:noFill/>
          </a:ln>
        </p:spPr>
      </p:pic>
      <p:grpSp>
        <p:nvGrpSpPr>
          <p:cNvPr id="104" name="Google Shape;104;p2"/>
          <p:cNvGrpSpPr/>
          <p:nvPr/>
        </p:nvGrpSpPr>
        <p:grpSpPr>
          <a:xfrm>
            <a:off x="122276" y="134667"/>
            <a:ext cx="11947707" cy="1268793"/>
            <a:chOff x="288977" y="355144"/>
            <a:chExt cx="8382001" cy="661312"/>
          </a:xfrm>
        </p:grpSpPr>
        <p:pic>
          <p:nvPicPr>
            <p:cNvPr descr="Aging banner" id="105" name="Google Shape;105;p2"/>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106" name="Google Shape;106;p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Today’s Agenda</a:t>
              </a:r>
              <a:endParaRPr b="0" i="0" sz="4000" u="none" cap="none" strike="noStrike">
                <a:solidFill>
                  <a:srgbClr val="FFFFFF"/>
                </a:solidFill>
                <a:latin typeface="Calibri"/>
                <a:ea typeface="Calibri"/>
                <a:cs typeface="Calibri"/>
                <a:sym typeface="Calibri"/>
              </a:endParaRPr>
            </a:p>
          </p:txBody>
        </p:sp>
      </p:grpSp>
      <p:sp>
        <p:nvSpPr>
          <p:cNvPr id="107" name="Google Shape;107;p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17"/>
          <p:cNvPicPr preferRelativeResize="0"/>
          <p:nvPr/>
        </p:nvPicPr>
        <p:blipFill rotWithShape="1">
          <a:blip r:embed="rId3">
            <a:alphaModFix/>
          </a:blip>
          <a:srcRect b="0" l="0" r="0" t="15640"/>
          <a:stretch/>
        </p:blipFill>
        <p:spPr>
          <a:xfrm>
            <a:off x="0" y="0"/>
            <a:ext cx="12192000" cy="6858000"/>
          </a:xfrm>
          <a:prstGeom prst="rect">
            <a:avLst/>
          </a:prstGeom>
          <a:noFill/>
          <a:ln>
            <a:noFill/>
          </a:ln>
        </p:spPr>
      </p:pic>
      <p:sp>
        <p:nvSpPr>
          <p:cNvPr id="276" name="Google Shape;276;p17"/>
          <p:cNvSpPr txBox="1"/>
          <p:nvPr>
            <p:ph type="title"/>
          </p:nvPr>
        </p:nvSpPr>
        <p:spPr>
          <a:xfrm>
            <a:off x="838200" y="2766150"/>
            <a:ext cx="10515600" cy="1325700"/>
          </a:xfrm>
          <a:prstGeom prst="rect">
            <a:avLst/>
          </a:prstGeom>
          <a:noFill/>
          <a:ln>
            <a:noFill/>
          </a:ln>
          <a:effectLst>
            <a:outerShdw blurRad="57150" rotWithShape="0" algn="bl" dir="5400000" dist="19050">
              <a:srgbClr val="000000">
                <a:alpha val="8200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sz="8000">
                <a:solidFill>
                  <a:srgbClr val="FFFFFF"/>
                </a:solidFill>
              </a:rPr>
              <a:t>XYZ County Action Plan: What, Who, When &amp; How</a:t>
            </a:r>
            <a:endParaRPr sz="80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21"/>
          <p:cNvPicPr preferRelativeResize="0"/>
          <p:nvPr/>
        </p:nvPicPr>
        <p:blipFill rotWithShape="1">
          <a:blip r:embed="rId3">
            <a:alphaModFix/>
          </a:blip>
          <a:srcRect b="0" l="0" r="0" t="0"/>
          <a:stretch/>
        </p:blipFill>
        <p:spPr>
          <a:xfrm>
            <a:off x="4236888" y="1514113"/>
            <a:ext cx="3674525" cy="2449576"/>
          </a:xfrm>
          <a:prstGeom prst="rect">
            <a:avLst/>
          </a:prstGeom>
          <a:noFill/>
          <a:ln cap="flat" cmpd="sng" w="9525">
            <a:solidFill>
              <a:srgbClr val="000000"/>
            </a:solidFill>
            <a:prstDash val="solid"/>
            <a:round/>
            <a:headEnd len="sm" w="sm" type="none"/>
            <a:tailEnd len="sm" w="sm" type="none"/>
          </a:ln>
        </p:spPr>
      </p:pic>
      <p:grpSp>
        <p:nvGrpSpPr>
          <p:cNvPr id="282" name="Google Shape;282;p21"/>
          <p:cNvGrpSpPr/>
          <p:nvPr/>
        </p:nvGrpSpPr>
        <p:grpSpPr>
          <a:xfrm>
            <a:off x="122276" y="134667"/>
            <a:ext cx="11947707" cy="1268793"/>
            <a:chOff x="288977" y="355144"/>
            <a:chExt cx="8382001" cy="661312"/>
          </a:xfrm>
        </p:grpSpPr>
        <p:pic>
          <p:nvPicPr>
            <p:cNvPr descr="Aging banner" id="283" name="Google Shape;283;p21"/>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284" name="Google Shape;284;p21"/>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 For?</a:t>
              </a:r>
              <a:endParaRPr b="0" i="0" sz="4000" u="none" cap="none" strike="noStrike">
                <a:solidFill>
                  <a:srgbClr val="FFFFFF"/>
                </a:solidFill>
                <a:latin typeface="Calibri"/>
                <a:ea typeface="Calibri"/>
                <a:cs typeface="Calibri"/>
                <a:sym typeface="Calibri"/>
              </a:endParaRPr>
            </a:p>
          </p:txBody>
        </p:sp>
      </p:grpSp>
      <p:pic>
        <p:nvPicPr>
          <p:cNvPr id="285" name="Google Shape;285;p21"/>
          <p:cNvPicPr preferRelativeResize="0"/>
          <p:nvPr/>
        </p:nvPicPr>
        <p:blipFill rotWithShape="1">
          <a:blip r:embed="rId5">
            <a:alphaModFix/>
          </a:blip>
          <a:srcRect b="0" l="0" r="0" t="0"/>
          <a:stretch/>
        </p:blipFill>
        <p:spPr>
          <a:xfrm>
            <a:off x="490450" y="1514474"/>
            <a:ext cx="3674524" cy="2449700"/>
          </a:xfrm>
          <a:prstGeom prst="rect">
            <a:avLst/>
          </a:prstGeom>
          <a:noFill/>
          <a:ln cap="flat" cmpd="sng" w="9525">
            <a:solidFill>
              <a:srgbClr val="000000"/>
            </a:solidFill>
            <a:prstDash val="solid"/>
            <a:round/>
            <a:headEnd len="sm" w="sm" type="none"/>
            <a:tailEnd len="sm" w="sm" type="none"/>
          </a:ln>
        </p:spPr>
      </p:pic>
      <p:pic>
        <p:nvPicPr>
          <p:cNvPr id="286" name="Google Shape;286;p21"/>
          <p:cNvPicPr preferRelativeResize="0"/>
          <p:nvPr/>
        </p:nvPicPr>
        <p:blipFill rotWithShape="1">
          <a:blip r:embed="rId6">
            <a:alphaModFix/>
          </a:blip>
          <a:srcRect b="5562" l="0" r="0" t="5571"/>
          <a:stretch/>
        </p:blipFill>
        <p:spPr>
          <a:xfrm>
            <a:off x="7981435" y="1514475"/>
            <a:ext cx="3674716" cy="2449700"/>
          </a:xfrm>
          <a:prstGeom prst="rect">
            <a:avLst/>
          </a:prstGeom>
          <a:noFill/>
          <a:ln cap="flat" cmpd="sng" w="9525">
            <a:solidFill>
              <a:srgbClr val="000000"/>
            </a:solidFill>
            <a:prstDash val="solid"/>
            <a:round/>
            <a:headEnd len="sm" w="sm" type="none"/>
            <a:tailEnd len="sm" w="sm" type="none"/>
          </a:ln>
        </p:spPr>
      </p:pic>
      <p:sp>
        <p:nvSpPr>
          <p:cNvPr id="287" name="Google Shape;287;p21"/>
          <p:cNvSpPr txBox="1"/>
          <p:nvPr/>
        </p:nvSpPr>
        <p:spPr>
          <a:xfrm>
            <a:off x="10011450" y="3754475"/>
            <a:ext cx="1722600" cy="1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EFEFEF"/>
                </a:solidFill>
                <a:latin typeface="Arial"/>
                <a:ea typeface="Arial"/>
                <a:cs typeface="Arial"/>
                <a:sym typeface="Arial"/>
              </a:rPr>
              <a:t>Photo: York County Planning Commission</a:t>
            </a:r>
            <a:endParaRPr b="0" i="0" sz="600" u="none" cap="none" strike="noStrike">
              <a:solidFill>
                <a:srgbClr val="EFEFEF"/>
              </a:solidFill>
              <a:latin typeface="Arial"/>
              <a:ea typeface="Arial"/>
              <a:cs typeface="Arial"/>
              <a:sym typeface="Arial"/>
            </a:endParaRPr>
          </a:p>
        </p:txBody>
      </p:sp>
      <p:pic>
        <p:nvPicPr>
          <p:cNvPr id="288" name="Google Shape;288;p21"/>
          <p:cNvPicPr preferRelativeResize="0"/>
          <p:nvPr/>
        </p:nvPicPr>
        <p:blipFill rotWithShape="1">
          <a:blip r:embed="rId7">
            <a:alphaModFix/>
          </a:blip>
          <a:srcRect b="7145" l="0" r="0" t="3962"/>
          <a:stretch/>
        </p:blipFill>
        <p:spPr>
          <a:xfrm flipH="1">
            <a:off x="2633779" y="4040049"/>
            <a:ext cx="4124847" cy="2749821"/>
          </a:xfrm>
          <a:prstGeom prst="rect">
            <a:avLst/>
          </a:prstGeom>
          <a:noFill/>
          <a:ln cap="flat" cmpd="sng" w="9525">
            <a:solidFill>
              <a:schemeClr val="dk2"/>
            </a:solidFill>
            <a:prstDash val="solid"/>
            <a:round/>
            <a:headEnd len="sm" w="sm" type="none"/>
            <a:tailEnd len="sm" w="sm" type="none"/>
          </a:ln>
        </p:spPr>
      </p:pic>
      <p:sp>
        <p:nvSpPr>
          <p:cNvPr id="289" name="Google Shape;289;p21"/>
          <p:cNvSpPr txBox="1"/>
          <p:nvPr>
            <p:ph idx="1" type="body"/>
          </p:nvPr>
        </p:nvSpPr>
        <p:spPr>
          <a:xfrm>
            <a:off x="567975" y="1636475"/>
            <a:ext cx="2310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chemeClr val="lt1"/>
                </a:solidFill>
              </a:rPr>
              <a:t>It’s an opportunity to reduce water pollution...</a:t>
            </a:r>
            <a:endParaRPr sz="1400">
              <a:solidFill>
                <a:schemeClr val="lt1"/>
              </a:solidFill>
            </a:endParaRPr>
          </a:p>
        </p:txBody>
      </p:sp>
      <p:sp>
        <p:nvSpPr>
          <p:cNvPr id="290" name="Google Shape;290;p21"/>
          <p:cNvSpPr txBox="1"/>
          <p:nvPr>
            <p:ph idx="1" type="body"/>
          </p:nvPr>
        </p:nvSpPr>
        <p:spPr>
          <a:xfrm>
            <a:off x="4842300" y="1636475"/>
            <a:ext cx="2385600" cy="24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...improve our quality of life...</a:t>
            </a:r>
            <a:endParaRPr sz="1400">
              <a:solidFill>
                <a:srgbClr val="FFFFFF"/>
              </a:solidFill>
            </a:endParaRPr>
          </a:p>
        </p:txBody>
      </p:sp>
      <p:sp>
        <p:nvSpPr>
          <p:cNvPr id="291" name="Google Shape;291;p21"/>
          <p:cNvSpPr txBox="1"/>
          <p:nvPr>
            <p:ph idx="1" type="body"/>
          </p:nvPr>
        </p:nvSpPr>
        <p:spPr>
          <a:xfrm>
            <a:off x="9571550" y="1636475"/>
            <a:ext cx="2013300" cy="38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400">
                <a:solidFill>
                  <a:srgbClr val="FFFFFF"/>
                </a:solidFill>
              </a:rPr>
              <a:t>...address flooding problems...</a:t>
            </a:r>
            <a:endParaRPr sz="1400">
              <a:solidFill>
                <a:srgbClr val="FFFFFF"/>
              </a:solidFill>
            </a:endParaRPr>
          </a:p>
        </p:txBody>
      </p:sp>
      <p:sp>
        <p:nvSpPr>
          <p:cNvPr id="292" name="Google Shape;292;p21"/>
          <p:cNvSpPr txBox="1"/>
          <p:nvPr>
            <p:ph idx="1" type="body"/>
          </p:nvPr>
        </p:nvSpPr>
        <p:spPr>
          <a:xfrm>
            <a:off x="7050975" y="4820600"/>
            <a:ext cx="3717900" cy="915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SzPts val="2800"/>
              <a:buNone/>
            </a:pPr>
            <a:r>
              <a:rPr lang="en-US" sz="1800">
                <a:solidFill>
                  <a:srgbClr val="000000"/>
                </a:solidFill>
              </a:rPr>
              <a:t>..and, get credit with state and federal regulators for the work we are already doing.</a:t>
            </a:r>
            <a:endParaRPr sz="1800">
              <a:solidFill>
                <a:srgbClr val="000000"/>
              </a:solidFill>
            </a:endParaRPr>
          </a:p>
        </p:txBody>
      </p:sp>
      <p:pic>
        <p:nvPicPr>
          <p:cNvPr id="293" name="Google Shape;293;p21"/>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294" name="Google Shape;294;p21"/>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295" name="Google Shape;295;p21"/>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26"/>
          <p:cNvPicPr preferRelativeResize="0"/>
          <p:nvPr/>
        </p:nvPicPr>
        <p:blipFill rotWithShape="1">
          <a:blip r:embed="rId3">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301" name="Google Shape;301;p26"/>
          <p:cNvGrpSpPr/>
          <p:nvPr/>
        </p:nvGrpSpPr>
        <p:grpSpPr>
          <a:xfrm>
            <a:off x="122270" y="96318"/>
            <a:ext cx="11947706" cy="928614"/>
            <a:chOff x="288977" y="355144"/>
            <a:chExt cx="8382001" cy="661312"/>
          </a:xfrm>
        </p:grpSpPr>
        <p:pic>
          <p:nvPicPr>
            <p:cNvPr descr="Aging banner" id="302" name="Google Shape;302;p26"/>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303" name="Google Shape;303;p2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rgbClr val="FFFFFF"/>
                </a:solidFill>
                <a:latin typeface="Calibri"/>
                <a:ea typeface="Calibri"/>
                <a:cs typeface="Calibri"/>
                <a:sym typeface="Calibri"/>
              </a:endParaRPr>
            </a:p>
          </p:txBody>
        </p:sp>
      </p:grpSp>
      <p:sp>
        <p:nvSpPr>
          <p:cNvPr id="304" name="Google Shape;304;p26"/>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Water pollution comes from many sources. Clean water is the end result of efforts to reduce and clean up pollution.</a:t>
            </a:r>
            <a:endParaRPr b="0" i="0" sz="1800" u="none" cap="none" strike="noStrike">
              <a:solidFill>
                <a:srgbClr val="FFFFFF"/>
              </a:solidFill>
              <a:latin typeface="Calibri"/>
              <a:ea typeface="Calibri"/>
              <a:cs typeface="Calibri"/>
              <a:sym typeface="Calibri"/>
            </a:endParaRPr>
          </a:p>
        </p:txBody>
      </p:sp>
      <p:pic>
        <p:nvPicPr>
          <p:cNvPr id="305" name="Google Shape;305;p26"/>
          <p:cNvPicPr preferRelativeResize="0"/>
          <p:nvPr/>
        </p:nvPicPr>
        <p:blipFill rotWithShape="1">
          <a:blip r:embed="rId5">
            <a:alphaModFix/>
          </a:blip>
          <a:srcRect b="23591" l="0" r="38878" t="29543"/>
          <a:stretch/>
        </p:blipFill>
        <p:spPr>
          <a:xfrm>
            <a:off x="198475" y="2712150"/>
            <a:ext cx="3089403" cy="1776626"/>
          </a:xfrm>
          <a:prstGeom prst="rect">
            <a:avLst/>
          </a:prstGeom>
          <a:noFill/>
          <a:ln cap="flat" cmpd="sng" w="28575">
            <a:solidFill>
              <a:schemeClr val="accent6"/>
            </a:solidFill>
            <a:prstDash val="solid"/>
            <a:round/>
            <a:headEnd len="sm" w="sm" type="none"/>
            <a:tailEnd len="sm" w="sm" type="none"/>
          </a:ln>
        </p:spPr>
      </p:pic>
      <p:pic>
        <p:nvPicPr>
          <p:cNvPr id="306" name="Google Shape;306;p26"/>
          <p:cNvPicPr preferRelativeResize="0"/>
          <p:nvPr/>
        </p:nvPicPr>
        <p:blipFill rotWithShape="1">
          <a:blip r:embed="rId6">
            <a:alphaModFix/>
          </a:blip>
          <a:srcRect b="9944" l="0" r="0" t="12720"/>
          <a:stretch/>
        </p:blipFill>
        <p:spPr>
          <a:xfrm>
            <a:off x="6090975" y="2712150"/>
            <a:ext cx="3059098" cy="1774249"/>
          </a:xfrm>
          <a:prstGeom prst="rect">
            <a:avLst/>
          </a:prstGeom>
          <a:noFill/>
          <a:ln cap="flat" cmpd="sng" w="28575">
            <a:solidFill>
              <a:schemeClr val="accent6"/>
            </a:solidFill>
            <a:prstDash val="solid"/>
            <a:round/>
            <a:headEnd len="sm" w="sm" type="none"/>
            <a:tailEnd len="sm" w="sm" type="none"/>
          </a:ln>
        </p:spPr>
      </p:pic>
      <p:sp>
        <p:nvSpPr>
          <p:cNvPr id="307" name="Google Shape;307;p26"/>
          <p:cNvSpPr txBox="1"/>
          <p:nvPr/>
        </p:nvSpPr>
        <p:spPr>
          <a:xfrm>
            <a:off x="13750" y="4636575"/>
            <a:ext cx="7425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Calibri"/>
                <a:ea typeface="Calibri"/>
                <a:cs typeface="Calibri"/>
                <a:sym typeface="Calibri"/>
              </a:rPr>
              <a:t>After</a:t>
            </a:r>
            <a:endParaRPr b="1" i="0" sz="1600" u="none" cap="none" strike="noStrike">
              <a:solidFill>
                <a:srgbClr val="FFFFFF"/>
              </a:solidFill>
              <a:latin typeface="Calibri"/>
              <a:ea typeface="Calibri"/>
              <a:cs typeface="Calibri"/>
              <a:sym typeface="Calibri"/>
            </a:endParaRPr>
          </a:p>
        </p:txBody>
      </p:sp>
      <p:pic>
        <p:nvPicPr>
          <p:cNvPr id="308" name="Google Shape;308;p26"/>
          <p:cNvPicPr preferRelativeResize="0"/>
          <p:nvPr/>
        </p:nvPicPr>
        <p:blipFill rotWithShape="1">
          <a:blip r:embed="rId7">
            <a:alphaModFix/>
          </a:blip>
          <a:srcRect b="10396" l="14140" r="975" t="16120"/>
          <a:stretch/>
        </p:blipFill>
        <p:spPr>
          <a:xfrm>
            <a:off x="9261009" y="2712150"/>
            <a:ext cx="2732767" cy="1776625"/>
          </a:xfrm>
          <a:prstGeom prst="rect">
            <a:avLst/>
          </a:prstGeom>
          <a:noFill/>
          <a:ln cap="flat" cmpd="sng" w="28575">
            <a:solidFill>
              <a:schemeClr val="accent6"/>
            </a:solidFill>
            <a:prstDash val="solid"/>
            <a:round/>
            <a:headEnd len="sm" w="sm" type="none"/>
            <a:tailEnd len="sm" w="sm" type="none"/>
          </a:ln>
        </p:spPr>
      </p:pic>
      <p:pic>
        <p:nvPicPr>
          <p:cNvPr id="309" name="Google Shape;309;p26"/>
          <p:cNvPicPr preferRelativeResize="0"/>
          <p:nvPr/>
        </p:nvPicPr>
        <p:blipFill rotWithShape="1">
          <a:blip r:embed="rId8">
            <a:alphaModFix/>
          </a:blip>
          <a:srcRect b="40988" l="0" r="0" t="7441"/>
          <a:stretch/>
        </p:blipFill>
        <p:spPr>
          <a:xfrm>
            <a:off x="3395347" y="2712138"/>
            <a:ext cx="2583808" cy="1776650"/>
          </a:xfrm>
          <a:prstGeom prst="rect">
            <a:avLst/>
          </a:prstGeom>
          <a:noFill/>
          <a:ln cap="flat" cmpd="sng" w="28575">
            <a:solidFill>
              <a:schemeClr val="accent6"/>
            </a:solidFill>
            <a:prstDash val="solid"/>
            <a:round/>
            <a:headEnd len="sm" w="sm" type="none"/>
            <a:tailEnd len="sm" w="sm" type="none"/>
          </a:ln>
        </p:spPr>
      </p:pic>
      <p:sp>
        <p:nvSpPr>
          <p:cNvPr id="310" name="Google Shape;310;p26"/>
          <p:cNvSpPr txBox="1"/>
          <p:nvPr/>
        </p:nvSpPr>
        <p:spPr>
          <a:xfrm>
            <a:off x="9260999"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Wastewater</a:t>
            </a:r>
            <a:endParaRPr b="1" i="0" sz="1800" u="none" cap="none" strike="noStrike">
              <a:solidFill>
                <a:srgbClr val="38761D"/>
              </a:solidFill>
              <a:latin typeface="Calibri"/>
              <a:ea typeface="Calibri"/>
              <a:cs typeface="Calibri"/>
              <a:sym typeface="Calibri"/>
            </a:endParaRPr>
          </a:p>
        </p:txBody>
      </p:sp>
      <p:sp>
        <p:nvSpPr>
          <p:cNvPr id="311" name="Google Shape;311;p26"/>
          <p:cNvSpPr txBox="1"/>
          <p:nvPr/>
        </p:nvSpPr>
        <p:spPr>
          <a:xfrm>
            <a:off x="3395350" y="2314625"/>
            <a:ext cx="2618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Forestry</a:t>
            </a:r>
            <a:endParaRPr b="1" i="0" sz="1800" u="none" cap="none" strike="noStrike">
              <a:solidFill>
                <a:srgbClr val="38761D"/>
              </a:solidFill>
              <a:latin typeface="Calibri"/>
              <a:ea typeface="Calibri"/>
              <a:cs typeface="Calibri"/>
              <a:sym typeface="Calibri"/>
            </a:endParaRPr>
          </a:p>
        </p:txBody>
      </p:sp>
      <p:sp>
        <p:nvSpPr>
          <p:cNvPr id="312" name="Google Shape;312;p26"/>
          <p:cNvSpPr txBox="1"/>
          <p:nvPr/>
        </p:nvSpPr>
        <p:spPr>
          <a:xfrm>
            <a:off x="198473" y="2314625"/>
            <a:ext cx="30591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Agriculture</a:t>
            </a:r>
            <a:endParaRPr b="1" i="0" sz="1800" u="none" cap="none" strike="noStrike">
              <a:solidFill>
                <a:srgbClr val="38761D"/>
              </a:solidFill>
              <a:latin typeface="Calibri"/>
              <a:ea typeface="Calibri"/>
              <a:cs typeface="Calibri"/>
              <a:sym typeface="Calibri"/>
            </a:endParaRPr>
          </a:p>
        </p:txBody>
      </p:sp>
      <p:sp>
        <p:nvSpPr>
          <p:cNvPr id="313" name="Google Shape;313;p26"/>
          <p:cNvSpPr txBox="1"/>
          <p:nvPr/>
        </p:nvSpPr>
        <p:spPr>
          <a:xfrm>
            <a:off x="6096013" y="2314625"/>
            <a:ext cx="30369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Stormwater</a:t>
            </a:r>
            <a:endParaRPr b="1" i="0" sz="1800" u="none" cap="none" strike="noStrike">
              <a:solidFill>
                <a:srgbClr val="38761D"/>
              </a:solidFill>
              <a:latin typeface="Calibri"/>
              <a:ea typeface="Calibri"/>
              <a:cs typeface="Calibri"/>
              <a:sym typeface="Calibri"/>
            </a:endParaRPr>
          </a:p>
        </p:txBody>
      </p:sp>
      <p:pic>
        <p:nvPicPr>
          <p:cNvPr id="314" name="Google Shape;314;p26"/>
          <p:cNvPicPr preferRelativeResize="0"/>
          <p:nvPr/>
        </p:nvPicPr>
        <p:blipFill rotWithShape="1">
          <a:blip r:embed="rId9">
            <a:alphaModFix/>
          </a:blip>
          <a:srcRect b="0" l="0" r="0" t="0"/>
          <a:stretch/>
        </p:blipFill>
        <p:spPr>
          <a:xfrm>
            <a:off x="198473" y="4957300"/>
            <a:ext cx="2922461" cy="1765351"/>
          </a:xfrm>
          <a:prstGeom prst="rect">
            <a:avLst/>
          </a:prstGeom>
          <a:noFill/>
          <a:ln cap="flat" cmpd="sng" w="28575">
            <a:solidFill>
              <a:srgbClr val="70AD47"/>
            </a:solidFill>
            <a:prstDash val="solid"/>
            <a:round/>
            <a:headEnd len="sm" w="sm" type="none"/>
            <a:tailEnd len="sm" w="sm" type="none"/>
          </a:ln>
        </p:spPr>
      </p:pic>
      <p:pic>
        <p:nvPicPr>
          <p:cNvPr id="315" name="Google Shape;315;p26"/>
          <p:cNvPicPr preferRelativeResize="0"/>
          <p:nvPr/>
        </p:nvPicPr>
        <p:blipFill rotWithShape="1">
          <a:blip r:embed="rId10">
            <a:alphaModFix/>
          </a:blip>
          <a:srcRect b="0" l="0" r="0" t="0"/>
          <a:stretch/>
        </p:blipFill>
        <p:spPr>
          <a:xfrm>
            <a:off x="3334476" y="5093085"/>
            <a:ext cx="2722287" cy="1629540"/>
          </a:xfrm>
          <a:prstGeom prst="rect">
            <a:avLst/>
          </a:prstGeom>
          <a:noFill/>
          <a:ln cap="flat" cmpd="sng" w="28575">
            <a:solidFill>
              <a:schemeClr val="accent6"/>
            </a:solidFill>
            <a:prstDash val="solid"/>
            <a:round/>
            <a:headEnd len="sm" w="sm" type="none"/>
            <a:tailEnd len="sm" w="sm" type="none"/>
          </a:ln>
        </p:spPr>
      </p:pic>
      <p:pic>
        <p:nvPicPr>
          <p:cNvPr id="316" name="Google Shape;316;p26"/>
          <p:cNvPicPr preferRelativeResize="0"/>
          <p:nvPr/>
        </p:nvPicPr>
        <p:blipFill rotWithShape="1">
          <a:blip r:embed="rId11">
            <a:alphaModFix/>
          </a:blip>
          <a:srcRect b="0" l="0" r="0" t="0"/>
          <a:stretch/>
        </p:blipFill>
        <p:spPr>
          <a:xfrm>
            <a:off x="3257575" y="5055800"/>
            <a:ext cx="1243632" cy="747191"/>
          </a:xfrm>
          <a:prstGeom prst="rect">
            <a:avLst/>
          </a:prstGeom>
          <a:noFill/>
          <a:ln cap="flat" cmpd="sng" w="28575">
            <a:solidFill>
              <a:schemeClr val="accent6"/>
            </a:solidFill>
            <a:prstDash val="solid"/>
            <a:round/>
            <a:headEnd len="sm" w="sm" type="none"/>
            <a:tailEnd len="sm" w="sm" type="none"/>
          </a:ln>
        </p:spPr>
      </p:pic>
      <p:sp>
        <p:nvSpPr>
          <p:cNvPr id="317" name="Google Shape;317;p26"/>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Air Quality</a:t>
            </a:r>
            <a:endParaRPr b="1" i="0" sz="1800" u="none" cap="none" strike="noStrike">
              <a:solidFill>
                <a:srgbClr val="38761D"/>
              </a:solidFill>
              <a:latin typeface="Calibri"/>
              <a:ea typeface="Calibri"/>
              <a:cs typeface="Calibri"/>
              <a:sym typeface="Calibri"/>
            </a:endParaRPr>
          </a:p>
        </p:txBody>
      </p:sp>
      <p:sp>
        <p:nvSpPr>
          <p:cNvPr id="318" name="Google Shape;318;p26"/>
          <p:cNvSpPr txBox="1"/>
          <p:nvPr/>
        </p:nvSpPr>
        <p:spPr>
          <a:xfrm>
            <a:off x="3287875" y="4603425"/>
            <a:ext cx="2960100" cy="375000"/>
          </a:xfrm>
          <a:prstGeom prst="rect">
            <a:avLst/>
          </a:prstGeom>
          <a:noFill/>
          <a:ln>
            <a:noFill/>
          </a:ln>
        </p:spPr>
        <p:txBody>
          <a:bodyPr anchorCtr="0" anchor="t" bIns="91425" lIns="91425" spcFirstLastPara="1" rIns="91425"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Brownfield Cleanup &amp; Redevelopment</a:t>
            </a:r>
            <a:endParaRPr b="1" i="0" sz="1400" u="none" cap="none" strike="noStrike">
              <a:solidFill>
                <a:srgbClr val="38761D"/>
              </a:solidFill>
              <a:latin typeface="Calibri"/>
              <a:ea typeface="Calibri"/>
              <a:cs typeface="Calibri"/>
              <a:sym typeface="Calibri"/>
            </a:endParaRPr>
          </a:p>
        </p:txBody>
      </p:sp>
      <p:pic>
        <p:nvPicPr>
          <p:cNvPr id="319" name="Google Shape;319;p26"/>
          <p:cNvPicPr preferRelativeResize="0"/>
          <p:nvPr/>
        </p:nvPicPr>
        <p:blipFill rotWithShape="1">
          <a:blip r:embed="rId12">
            <a:alphaModFix/>
          </a:blip>
          <a:srcRect b="0" l="0" r="0" t="0"/>
          <a:stretch/>
        </p:blipFill>
        <p:spPr>
          <a:xfrm>
            <a:off x="6270329" y="4955625"/>
            <a:ext cx="2644467" cy="1776625"/>
          </a:xfrm>
          <a:prstGeom prst="rect">
            <a:avLst/>
          </a:prstGeom>
          <a:noFill/>
          <a:ln cap="flat" cmpd="sng" w="28575">
            <a:solidFill>
              <a:schemeClr val="accent6"/>
            </a:solidFill>
            <a:prstDash val="solid"/>
            <a:round/>
            <a:headEnd len="sm" w="sm" type="none"/>
            <a:tailEnd len="sm" w="sm" type="none"/>
          </a:ln>
        </p:spPr>
      </p:pic>
      <p:sp>
        <p:nvSpPr>
          <p:cNvPr id="320" name="Google Shape;320;p26"/>
          <p:cNvSpPr txBox="1"/>
          <p:nvPr/>
        </p:nvSpPr>
        <p:spPr>
          <a:xfrm>
            <a:off x="6273300" y="459645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Mining, Monitoring &amp; Regulation</a:t>
            </a:r>
            <a:endParaRPr b="1" i="0" sz="1400" u="none" cap="none" strike="noStrike">
              <a:solidFill>
                <a:srgbClr val="38761D"/>
              </a:solidFill>
              <a:latin typeface="Calibri"/>
              <a:ea typeface="Calibri"/>
              <a:cs typeface="Calibri"/>
              <a:sym typeface="Calibri"/>
            </a:endParaRPr>
          </a:p>
        </p:txBody>
      </p:sp>
      <p:pic>
        <p:nvPicPr>
          <p:cNvPr id="321" name="Google Shape;321;p26"/>
          <p:cNvPicPr preferRelativeResize="0"/>
          <p:nvPr/>
        </p:nvPicPr>
        <p:blipFill rotWithShape="1">
          <a:blip r:embed="rId13">
            <a:alphaModFix/>
          </a:blip>
          <a:srcRect b="7465" l="0" r="0" t="10039"/>
          <a:stretch/>
        </p:blipFill>
        <p:spPr>
          <a:xfrm>
            <a:off x="9128350" y="4958000"/>
            <a:ext cx="2865358" cy="1776625"/>
          </a:xfrm>
          <a:prstGeom prst="rect">
            <a:avLst/>
          </a:prstGeom>
          <a:noFill/>
          <a:ln cap="flat" cmpd="sng" w="28575">
            <a:solidFill>
              <a:schemeClr val="accent6"/>
            </a:solidFill>
            <a:prstDash val="solid"/>
            <a:round/>
            <a:headEnd len="sm" w="sm" type="none"/>
            <a:tailEnd len="sm" w="sm" type="none"/>
          </a:ln>
        </p:spPr>
      </p:pic>
      <p:sp>
        <p:nvSpPr>
          <p:cNvPr id="322" name="Google Shape;322;p26"/>
          <p:cNvSpPr txBox="1"/>
          <p:nvPr/>
        </p:nvSpPr>
        <p:spPr>
          <a:xfrm>
            <a:off x="9128375" y="4558238"/>
            <a:ext cx="28653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Oil &amp; Gas</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Google Shape;327;p27"/>
          <p:cNvPicPr preferRelativeResize="0"/>
          <p:nvPr/>
        </p:nvPicPr>
        <p:blipFill rotWithShape="1">
          <a:blip r:embed="rId3">
            <a:alphaModFix/>
          </a:blip>
          <a:srcRect b="0" l="0" r="0" t="11047"/>
          <a:stretch/>
        </p:blipFill>
        <p:spPr>
          <a:xfrm>
            <a:off x="6273325" y="4958000"/>
            <a:ext cx="2644475" cy="1806701"/>
          </a:xfrm>
          <a:prstGeom prst="rect">
            <a:avLst/>
          </a:prstGeom>
          <a:noFill/>
          <a:ln cap="flat" cmpd="sng" w="28575">
            <a:solidFill>
              <a:srgbClr val="6AA84F"/>
            </a:solidFill>
            <a:prstDash val="solid"/>
            <a:round/>
            <a:headEnd len="sm" w="sm" type="none"/>
            <a:tailEnd len="sm" w="sm" type="none"/>
          </a:ln>
        </p:spPr>
      </p:pic>
      <p:pic>
        <p:nvPicPr>
          <p:cNvPr id="328" name="Google Shape;328;p27"/>
          <p:cNvPicPr preferRelativeResize="0"/>
          <p:nvPr/>
        </p:nvPicPr>
        <p:blipFill rotWithShape="1">
          <a:blip r:embed="rId4">
            <a:alphaModFix/>
          </a:blip>
          <a:srcRect b="0" l="0" r="11519" t="9008"/>
          <a:stretch/>
        </p:blipFill>
        <p:spPr>
          <a:xfrm>
            <a:off x="8956775" y="2765750"/>
            <a:ext cx="2583800" cy="1771922"/>
          </a:xfrm>
          <a:prstGeom prst="rect">
            <a:avLst/>
          </a:prstGeom>
          <a:noFill/>
          <a:ln cap="flat" cmpd="sng" w="28575">
            <a:solidFill>
              <a:schemeClr val="accent6"/>
            </a:solidFill>
            <a:prstDash val="solid"/>
            <a:round/>
            <a:headEnd len="sm" w="sm" type="none"/>
            <a:tailEnd len="sm" w="sm" type="none"/>
          </a:ln>
        </p:spPr>
      </p:pic>
      <p:pic>
        <p:nvPicPr>
          <p:cNvPr id="329" name="Google Shape;329;p27"/>
          <p:cNvPicPr preferRelativeResize="0"/>
          <p:nvPr/>
        </p:nvPicPr>
        <p:blipFill rotWithShape="1">
          <a:blip r:embed="rId5">
            <a:alphaModFix/>
          </a:blip>
          <a:srcRect b="0" l="17087" r="4707" t="14777"/>
          <a:stretch/>
        </p:blipFill>
        <p:spPr>
          <a:xfrm>
            <a:off x="9156950" y="4958000"/>
            <a:ext cx="2855576" cy="1806700"/>
          </a:xfrm>
          <a:prstGeom prst="rect">
            <a:avLst/>
          </a:prstGeom>
          <a:noFill/>
          <a:ln cap="flat" cmpd="sng" w="28575">
            <a:solidFill>
              <a:srgbClr val="6AA84F"/>
            </a:solidFill>
            <a:prstDash val="solid"/>
            <a:round/>
            <a:headEnd len="sm" w="sm" type="none"/>
            <a:tailEnd len="sm" w="sm" type="none"/>
          </a:ln>
        </p:spPr>
      </p:pic>
      <p:pic>
        <p:nvPicPr>
          <p:cNvPr id="330" name="Google Shape;330;p27"/>
          <p:cNvPicPr preferRelativeResize="0"/>
          <p:nvPr/>
        </p:nvPicPr>
        <p:blipFill rotWithShape="1">
          <a:blip r:embed="rId6">
            <a:alphaModFix/>
          </a:blip>
          <a:srcRect b="46110" l="0" r="0" t="38668"/>
          <a:stretch/>
        </p:blipFill>
        <p:spPr>
          <a:xfrm>
            <a:off x="198475" y="1001025"/>
            <a:ext cx="11795301" cy="1241899"/>
          </a:xfrm>
          <a:prstGeom prst="rect">
            <a:avLst/>
          </a:prstGeom>
          <a:noFill/>
          <a:ln cap="flat" cmpd="sng" w="28575">
            <a:solidFill>
              <a:schemeClr val="accent6"/>
            </a:solidFill>
            <a:prstDash val="solid"/>
            <a:round/>
            <a:headEnd len="sm" w="sm" type="none"/>
            <a:tailEnd len="sm" w="sm" type="none"/>
          </a:ln>
        </p:spPr>
      </p:pic>
      <p:grpSp>
        <p:nvGrpSpPr>
          <p:cNvPr id="331" name="Google Shape;331;p27"/>
          <p:cNvGrpSpPr/>
          <p:nvPr/>
        </p:nvGrpSpPr>
        <p:grpSpPr>
          <a:xfrm>
            <a:off x="122270" y="96318"/>
            <a:ext cx="11947706" cy="928614"/>
            <a:chOff x="288977" y="355144"/>
            <a:chExt cx="8382001" cy="661312"/>
          </a:xfrm>
        </p:grpSpPr>
        <p:pic>
          <p:nvPicPr>
            <p:cNvPr descr="Aging banner" id="332" name="Google Shape;332;p27"/>
            <p:cNvPicPr preferRelativeResize="0"/>
            <p:nvPr/>
          </p:nvPicPr>
          <p:blipFill rotWithShape="1">
            <a:blip r:embed="rId7">
              <a:alphaModFix/>
            </a:blip>
            <a:srcRect b="0" l="0" r="0" t="0"/>
            <a:stretch/>
          </p:blipFill>
          <p:spPr>
            <a:xfrm>
              <a:off x="288977" y="355144"/>
              <a:ext cx="8382001" cy="661312"/>
            </a:xfrm>
            <a:prstGeom prst="rect">
              <a:avLst/>
            </a:prstGeom>
            <a:noFill/>
            <a:ln>
              <a:noFill/>
            </a:ln>
          </p:spPr>
        </p:pic>
        <p:sp>
          <p:nvSpPr>
            <p:cNvPr id="333" name="Google Shape;333;p2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is the Countywide Action Plan?</a:t>
              </a:r>
              <a:endParaRPr b="0" i="0" sz="4000" u="none" cap="none" strike="noStrike">
                <a:solidFill>
                  <a:schemeClr val="lt1"/>
                </a:solidFill>
                <a:latin typeface="Calibri"/>
                <a:ea typeface="Calibri"/>
                <a:cs typeface="Calibri"/>
                <a:sym typeface="Calibri"/>
              </a:endParaRPr>
            </a:p>
          </p:txBody>
        </p:sp>
      </p:grpSp>
      <p:sp>
        <p:nvSpPr>
          <p:cNvPr id="334" name="Google Shape;334;p27"/>
          <p:cNvSpPr txBox="1"/>
          <p:nvPr/>
        </p:nvSpPr>
        <p:spPr>
          <a:xfrm>
            <a:off x="383000" y="1137325"/>
            <a:ext cx="7514100" cy="969300"/>
          </a:xfrm>
          <a:prstGeom prst="rect">
            <a:avLst/>
          </a:prstGeom>
          <a:solidFill>
            <a:srgbClr val="000000">
              <a:alpha val="40000"/>
            </a:srgbClr>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Arial"/>
                <a:ea typeface="Arial"/>
                <a:cs typeface="Arial"/>
                <a:sym typeface="Arial"/>
              </a:rPr>
              <a:t>It’s a catalyst.</a:t>
            </a:r>
            <a:r>
              <a:rPr b="0" i="0" lang="en-US" sz="3600" u="none" cap="none" strike="noStrike">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Cleaner land and water means increased local economic, public health and social benefits. </a:t>
            </a:r>
            <a:endParaRPr b="0" i="0" sz="1800" u="none" cap="none" strike="noStrike">
              <a:solidFill>
                <a:srgbClr val="FFFFFF"/>
              </a:solidFill>
              <a:latin typeface="Calibri"/>
              <a:ea typeface="Calibri"/>
              <a:cs typeface="Calibri"/>
              <a:sym typeface="Calibri"/>
            </a:endParaRPr>
          </a:p>
        </p:txBody>
      </p:sp>
      <p:sp>
        <p:nvSpPr>
          <p:cNvPr id="335" name="Google Shape;335;p27"/>
          <p:cNvSpPr txBox="1"/>
          <p:nvPr/>
        </p:nvSpPr>
        <p:spPr>
          <a:xfrm>
            <a:off x="3364086"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Cleaner Drinking Water </a:t>
            </a:r>
            <a:endParaRPr b="1" i="0" sz="1800" u="none" cap="none" strike="noStrike">
              <a:solidFill>
                <a:srgbClr val="38761D"/>
              </a:solidFill>
              <a:latin typeface="Calibri"/>
              <a:ea typeface="Calibri"/>
              <a:cs typeface="Calibri"/>
              <a:sym typeface="Calibri"/>
            </a:endParaRPr>
          </a:p>
        </p:txBody>
      </p:sp>
      <p:sp>
        <p:nvSpPr>
          <p:cNvPr id="336" name="Google Shape;336;p27"/>
          <p:cNvSpPr txBox="1"/>
          <p:nvPr/>
        </p:nvSpPr>
        <p:spPr>
          <a:xfrm>
            <a:off x="8868600" y="23146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Ecotourism Opportunities</a:t>
            </a:r>
            <a:endParaRPr b="1" i="0" sz="1800" u="none" cap="none" strike="noStrike">
              <a:solidFill>
                <a:srgbClr val="38761D"/>
              </a:solidFill>
              <a:latin typeface="Calibri"/>
              <a:ea typeface="Calibri"/>
              <a:cs typeface="Calibri"/>
              <a:sym typeface="Calibri"/>
            </a:endParaRPr>
          </a:p>
        </p:txBody>
      </p:sp>
      <p:sp>
        <p:nvSpPr>
          <p:cNvPr id="337" name="Google Shape;337;p27"/>
          <p:cNvSpPr txBox="1"/>
          <p:nvPr/>
        </p:nvSpPr>
        <p:spPr>
          <a:xfrm>
            <a:off x="548025" y="2314625"/>
            <a:ext cx="28653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Increased Property Values</a:t>
            </a:r>
            <a:endParaRPr b="1" i="0" sz="1800" u="none" cap="none" strike="noStrike">
              <a:solidFill>
                <a:srgbClr val="38761D"/>
              </a:solidFill>
              <a:latin typeface="Calibri"/>
              <a:ea typeface="Calibri"/>
              <a:cs typeface="Calibri"/>
              <a:sym typeface="Calibri"/>
            </a:endParaRPr>
          </a:p>
        </p:txBody>
      </p:sp>
      <p:sp>
        <p:nvSpPr>
          <p:cNvPr id="338" name="Google Shape;338;p27"/>
          <p:cNvSpPr txBox="1"/>
          <p:nvPr/>
        </p:nvSpPr>
        <p:spPr>
          <a:xfrm>
            <a:off x="6047550" y="2238425"/>
            <a:ext cx="27327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38761D"/>
                </a:solidFill>
                <a:latin typeface="Calibri"/>
                <a:ea typeface="Calibri"/>
                <a:cs typeface="Calibri"/>
                <a:sym typeface="Calibri"/>
              </a:rPr>
              <a:t>Less Flooding and More Flood Resilience</a:t>
            </a:r>
            <a:endParaRPr b="1" i="0" sz="1300" u="none" cap="none" strike="noStrike">
              <a:solidFill>
                <a:srgbClr val="38761D"/>
              </a:solidFill>
              <a:latin typeface="Calibri"/>
              <a:ea typeface="Calibri"/>
              <a:cs typeface="Calibri"/>
              <a:sym typeface="Calibri"/>
            </a:endParaRPr>
          </a:p>
        </p:txBody>
      </p:sp>
      <p:sp>
        <p:nvSpPr>
          <p:cNvPr id="339" name="Google Shape;339;p27"/>
          <p:cNvSpPr txBox="1"/>
          <p:nvPr/>
        </p:nvSpPr>
        <p:spPr>
          <a:xfrm>
            <a:off x="1608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Higher Quality of Life</a:t>
            </a:r>
            <a:endParaRPr b="1" i="0" sz="1800" u="none" cap="none" strike="noStrike">
              <a:solidFill>
                <a:srgbClr val="38761D"/>
              </a:solidFill>
              <a:latin typeface="Calibri"/>
              <a:ea typeface="Calibri"/>
              <a:cs typeface="Calibri"/>
              <a:sym typeface="Calibri"/>
            </a:endParaRPr>
          </a:p>
        </p:txBody>
      </p:sp>
      <p:sp>
        <p:nvSpPr>
          <p:cNvPr id="340" name="Google Shape;340;p27"/>
          <p:cNvSpPr txBox="1"/>
          <p:nvPr/>
        </p:nvSpPr>
        <p:spPr>
          <a:xfrm>
            <a:off x="6273300" y="4551600"/>
            <a:ext cx="26445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Recreation Opportunities</a:t>
            </a:r>
            <a:endParaRPr b="1" i="0" sz="1800" u="none" cap="none" strike="noStrike">
              <a:solidFill>
                <a:srgbClr val="38761D"/>
              </a:solidFill>
              <a:latin typeface="Calibri"/>
              <a:ea typeface="Calibri"/>
              <a:cs typeface="Calibri"/>
              <a:sym typeface="Calibri"/>
            </a:endParaRPr>
          </a:p>
        </p:txBody>
      </p:sp>
      <p:sp>
        <p:nvSpPr>
          <p:cNvPr id="341" name="Google Shape;341;p27"/>
          <p:cNvSpPr txBox="1"/>
          <p:nvPr/>
        </p:nvSpPr>
        <p:spPr>
          <a:xfrm>
            <a:off x="8956775" y="4551600"/>
            <a:ext cx="32352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Community Gardens and Parks</a:t>
            </a:r>
            <a:endParaRPr b="1" i="0" sz="1800" u="none" cap="none" strike="noStrike">
              <a:solidFill>
                <a:srgbClr val="38761D"/>
              </a:solidFill>
              <a:latin typeface="Calibri"/>
              <a:ea typeface="Calibri"/>
              <a:cs typeface="Calibri"/>
              <a:sym typeface="Calibri"/>
            </a:endParaRPr>
          </a:p>
        </p:txBody>
      </p:sp>
      <p:pic>
        <p:nvPicPr>
          <p:cNvPr id="342" name="Google Shape;342;p27"/>
          <p:cNvPicPr preferRelativeResize="0"/>
          <p:nvPr/>
        </p:nvPicPr>
        <p:blipFill rotWithShape="1">
          <a:blip r:embed="rId8">
            <a:alphaModFix/>
          </a:blip>
          <a:srcRect b="0" l="0" r="0" t="8634"/>
          <a:stretch/>
        </p:blipFill>
        <p:spPr>
          <a:xfrm>
            <a:off x="198475" y="4957999"/>
            <a:ext cx="2922451" cy="1806701"/>
          </a:xfrm>
          <a:prstGeom prst="rect">
            <a:avLst/>
          </a:prstGeom>
          <a:noFill/>
          <a:ln cap="flat" cmpd="sng" w="28575">
            <a:solidFill>
              <a:srgbClr val="6AA84F"/>
            </a:solidFill>
            <a:prstDash val="solid"/>
            <a:round/>
            <a:headEnd len="sm" w="sm" type="none"/>
            <a:tailEnd len="sm" w="sm" type="none"/>
          </a:ln>
        </p:spPr>
      </p:pic>
      <p:pic>
        <p:nvPicPr>
          <p:cNvPr id="343" name="Google Shape;343;p27"/>
          <p:cNvPicPr preferRelativeResize="0"/>
          <p:nvPr/>
        </p:nvPicPr>
        <p:blipFill rotWithShape="1">
          <a:blip r:embed="rId9">
            <a:alphaModFix/>
          </a:blip>
          <a:srcRect b="0" l="0" r="0" t="0"/>
          <a:stretch/>
        </p:blipFill>
        <p:spPr>
          <a:xfrm>
            <a:off x="3589815" y="2765750"/>
            <a:ext cx="2281231" cy="1806701"/>
          </a:xfrm>
          <a:prstGeom prst="rect">
            <a:avLst/>
          </a:prstGeom>
          <a:noFill/>
          <a:ln cap="flat" cmpd="sng" w="28575">
            <a:solidFill>
              <a:srgbClr val="6AA84F"/>
            </a:solidFill>
            <a:prstDash val="solid"/>
            <a:round/>
            <a:headEnd len="sm" w="sm" type="none"/>
            <a:tailEnd len="sm" w="sm" type="none"/>
          </a:ln>
        </p:spPr>
      </p:pic>
      <p:pic>
        <p:nvPicPr>
          <p:cNvPr id="344" name="Google Shape;344;p27"/>
          <p:cNvPicPr preferRelativeResize="0"/>
          <p:nvPr/>
        </p:nvPicPr>
        <p:blipFill rotWithShape="1">
          <a:blip r:embed="rId10">
            <a:alphaModFix/>
          </a:blip>
          <a:srcRect b="0" l="0" r="0" t="0"/>
          <a:stretch/>
        </p:blipFill>
        <p:spPr>
          <a:xfrm>
            <a:off x="548000" y="2765750"/>
            <a:ext cx="2865300" cy="1776825"/>
          </a:xfrm>
          <a:prstGeom prst="rect">
            <a:avLst/>
          </a:prstGeom>
          <a:noFill/>
          <a:ln cap="flat" cmpd="sng" w="28575">
            <a:solidFill>
              <a:srgbClr val="6AA84F"/>
            </a:solidFill>
            <a:prstDash val="solid"/>
            <a:round/>
            <a:headEnd len="sm" w="sm" type="none"/>
            <a:tailEnd len="sm" w="sm" type="none"/>
          </a:ln>
        </p:spPr>
      </p:pic>
      <p:pic>
        <p:nvPicPr>
          <p:cNvPr id="345" name="Google Shape;345;p27"/>
          <p:cNvPicPr preferRelativeResize="0"/>
          <p:nvPr/>
        </p:nvPicPr>
        <p:blipFill rotWithShape="1">
          <a:blip r:embed="rId11">
            <a:alphaModFix/>
          </a:blip>
          <a:srcRect b="0" l="0" r="0" t="0"/>
          <a:stretch/>
        </p:blipFill>
        <p:spPr>
          <a:xfrm>
            <a:off x="6047561" y="2765750"/>
            <a:ext cx="2732699" cy="1821809"/>
          </a:xfrm>
          <a:prstGeom prst="rect">
            <a:avLst/>
          </a:prstGeom>
          <a:noFill/>
          <a:ln cap="flat" cmpd="sng" w="28575">
            <a:solidFill>
              <a:schemeClr val="accent6"/>
            </a:solidFill>
            <a:prstDash val="solid"/>
            <a:round/>
            <a:headEnd len="sm" w="sm" type="none"/>
            <a:tailEnd len="sm" w="sm" type="none"/>
          </a:ln>
        </p:spPr>
      </p:pic>
      <p:pic>
        <p:nvPicPr>
          <p:cNvPr id="346" name="Google Shape;346;p27"/>
          <p:cNvPicPr preferRelativeResize="0"/>
          <p:nvPr/>
        </p:nvPicPr>
        <p:blipFill rotWithShape="1">
          <a:blip r:embed="rId12">
            <a:alphaModFix/>
          </a:blip>
          <a:srcRect b="0" l="0" r="0" t="0"/>
          <a:stretch/>
        </p:blipFill>
        <p:spPr>
          <a:xfrm>
            <a:off x="3305053" y="4957999"/>
            <a:ext cx="2784138" cy="1806699"/>
          </a:xfrm>
          <a:prstGeom prst="rect">
            <a:avLst/>
          </a:prstGeom>
          <a:noFill/>
          <a:ln cap="flat" cmpd="sng" w="28575">
            <a:solidFill>
              <a:srgbClr val="6AA84F"/>
            </a:solidFill>
            <a:prstDash val="solid"/>
            <a:round/>
            <a:headEnd len="sm" w="sm" type="none"/>
            <a:tailEnd len="sm" w="sm" type="none"/>
          </a:ln>
        </p:spPr>
      </p:pic>
      <p:sp>
        <p:nvSpPr>
          <p:cNvPr id="347" name="Google Shape;347;p27"/>
          <p:cNvSpPr txBox="1"/>
          <p:nvPr/>
        </p:nvSpPr>
        <p:spPr>
          <a:xfrm>
            <a:off x="3150500" y="4551600"/>
            <a:ext cx="29601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8761D"/>
                </a:solidFill>
                <a:latin typeface="Calibri"/>
                <a:ea typeface="Calibri"/>
                <a:cs typeface="Calibri"/>
                <a:sym typeface="Calibri"/>
              </a:rPr>
              <a:t>Aesthetic Value</a:t>
            </a:r>
            <a:endParaRPr b="1" i="0" sz="1800" u="none" cap="none" strike="noStrike">
              <a:solidFill>
                <a:srgbClr val="38761D"/>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18"/>
          <p:cNvSpPr/>
          <p:nvPr/>
        </p:nvSpPr>
        <p:spPr>
          <a:xfrm>
            <a:off x="5669925" y="1516025"/>
            <a:ext cx="5292300" cy="4362600"/>
          </a:xfrm>
          <a:prstGeom prst="rect">
            <a:avLst/>
          </a:prstGeom>
          <a:noFill/>
          <a:ln>
            <a:noFill/>
          </a:ln>
        </p:spPr>
        <p:txBody>
          <a:bodyPr anchorCtr="0" anchor="ctr" bIns="45700" lIns="91425" spcFirstLastPara="1" rIns="91425" wrap="square" tIns="45700">
            <a:noAutofit/>
          </a:bodyPr>
          <a:lstStyle/>
          <a:p>
            <a:pPr indent="-273050" lvl="0" marL="28575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We are one of 43 counties that drain to either the Susquehanna or the Potomac River Basins.</a:t>
            </a:r>
            <a:endParaRPr b="0" i="0" sz="2200" u="none" cap="none" strike="noStrike">
              <a:solidFill>
                <a:srgbClr val="000000"/>
              </a:solidFill>
              <a:latin typeface="Arial"/>
              <a:ea typeface="Arial"/>
              <a:cs typeface="Arial"/>
              <a:sym typeface="Arial"/>
            </a:endParaRPr>
          </a:p>
          <a:p>
            <a:pPr indent="-273050" lvl="0" marL="285750" marR="0" rtl="0" algn="l">
              <a:lnSpc>
                <a:spcPct val="100000"/>
              </a:lnSpc>
              <a:spcBef>
                <a:spcPts val="100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All of these counties will do something similar.</a:t>
            </a:r>
            <a:endParaRPr b="0" i="0" sz="2200" u="none" cap="none" strike="noStrike">
              <a:solidFill>
                <a:srgbClr val="000000"/>
              </a:solidFill>
              <a:latin typeface="Arial"/>
              <a:ea typeface="Arial"/>
              <a:cs typeface="Arial"/>
              <a:sym typeface="Arial"/>
            </a:endParaRPr>
          </a:p>
          <a:p>
            <a:pPr indent="-273050" lvl="0" marL="285750" marR="0" rtl="0" algn="l">
              <a:lnSpc>
                <a:spcPct val="100000"/>
              </a:lnSpc>
              <a:spcBef>
                <a:spcPts val="1000"/>
              </a:spcBef>
              <a:spcAft>
                <a:spcPts val="100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Our neighbors — New York, Maryland, Virginia, West Virginia, Delaware, and Washington DC — </a:t>
            </a:r>
            <a:r>
              <a:rPr b="0" i="0" lang="en-US" sz="2200" u="none" cap="none" strike="noStrike">
                <a:solidFill>
                  <a:srgbClr val="000000"/>
                </a:solidFill>
                <a:latin typeface="Arial"/>
                <a:ea typeface="Arial"/>
                <a:cs typeface="Arial"/>
                <a:sym typeface="Arial"/>
                <a:extLst>
                  <a:ext uri="http://customooxmlschemas.google.com/">
                    <go:slidesCustomData xmlns:go="http://customooxmlschemas.google.com/" textRoundtripDataId="0"/>
                  </a:ext>
                </a:extLst>
              </a:rPr>
              <a:t>are</a:t>
            </a:r>
            <a:r>
              <a:rPr b="0" i="0" lang="en-US" sz="2200" u="none" cap="none" strike="noStrike">
                <a:solidFill>
                  <a:srgbClr val="000000"/>
                </a:solidFill>
                <a:latin typeface="Arial"/>
                <a:ea typeface="Arial"/>
                <a:cs typeface="Arial"/>
                <a:sym typeface="Arial"/>
              </a:rPr>
              <a:t> doing their part to clean up the waterways we share. </a:t>
            </a:r>
            <a:endParaRPr b="0" i="0" sz="1600" u="none" cap="none" strike="noStrike">
              <a:solidFill>
                <a:schemeClr val="dk1"/>
              </a:solidFill>
              <a:latin typeface="Calibri"/>
              <a:ea typeface="Calibri"/>
              <a:cs typeface="Calibri"/>
              <a:sym typeface="Calibri"/>
            </a:endParaRPr>
          </a:p>
        </p:txBody>
      </p:sp>
      <p:grpSp>
        <p:nvGrpSpPr>
          <p:cNvPr id="354" name="Google Shape;354;p18"/>
          <p:cNvGrpSpPr/>
          <p:nvPr/>
        </p:nvGrpSpPr>
        <p:grpSpPr>
          <a:xfrm>
            <a:off x="122276" y="134667"/>
            <a:ext cx="11947707" cy="1268793"/>
            <a:chOff x="288977" y="355144"/>
            <a:chExt cx="8382001" cy="661312"/>
          </a:xfrm>
        </p:grpSpPr>
        <p:pic>
          <p:nvPicPr>
            <p:cNvPr descr="Aging banner" id="355" name="Google Shape;355;p1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56" name="Google Shape;356;p1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chemeClr val="lt1"/>
                </a:solidFill>
                <a:latin typeface="Calibri"/>
                <a:ea typeface="Calibri"/>
                <a:cs typeface="Calibri"/>
                <a:sym typeface="Calibri"/>
              </a:endParaRPr>
            </a:p>
          </p:txBody>
        </p:sp>
      </p:grpSp>
      <p:pic>
        <p:nvPicPr>
          <p:cNvPr id="357" name="Google Shape;357;p18"/>
          <p:cNvPicPr preferRelativeResize="0"/>
          <p:nvPr/>
        </p:nvPicPr>
        <p:blipFill rotWithShape="1">
          <a:blip r:embed="rId4">
            <a:alphaModFix/>
          </a:blip>
          <a:srcRect b="0" l="0" r="0" t="0"/>
          <a:stretch/>
        </p:blipFill>
        <p:spPr>
          <a:xfrm>
            <a:off x="122275" y="1516035"/>
            <a:ext cx="5292250" cy="4089469"/>
          </a:xfrm>
          <a:prstGeom prst="rect">
            <a:avLst/>
          </a:prstGeom>
          <a:noFill/>
          <a:ln>
            <a:noFill/>
          </a:ln>
        </p:spPr>
      </p:pic>
      <p:pic>
        <p:nvPicPr>
          <p:cNvPr id="358" name="Google Shape;358;p18"/>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59" name="Google Shape;359;p1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60" name="Google Shape;360;p1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grpSp>
        <p:nvGrpSpPr>
          <p:cNvPr id="365" name="Google Shape;365;p19"/>
          <p:cNvGrpSpPr/>
          <p:nvPr/>
        </p:nvGrpSpPr>
        <p:grpSpPr>
          <a:xfrm>
            <a:off x="122276" y="134667"/>
            <a:ext cx="11947707" cy="1268793"/>
            <a:chOff x="288977" y="355144"/>
            <a:chExt cx="8382001" cy="661312"/>
          </a:xfrm>
        </p:grpSpPr>
        <p:pic>
          <p:nvPicPr>
            <p:cNvPr descr="Aging banner" id="366" name="Google Shape;366;p1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67" name="Google Shape;367;p19"/>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Who Is Involved?</a:t>
              </a:r>
              <a:endParaRPr b="0" i="0" sz="4000" u="none" cap="none" strike="noStrike">
                <a:solidFill>
                  <a:srgbClr val="FFFFFF"/>
                </a:solidFill>
                <a:latin typeface="Calibri"/>
                <a:ea typeface="Calibri"/>
                <a:cs typeface="Calibri"/>
                <a:sym typeface="Calibri"/>
              </a:endParaRPr>
            </a:p>
          </p:txBody>
        </p:sp>
      </p:grpSp>
      <p:pic>
        <p:nvPicPr>
          <p:cNvPr id="368" name="Google Shape;368;p19"/>
          <p:cNvPicPr preferRelativeResize="0"/>
          <p:nvPr/>
        </p:nvPicPr>
        <p:blipFill rotWithShape="1">
          <a:blip r:embed="rId4">
            <a:alphaModFix/>
          </a:blip>
          <a:srcRect b="0" l="0" r="0" t="0"/>
          <a:stretch/>
        </p:blipFill>
        <p:spPr>
          <a:xfrm>
            <a:off x="2167093" y="1497400"/>
            <a:ext cx="7857815" cy="4220699"/>
          </a:xfrm>
          <a:prstGeom prst="rect">
            <a:avLst/>
          </a:prstGeom>
          <a:noFill/>
          <a:ln>
            <a:noFill/>
          </a:ln>
        </p:spPr>
      </p:pic>
      <p:sp>
        <p:nvSpPr>
          <p:cNvPr id="369" name="Google Shape;369;p19"/>
          <p:cNvSpPr txBox="1"/>
          <p:nvPr/>
        </p:nvSpPr>
        <p:spPr>
          <a:xfrm>
            <a:off x="3266225" y="5718100"/>
            <a:ext cx="5659800" cy="67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Replace this Org Chart with One for your County</a:t>
            </a:r>
            <a:endParaRPr b="1" i="0" sz="3000" u="none" cap="none" strike="noStrike">
              <a:solidFill>
                <a:srgbClr val="000000"/>
              </a:solidFill>
              <a:latin typeface="Arial"/>
              <a:ea typeface="Arial"/>
              <a:cs typeface="Arial"/>
              <a:sym typeface="Arial"/>
            </a:endParaRPr>
          </a:p>
        </p:txBody>
      </p:sp>
      <p:pic>
        <p:nvPicPr>
          <p:cNvPr id="370" name="Google Shape;370;p19"/>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371" name="Google Shape;371;p1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72" name="Google Shape;372;p1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grpSp>
        <p:nvGrpSpPr>
          <p:cNvPr id="378" name="Google Shape;378;p20"/>
          <p:cNvGrpSpPr/>
          <p:nvPr/>
        </p:nvGrpSpPr>
        <p:grpSpPr>
          <a:xfrm>
            <a:off x="122276" y="134667"/>
            <a:ext cx="11947706" cy="1268793"/>
            <a:chOff x="288977" y="355144"/>
            <a:chExt cx="8382001" cy="661312"/>
          </a:xfrm>
        </p:grpSpPr>
        <p:pic>
          <p:nvPicPr>
            <p:cNvPr descr="Aging banner" id="379" name="Google Shape;379;p20"/>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80" name="Google Shape;380;p20"/>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4000" u="none" cap="none" strike="noStrike">
                  <a:solidFill>
                    <a:schemeClr val="lt1"/>
                  </a:solidFill>
                  <a:latin typeface="Calibri"/>
                  <a:ea typeface="Calibri"/>
                  <a:cs typeface="Calibri"/>
                  <a:sym typeface="Calibri"/>
                </a:rPr>
                <a:t>Who Can Participate?</a:t>
              </a:r>
              <a:endParaRPr b="0" i="0" sz="4000" u="none" cap="none" strike="noStrike">
                <a:solidFill>
                  <a:schemeClr val="lt1"/>
                </a:solidFill>
                <a:latin typeface="Calibri"/>
                <a:ea typeface="Calibri"/>
                <a:cs typeface="Calibri"/>
                <a:sym typeface="Calibri"/>
              </a:endParaRPr>
            </a:p>
          </p:txBody>
        </p:sp>
      </p:grpSp>
      <p:sp>
        <p:nvSpPr>
          <p:cNvPr id="381" name="Google Shape;381;p20"/>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700"/>
              <a:t>Everyone who cares about their community and their waterways is welcome to participate! We have a special need for: </a:t>
            </a:r>
            <a:endParaRPr sz="2700"/>
          </a:p>
          <a:p>
            <a:pPr indent="-400050" lvl="0" marL="457200" rtl="0" algn="l">
              <a:lnSpc>
                <a:spcPct val="90000"/>
              </a:lnSpc>
              <a:spcBef>
                <a:spcPts val="1000"/>
              </a:spcBef>
              <a:spcAft>
                <a:spcPts val="0"/>
              </a:spcAft>
              <a:buSzPts val="2700"/>
              <a:buChar char="•"/>
            </a:pPr>
            <a:r>
              <a:rPr lang="en-US" sz="2700"/>
              <a:t>Streamside property owners, land owners, homeowners, and farmers</a:t>
            </a:r>
            <a:endParaRPr sz="2700"/>
          </a:p>
          <a:p>
            <a:pPr indent="-400050" lvl="0" marL="457200" rtl="0" algn="l">
              <a:lnSpc>
                <a:spcPct val="90000"/>
              </a:lnSpc>
              <a:spcBef>
                <a:spcPts val="1000"/>
              </a:spcBef>
              <a:spcAft>
                <a:spcPts val="0"/>
              </a:spcAft>
              <a:buSzPts val="2700"/>
              <a:buChar char="•"/>
            </a:pPr>
            <a:r>
              <a:rPr lang="en-US" sz="2700"/>
              <a:t>County Conservation Districts and Planning Commissions</a:t>
            </a:r>
            <a:endParaRPr sz="2700"/>
          </a:p>
          <a:p>
            <a:pPr indent="-400050" lvl="0" marL="457200" rtl="0" algn="l">
              <a:lnSpc>
                <a:spcPct val="90000"/>
              </a:lnSpc>
              <a:spcBef>
                <a:spcPts val="1000"/>
              </a:spcBef>
              <a:spcAft>
                <a:spcPts val="0"/>
              </a:spcAft>
              <a:buSzPts val="2700"/>
              <a:buChar char="•"/>
            </a:pPr>
            <a:r>
              <a:rPr lang="en-US" sz="2700"/>
              <a:t>Agricultural, watershed, environmental and outdoor organizations who know their waterways first hand</a:t>
            </a:r>
            <a:endParaRPr sz="2700"/>
          </a:p>
          <a:p>
            <a:pPr indent="-400050" lvl="0" marL="457200" rtl="0" algn="l">
              <a:lnSpc>
                <a:spcPct val="90000"/>
              </a:lnSpc>
              <a:spcBef>
                <a:spcPts val="1000"/>
              </a:spcBef>
              <a:spcAft>
                <a:spcPts val="0"/>
              </a:spcAft>
              <a:buSzPts val="2700"/>
              <a:buChar char="•"/>
            </a:pPr>
            <a:r>
              <a:rPr lang="en-US" sz="2700"/>
              <a:t>Leaders in any sector that have strong connections to waterways, such as local government, agriculture, forestry, construction, and water and wastewater authorities</a:t>
            </a:r>
            <a:endParaRPr sz="2700"/>
          </a:p>
          <a:p>
            <a:pPr indent="0" lvl="0" marL="0" rtl="0" algn="l">
              <a:lnSpc>
                <a:spcPct val="90000"/>
              </a:lnSpc>
              <a:spcBef>
                <a:spcPts val="1000"/>
              </a:spcBef>
              <a:spcAft>
                <a:spcPts val="0"/>
              </a:spcAft>
              <a:buSzPts val="2800"/>
              <a:buNone/>
            </a:pPr>
            <a:r>
              <a:t/>
            </a:r>
            <a:endParaRPr sz="2200"/>
          </a:p>
        </p:txBody>
      </p:sp>
      <p:pic>
        <p:nvPicPr>
          <p:cNvPr id="382" name="Google Shape;382;p20"/>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83" name="Google Shape;383;p2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84" name="Google Shape;384;p2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grpSp>
        <p:nvGrpSpPr>
          <p:cNvPr id="389" name="Google Shape;389;p28"/>
          <p:cNvGrpSpPr/>
          <p:nvPr/>
        </p:nvGrpSpPr>
        <p:grpSpPr>
          <a:xfrm>
            <a:off x="122276" y="134667"/>
            <a:ext cx="11947707" cy="1268793"/>
            <a:chOff x="288977" y="355144"/>
            <a:chExt cx="8382001" cy="661312"/>
          </a:xfrm>
        </p:grpSpPr>
        <p:pic>
          <p:nvPicPr>
            <p:cNvPr descr="Aging banner" id="390" name="Google Shape;390;p2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391" name="Google Shape;391;p2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Wh</a:t>
              </a:r>
              <a:r>
                <a:rPr lang="en-US" sz="4000">
                  <a:solidFill>
                    <a:schemeClr val="lt1"/>
                  </a:solidFill>
                  <a:latin typeface="Calibri"/>
                  <a:ea typeface="Calibri"/>
                  <a:cs typeface="Calibri"/>
                  <a:sym typeface="Calibri"/>
                </a:rPr>
                <a:t>o Can Participate?</a:t>
              </a:r>
              <a:endParaRPr b="0" i="0" sz="4000" u="none" cap="none" strike="noStrike">
                <a:solidFill>
                  <a:schemeClr val="lt1"/>
                </a:solidFill>
                <a:latin typeface="Calibri"/>
                <a:ea typeface="Calibri"/>
                <a:cs typeface="Calibri"/>
                <a:sym typeface="Calibri"/>
              </a:endParaRPr>
            </a:p>
          </p:txBody>
        </p:sp>
      </p:grpSp>
      <p:sp>
        <p:nvSpPr>
          <p:cNvPr id="392" name="Google Shape;392;p28"/>
          <p:cNvSpPr txBox="1"/>
          <p:nvPr>
            <p:ph idx="1" type="body"/>
          </p:nvPr>
        </p:nvSpPr>
        <p:spPr>
          <a:xfrm>
            <a:off x="193431" y="1666954"/>
            <a:ext cx="6892038" cy="51911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lang="en-US" sz="2700"/>
              <a:t>Getting involved is an opportunity to make a difference in your community. If you join us, </a:t>
            </a:r>
            <a:r>
              <a:rPr lang="en-US" sz="2300">
                <a:latin typeface="Arial"/>
                <a:ea typeface="Arial"/>
                <a:cs typeface="Arial"/>
                <a:sym typeface="Arial"/>
              </a:rPr>
              <a:t>you can expect to: </a:t>
            </a:r>
            <a:endParaRPr sz="2300">
              <a:latin typeface="Arial"/>
              <a:ea typeface="Arial"/>
              <a:cs typeface="Arial"/>
              <a:sym typeface="Arial"/>
            </a:endParaRPr>
          </a:p>
          <a:p>
            <a:pPr indent="-336550" lvl="1" marL="914400" rtl="0" algn="l">
              <a:lnSpc>
                <a:spcPct val="90000"/>
              </a:lnSpc>
              <a:spcBef>
                <a:spcPts val="1000"/>
              </a:spcBef>
              <a:spcAft>
                <a:spcPts val="0"/>
              </a:spcAft>
              <a:buSzPts val="1700"/>
              <a:buChar char="•"/>
            </a:pPr>
            <a:r>
              <a:rPr lang="en-US" sz="2300">
                <a:latin typeface="Arial"/>
                <a:ea typeface="Arial"/>
                <a:cs typeface="Arial"/>
                <a:sym typeface="Arial"/>
              </a:rPr>
              <a:t>Attend meetings and conference calls </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Brainstorm around solutions</a:t>
            </a:r>
            <a:endParaRPr sz="2300">
              <a:latin typeface="Arial"/>
              <a:ea typeface="Arial"/>
              <a:cs typeface="Arial"/>
              <a:sym typeface="Arial"/>
            </a:endParaRPr>
          </a:p>
          <a:p>
            <a:pPr indent="-336550" lvl="1" marL="914400" marR="0" rtl="0" algn="l">
              <a:lnSpc>
                <a:spcPct val="90000"/>
              </a:lnSpc>
              <a:spcBef>
                <a:spcPts val="1000"/>
              </a:spcBef>
              <a:spcAft>
                <a:spcPts val="0"/>
              </a:spcAft>
              <a:buClr>
                <a:schemeClr val="dk1"/>
              </a:buClr>
              <a:buSzPts val="1700"/>
              <a:buChar char="•"/>
            </a:pPr>
            <a:r>
              <a:rPr lang="en-US" sz="2300">
                <a:latin typeface="Arial"/>
                <a:ea typeface="Arial"/>
                <a:cs typeface="Arial"/>
                <a:sym typeface="Arial"/>
              </a:rPr>
              <a:t>Offer your opinion on the best way for your county to meet its goals</a:t>
            </a:r>
            <a:endParaRPr sz="2300">
              <a:latin typeface="Arial"/>
              <a:ea typeface="Arial"/>
              <a:cs typeface="Arial"/>
              <a:sym typeface="Arial"/>
            </a:endParaRPr>
          </a:p>
          <a:p>
            <a:pPr indent="-336550" lvl="1" marL="914400" marR="0" rtl="0" algn="l">
              <a:lnSpc>
                <a:spcPct val="90000"/>
              </a:lnSpc>
              <a:spcBef>
                <a:spcPts val="1000"/>
              </a:spcBef>
              <a:spcAft>
                <a:spcPts val="0"/>
              </a:spcAft>
              <a:buSzPts val="1700"/>
              <a:buChar char="•"/>
            </a:pPr>
            <a:r>
              <a:rPr lang="en-US" sz="2300">
                <a:latin typeface="Arial"/>
                <a:ea typeface="Arial"/>
                <a:cs typeface="Arial"/>
                <a:sym typeface="Arial"/>
              </a:rPr>
              <a:t>Review draft project plans and documents</a:t>
            </a:r>
            <a:endParaRPr sz="2300">
              <a:latin typeface="Arial"/>
              <a:ea typeface="Arial"/>
              <a:cs typeface="Arial"/>
              <a:sym typeface="Arial"/>
            </a:endParaRPr>
          </a:p>
          <a:p>
            <a:pPr indent="-374650" lvl="1" marL="914400" marR="0" rtl="0" algn="l">
              <a:lnSpc>
                <a:spcPct val="90000"/>
              </a:lnSpc>
              <a:spcBef>
                <a:spcPts val="1000"/>
              </a:spcBef>
              <a:spcAft>
                <a:spcPts val="0"/>
              </a:spcAft>
              <a:buSzPts val="2300"/>
              <a:buFont typeface="Arial"/>
              <a:buChar char="•"/>
            </a:pPr>
            <a:r>
              <a:rPr lang="en-US" sz="2300">
                <a:latin typeface="Arial"/>
                <a:ea typeface="Arial"/>
                <a:cs typeface="Arial"/>
                <a:sym typeface="Arial"/>
              </a:rPr>
              <a:t>Help write memos and brief your local elected officials</a:t>
            </a:r>
            <a:endParaRPr sz="23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0"/>
              </a:spcAft>
              <a:buSzPts val="2800"/>
              <a:buNone/>
            </a:pPr>
            <a:r>
              <a:t/>
            </a:r>
            <a:endParaRPr sz="2400">
              <a:latin typeface="Arial"/>
              <a:ea typeface="Arial"/>
              <a:cs typeface="Arial"/>
              <a:sym typeface="Arial"/>
            </a:endParaRPr>
          </a:p>
          <a:p>
            <a:pPr indent="0" lvl="0" marL="0" marR="0" rtl="0" algn="l">
              <a:lnSpc>
                <a:spcPct val="90000"/>
              </a:lnSpc>
              <a:spcBef>
                <a:spcPts val="1000"/>
              </a:spcBef>
              <a:spcAft>
                <a:spcPts val="1000"/>
              </a:spcAft>
              <a:buSzPts val="2800"/>
              <a:buNone/>
            </a:pPr>
            <a:r>
              <a:t/>
            </a:r>
            <a:endParaRPr sz="2400">
              <a:latin typeface="Arial"/>
              <a:ea typeface="Arial"/>
              <a:cs typeface="Arial"/>
              <a:sym typeface="Arial"/>
            </a:endParaRPr>
          </a:p>
        </p:txBody>
      </p:sp>
      <p:sp>
        <p:nvSpPr>
          <p:cNvPr id="393" name="Google Shape;393;p28"/>
          <p:cNvSpPr/>
          <p:nvPr/>
        </p:nvSpPr>
        <p:spPr>
          <a:xfrm>
            <a:off x="7085475" y="1757800"/>
            <a:ext cx="3651900" cy="43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Insert cover image of your Countywide Action Plan here</a:t>
            </a:r>
            <a:endParaRPr b="0" i="0" sz="1400" u="none" cap="none" strike="noStrike">
              <a:solidFill>
                <a:srgbClr val="000000"/>
              </a:solidFill>
              <a:latin typeface="Arial"/>
              <a:ea typeface="Arial"/>
              <a:cs typeface="Arial"/>
              <a:sym typeface="Arial"/>
            </a:endParaRPr>
          </a:p>
        </p:txBody>
      </p:sp>
      <p:pic>
        <p:nvPicPr>
          <p:cNvPr id="394" name="Google Shape;394;p2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395" name="Google Shape;395;p2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396" name="Google Shape;396;p2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br>
              <a:rPr b="1" i="0" lang="en-US" sz="4400" u="sng" cap="none" strike="noStrike">
                <a:solidFill>
                  <a:schemeClr val="dk1"/>
                </a:solidFill>
                <a:latin typeface="Calibri"/>
                <a:ea typeface="Calibri"/>
                <a:cs typeface="Calibri"/>
                <a:sym typeface="Calibri"/>
              </a:rPr>
            </a:br>
            <a:endParaRPr b="0" i="0" sz="4400" u="none" cap="none" strike="noStrike">
              <a:solidFill>
                <a:schemeClr val="dk1"/>
              </a:solidFill>
              <a:latin typeface="Calibri"/>
              <a:ea typeface="Calibri"/>
              <a:cs typeface="Calibri"/>
              <a:sym typeface="Calibri"/>
            </a:endParaRPr>
          </a:p>
        </p:txBody>
      </p:sp>
      <p:sp>
        <p:nvSpPr>
          <p:cNvPr id="403" name="Google Shape;403;p29"/>
          <p:cNvSpPr txBox="1"/>
          <p:nvPr>
            <p:ph idx="1" type="body"/>
          </p:nvPr>
        </p:nvSpPr>
        <p:spPr>
          <a:xfrm>
            <a:off x="340625" y="1412825"/>
            <a:ext cx="4411200" cy="4156800"/>
          </a:xfrm>
          <a:prstGeom prst="rect">
            <a:avLst/>
          </a:prstGeom>
          <a:noFill/>
          <a:ln>
            <a:noFill/>
          </a:ln>
        </p:spPr>
        <p:txBody>
          <a:bodyPr anchorCtr="0" anchor="t" bIns="45700" lIns="91425" spcFirstLastPara="1" rIns="91425" wrap="square" tIns="45700">
            <a:noAutofit/>
          </a:bodyPr>
          <a:lstStyle/>
          <a:p>
            <a:pPr indent="-177800" lvl="1" marL="685800" marR="0" rtl="0" algn="l">
              <a:lnSpc>
                <a:spcPct val="100000"/>
              </a:lnSpc>
              <a:spcBef>
                <a:spcPts val="200"/>
              </a:spcBef>
              <a:spcAft>
                <a:spcPts val="200"/>
              </a:spcAft>
              <a:buClr>
                <a:schemeClr val="dk1"/>
              </a:buClr>
              <a:buSzPts val="1400"/>
              <a:buFont typeface="Arial"/>
              <a:buChar char="•"/>
            </a:pPr>
            <a:r>
              <a:rPr b="1" lang="en-US" sz="1800"/>
              <a:t>Please update with a local timeline</a:t>
            </a:r>
            <a:endParaRPr b="0" i="0" sz="1800" u="none" cap="none" strike="noStrike">
              <a:latin typeface="Calibri"/>
              <a:ea typeface="Calibri"/>
              <a:cs typeface="Calibri"/>
              <a:sym typeface="Calibri"/>
            </a:endParaRPr>
          </a:p>
        </p:txBody>
      </p:sp>
      <p:sp>
        <p:nvSpPr>
          <p:cNvPr id="404" name="Google Shape;404;p29"/>
          <p:cNvSpPr txBox="1"/>
          <p:nvPr/>
        </p:nvSpPr>
        <p:spPr>
          <a:xfrm>
            <a:off x="447868" y="102891"/>
            <a:ext cx="11607282"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grpSp>
        <p:nvGrpSpPr>
          <p:cNvPr id="405" name="Google Shape;405;p29"/>
          <p:cNvGrpSpPr/>
          <p:nvPr/>
        </p:nvGrpSpPr>
        <p:grpSpPr>
          <a:xfrm>
            <a:off x="104627" y="102891"/>
            <a:ext cx="11947463" cy="1190397"/>
            <a:chOff x="87748" y="-416386"/>
            <a:chExt cx="8382000" cy="661312"/>
          </a:xfrm>
        </p:grpSpPr>
        <p:pic>
          <p:nvPicPr>
            <p:cNvPr descr="Aging banner" id="406" name="Google Shape;406;p29"/>
            <p:cNvPicPr preferRelativeResize="0"/>
            <p:nvPr/>
          </p:nvPicPr>
          <p:blipFill rotWithShape="1">
            <a:blip r:embed="rId3">
              <a:alphaModFix/>
            </a:blip>
            <a:srcRect b="0" l="0" r="0" t="0"/>
            <a:stretch/>
          </p:blipFill>
          <p:spPr>
            <a:xfrm>
              <a:off x="87748" y="-416386"/>
              <a:ext cx="8382000" cy="661312"/>
            </a:xfrm>
            <a:prstGeom prst="rect">
              <a:avLst/>
            </a:prstGeom>
            <a:noFill/>
            <a:ln>
              <a:noFill/>
            </a:ln>
          </p:spPr>
        </p:pic>
        <p:sp>
          <p:nvSpPr>
            <p:cNvPr id="407" name="Google Shape;407;p29"/>
            <p:cNvSpPr txBox="1"/>
            <p:nvPr/>
          </p:nvSpPr>
          <p:spPr>
            <a:xfrm>
              <a:off x="475925" y="-368033"/>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3600" u="none" cap="none" strike="noStrike">
                  <a:solidFill>
                    <a:schemeClr val="lt1"/>
                  </a:solidFill>
                  <a:latin typeface="Calibri"/>
                  <a:ea typeface="Calibri"/>
                  <a:cs typeface="Calibri"/>
                  <a:sym typeface="Calibri"/>
                </a:rPr>
                <a:t>When Will This Work Happen?</a:t>
              </a:r>
              <a:endParaRPr b="0" i="0" sz="3600" u="none" cap="none" strike="noStrike">
                <a:solidFill>
                  <a:schemeClr val="lt1"/>
                </a:solidFill>
                <a:latin typeface="Calibri"/>
                <a:ea typeface="Calibri"/>
                <a:cs typeface="Calibri"/>
                <a:sym typeface="Calibri"/>
              </a:endParaRPr>
            </a:p>
          </p:txBody>
        </p:sp>
      </p:grpSp>
      <p:pic>
        <p:nvPicPr>
          <p:cNvPr id="408" name="Google Shape;408;p29"/>
          <p:cNvPicPr preferRelativeResize="0"/>
          <p:nvPr/>
        </p:nvPicPr>
        <p:blipFill rotWithShape="1">
          <a:blip r:embed="rId4">
            <a:alphaModFix/>
          </a:blip>
          <a:srcRect b="0" l="0" r="0" t="0"/>
          <a:stretch/>
        </p:blipFill>
        <p:spPr>
          <a:xfrm>
            <a:off x="4956678" y="1347680"/>
            <a:ext cx="7100323" cy="5422311"/>
          </a:xfrm>
          <a:prstGeom prst="rect">
            <a:avLst/>
          </a:prstGeom>
          <a:noFill/>
          <a:ln cap="flat" cmpd="sng" w="9525">
            <a:solidFill>
              <a:srgbClr val="000000"/>
            </a:solidFill>
            <a:prstDash val="solid"/>
            <a:round/>
            <a:headEnd len="sm" w="sm" type="none"/>
            <a:tailEnd len="sm" w="sm" type="none"/>
          </a:ln>
        </p:spPr>
      </p:pic>
      <p:pic>
        <p:nvPicPr>
          <p:cNvPr id="409" name="Google Shape;409;p29"/>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10" name="Google Shape;410;p2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11" name="Google Shape;411;p2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5" name="Shape 415"/>
        <p:cNvGrpSpPr/>
        <p:nvPr/>
      </p:nvGrpSpPr>
      <p:grpSpPr>
        <a:xfrm>
          <a:off x="0" y="0"/>
          <a:ext cx="0" cy="0"/>
          <a:chOff x="0" y="0"/>
          <a:chExt cx="0" cy="0"/>
        </a:xfrm>
      </p:grpSpPr>
      <p:pic>
        <p:nvPicPr>
          <p:cNvPr id="416" name="Google Shape;416;p37" title="Chart"/>
          <p:cNvPicPr preferRelativeResize="0"/>
          <p:nvPr/>
        </p:nvPicPr>
        <p:blipFill rotWithShape="1">
          <a:blip r:embed="rId3">
            <a:alphaModFix/>
          </a:blip>
          <a:srcRect b="10223" l="10193" r="0" t="10760"/>
          <a:stretch/>
        </p:blipFill>
        <p:spPr>
          <a:xfrm>
            <a:off x="5207150" y="1450850"/>
            <a:ext cx="6359049" cy="5343751"/>
          </a:xfrm>
          <a:prstGeom prst="rect">
            <a:avLst/>
          </a:prstGeom>
          <a:noFill/>
          <a:ln>
            <a:noFill/>
          </a:ln>
        </p:spPr>
      </p:pic>
      <p:cxnSp>
        <p:nvCxnSpPr>
          <p:cNvPr id="417" name="Google Shape;417;p37"/>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18" name="Google Shape;418;p37"/>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PADEP calculated county goals using </a:t>
            </a:r>
            <a:r>
              <a:rPr b="1" i="0" lang="en-US" sz="2400" u="none" cap="none" strike="noStrike">
                <a:solidFill>
                  <a:schemeClr val="dk1"/>
                </a:solidFill>
                <a:latin typeface="Arial"/>
                <a:ea typeface="Arial"/>
                <a:cs typeface="Arial"/>
                <a:sym typeface="Arial"/>
              </a:rPr>
              <a:t>sound science</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10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Each county’s goals are </a:t>
            </a:r>
            <a:r>
              <a:rPr b="1" i="0" lang="en-US" sz="2400" u="none" cap="none" strike="noStrike">
                <a:solidFill>
                  <a:schemeClr val="dk1"/>
                </a:solidFill>
                <a:latin typeface="Arial"/>
                <a:ea typeface="Arial"/>
                <a:cs typeface="Arial"/>
                <a:sym typeface="Arial"/>
              </a:rPr>
              <a:t>achievable</a:t>
            </a:r>
            <a:r>
              <a:rPr b="0" i="0" lang="en-US" sz="2400" u="none" cap="none" strike="noStrike">
                <a:solidFill>
                  <a:schemeClr val="dk1"/>
                </a:solidFill>
                <a:latin typeface="Arial"/>
                <a:ea typeface="Arial"/>
                <a:cs typeface="Arial"/>
                <a:sym typeface="Arial"/>
              </a:rPr>
              <a:t>, if we </a:t>
            </a:r>
            <a:r>
              <a:rPr b="1" i="0" lang="en-US" sz="2400" u="none" cap="none" strike="noStrike">
                <a:solidFill>
                  <a:schemeClr val="dk1"/>
                </a:solidFill>
                <a:latin typeface="Arial"/>
                <a:ea typeface="Arial"/>
                <a:cs typeface="Arial"/>
                <a:sym typeface="Arial"/>
              </a:rPr>
              <a:t>work together</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1000"/>
              </a:spcBef>
              <a:spcAft>
                <a:spcPts val="100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County goals are their </a:t>
            </a:r>
            <a:r>
              <a:rPr b="1" i="0" lang="en-US" sz="2400" u="none" cap="none" strike="noStrike">
                <a:solidFill>
                  <a:srgbClr val="000000"/>
                </a:solidFill>
                <a:latin typeface="Arial"/>
                <a:ea typeface="Arial"/>
                <a:cs typeface="Arial"/>
                <a:sym typeface="Arial"/>
              </a:rPr>
              <a:t>fair share</a:t>
            </a:r>
            <a:r>
              <a:rPr b="0" i="0" lang="en-US" sz="2400" u="none" cap="none" strike="noStrike">
                <a:solidFill>
                  <a:srgbClr val="000000"/>
                </a:solidFill>
                <a:latin typeface="Arial"/>
                <a:ea typeface="Arial"/>
                <a:cs typeface="Arial"/>
                <a:sym typeface="Arial"/>
              </a:rPr>
              <a:t> of Pennsylvania’s targets</a:t>
            </a:r>
            <a:endParaRPr b="0" i="0" sz="2400" u="none" cap="none" strike="noStrike">
              <a:solidFill>
                <a:srgbClr val="000000"/>
              </a:solidFill>
              <a:latin typeface="Arial"/>
              <a:ea typeface="Arial"/>
              <a:cs typeface="Arial"/>
              <a:sym typeface="Arial"/>
            </a:endParaRPr>
          </a:p>
        </p:txBody>
      </p:sp>
      <p:grpSp>
        <p:nvGrpSpPr>
          <p:cNvPr id="419" name="Google Shape;419;p37"/>
          <p:cNvGrpSpPr/>
          <p:nvPr/>
        </p:nvGrpSpPr>
        <p:grpSpPr>
          <a:xfrm>
            <a:off x="122276" y="134667"/>
            <a:ext cx="11947707" cy="1268793"/>
            <a:chOff x="288977" y="355144"/>
            <a:chExt cx="8382001" cy="661312"/>
          </a:xfrm>
        </p:grpSpPr>
        <p:pic>
          <p:nvPicPr>
            <p:cNvPr descr="Aging banner" id="420" name="Google Shape;420;p37"/>
            <p:cNvPicPr preferRelativeResize="0"/>
            <p:nvPr/>
          </p:nvPicPr>
          <p:blipFill rotWithShape="1">
            <a:blip r:embed="rId4">
              <a:alphaModFix/>
            </a:blip>
            <a:srcRect b="0" l="0" r="0" t="0"/>
            <a:stretch/>
          </p:blipFill>
          <p:spPr>
            <a:xfrm>
              <a:off x="288977" y="355144"/>
              <a:ext cx="8382001" cy="661312"/>
            </a:xfrm>
            <a:prstGeom prst="rect">
              <a:avLst/>
            </a:prstGeom>
            <a:noFill/>
            <a:ln>
              <a:noFill/>
            </a:ln>
          </p:spPr>
        </p:pic>
        <p:sp>
          <p:nvSpPr>
            <p:cNvPr id="421" name="Google Shape;421;p3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How Were Our County Goals Calculated?</a:t>
              </a:r>
              <a:endParaRPr b="0" i="0" sz="4000" u="none" cap="none" strike="noStrike">
                <a:solidFill>
                  <a:srgbClr val="FFFFFF"/>
                </a:solidFill>
                <a:latin typeface="Calibri"/>
                <a:ea typeface="Calibri"/>
                <a:cs typeface="Calibri"/>
                <a:sym typeface="Calibri"/>
              </a:endParaRPr>
            </a:p>
          </p:txBody>
        </p:sp>
      </p:grpSp>
      <p:pic>
        <p:nvPicPr>
          <p:cNvPr id="422" name="Google Shape;422;p37" title="Chart"/>
          <p:cNvPicPr preferRelativeResize="0"/>
          <p:nvPr/>
        </p:nvPicPr>
        <p:blipFill rotWithShape="1">
          <a:blip r:embed="rId3">
            <a:alphaModFix/>
          </a:blip>
          <a:srcRect b="90935" l="4017" r="10135" t="4027"/>
          <a:stretch/>
        </p:blipFill>
        <p:spPr>
          <a:xfrm>
            <a:off x="6466550" y="4452250"/>
            <a:ext cx="5342599" cy="299451"/>
          </a:xfrm>
          <a:prstGeom prst="rect">
            <a:avLst/>
          </a:prstGeom>
          <a:noFill/>
          <a:ln>
            <a:noFill/>
          </a:ln>
        </p:spPr>
      </p:pic>
      <p:pic>
        <p:nvPicPr>
          <p:cNvPr id="423" name="Google Shape;423;p3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24" name="Google Shape;424;p3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25" name="Google Shape;425;p3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3"/>
          <p:cNvPicPr preferRelativeResize="0"/>
          <p:nvPr/>
        </p:nvPicPr>
        <p:blipFill rotWithShape="1">
          <a:blip r:embed="rId3">
            <a:alphaModFix/>
          </a:blip>
          <a:srcRect b="0" l="0" r="0" t="0"/>
          <a:stretch/>
        </p:blipFill>
        <p:spPr>
          <a:xfrm>
            <a:off x="0" y="0"/>
            <a:ext cx="12191998" cy="6858000"/>
          </a:xfrm>
          <a:prstGeom prst="rect">
            <a:avLst/>
          </a:prstGeom>
          <a:noFill/>
          <a:ln>
            <a:noFill/>
          </a:ln>
        </p:spPr>
      </p:pic>
      <p:sp>
        <p:nvSpPr>
          <p:cNvPr id="114" name="Google Shape;114;p3"/>
          <p:cNvSpPr txBox="1"/>
          <p:nvPr/>
        </p:nvSpPr>
        <p:spPr>
          <a:xfrm>
            <a:off x="2267325" y="5710825"/>
            <a:ext cx="96960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Close up of water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29" name="Shape 429"/>
        <p:cNvGrpSpPr/>
        <p:nvPr/>
      </p:nvGrpSpPr>
      <p:grpSpPr>
        <a:xfrm>
          <a:off x="0" y="0"/>
          <a:ext cx="0" cy="0"/>
          <a:chOff x="0" y="0"/>
          <a:chExt cx="0" cy="0"/>
        </a:xfrm>
      </p:grpSpPr>
      <p:cxnSp>
        <p:nvCxnSpPr>
          <p:cNvPr id="430" name="Google Shape;430;p38"/>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grpSp>
        <p:nvGrpSpPr>
          <p:cNvPr id="431" name="Google Shape;431;p38"/>
          <p:cNvGrpSpPr/>
          <p:nvPr/>
        </p:nvGrpSpPr>
        <p:grpSpPr>
          <a:xfrm>
            <a:off x="122276" y="134667"/>
            <a:ext cx="11947706" cy="1268793"/>
            <a:chOff x="288977" y="355144"/>
            <a:chExt cx="8382001" cy="661312"/>
          </a:xfrm>
        </p:grpSpPr>
        <p:pic>
          <p:nvPicPr>
            <p:cNvPr descr="Aging banner" id="432" name="Google Shape;432;p3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33" name="Google Shape;433;p3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To Learn More</a:t>
              </a:r>
              <a:endParaRPr b="0" i="0" sz="4000" u="none" cap="none" strike="noStrike">
                <a:solidFill>
                  <a:srgbClr val="FFFFFF"/>
                </a:solidFill>
                <a:latin typeface="Calibri"/>
                <a:ea typeface="Calibri"/>
                <a:cs typeface="Calibri"/>
                <a:sym typeface="Calibri"/>
              </a:endParaRPr>
            </a:p>
          </p:txBody>
        </p:sp>
      </p:grpSp>
      <p:pic>
        <p:nvPicPr>
          <p:cNvPr id="434" name="Google Shape;434;p38">
            <a:hlinkClick r:id="rId4"/>
          </p:cNvPr>
          <p:cNvPicPr preferRelativeResize="0"/>
          <p:nvPr/>
        </p:nvPicPr>
        <p:blipFill rotWithShape="1">
          <a:blip r:embed="rId5">
            <a:alphaModFix/>
          </a:blip>
          <a:srcRect b="149" l="0" r="0" t="159"/>
          <a:stretch/>
        </p:blipFill>
        <p:spPr>
          <a:xfrm>
            <a:off x="8096875" y="1517760"/>
            <a:ext cx="3973093" cy="5149739"/>
          </a:xfrm>
          <a:prstGeom prst="rect">
            <a:avLst/>
          </a:prstGeom>
          <a:noFill/>
          <a:ln cap="flat" cmpd="sng" w="9525">
            <a:solidFill>
              <a:srgbClr val="000000"/>
            </a:solidFill>
            <a:prstDash val="solid"/>
            <a:round/>
            <a:headEnd len="sm" w="sm" type="none"/>
            <a:tailEnd len="sm" w="sm" type="none"/>
          </a:ln>
        </p:spPr>
      </p:pic>
      <p:sp>
        <p:nvSpPr>
          <p:cNvPr id="435" name="Google Shape;435;p38"/>
          <p:cNvSpPr txBox="1"/>
          <p:nvPr/>
        </p:nvSpPr>
        <p:spPr>
          <a:xfrm>
            <a:off x="122275" y="5754400"/>
            <a:ext cx="7536000" cy="913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We have prepared a short handout for you</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39"/>
          <p:cNvSpPr txBox="1"/>
          <p:nvPr>
            <p:ph idx="1" type="body"/>
          </p:nvPr>
        </p:nvSpPr>
        <p:spPr>
          <a:xfrm>
            <a:off x="838200" y="1448301"/>
            <a:ext cx="10515600" cy="4919400"/>
          </a:xfrm>
          <a:prstGeom prst="rect">
            <a:avLst/>
          </a:prstGeom>
          <a:noFill/>
          <a:ln>
            <a:noFill/>
          </a:ln>
        </p:spPr>
        <p:txBody>
          <a:bodyPr anchorCtr="0" anchor="ctr" bIns="45700" lIns="91425" spcFirstLastPara="1" rIns="91425" wrap="square" tIns="45700">
            <a:noAutofit/>
          </a:bodyPr>
          <a:lstStyle/>
          <a:p>
            <a:pPr indent="0" lvl="1" marL="0" marR="0" rtl="0" algn="ctr">
              <a:lnSpc>
                <a:spcPct val="80000"/>
              </a:lnSpc>
              <a:spcBef>
                <a:spcPts val="500"/>
              </a:spcBef>
              <a:spcAft>
                <a:spcPts val="0"/>
              </a:spcAft>
              <a:buClr>
                <a:schemeClr val="dk1"/>
              </a:buClr>
              <a:buSzPts val="2400"/>
              <a:buFont typeface="Arial"/>
              <a:buNone/>
            </a:pPr>
            <a:r>
              <a:rPr lang="en-US" sz="7200"/>
              <a:t>Questions?</a:t>
            </a:r>
            <a:endParaRPr b="0" i="0" sz="7200" u="none" cap="none" strike="noStrike">
              <a:solidFill>
                <a:schemeClr val="dk1"/>
              </a:solidFill>
              <a:latin typeface="Calibri"/>
              <a:ea typeface="Calibri"/>
              <a:cs typeface="Calibri"/>
              <a:sym typeface="Calibri"/>
            </a:endParaRPr>
          </a:p>
        </p:txBody>
      </p:sp>
      <p:pic>
        <p:nvPicPr>
          <p:cNvPr id="441" name="Google Shape;441;p39"/>
          <p:cNvPicPr preferRelativeResize="0"/>
          <p:nvPr/>
        </p:nvPicPr>
        <p:blipFill rotWithShape="1">
          <a:blip r:embed="rId3">
            <a:alphaModFix/>
          </a:blip>
          <a:srcRect b="0" l="0" r="0" t="0"/>
          <a:stretch/>
        </p:blipFill>
        <p:spPr>
          <a:xfrm>
            <a:off x="10825975" y="5415750"/>
            <a:ext cx="1183774" cy="1134862"/>
          </a:xfrm>
          <a:prstGeom prst="rect">
            <a:avLst/>
          </a:prstGeom>
          <a:noFill/>
          <a:ln>
            <a:noFill/>
          </a:ln>
        </p:spPr>
      </p:pic>
      <p:sp>
        <p:nvSpPr>
          <p:cNvPr id="442" name="Google Shape;442;p39"/>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43" name="Google Shape;443;p39"/>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444" name="Google Shape;444;p39"/>
          <p:cNvPicPr preferRelativeResize="0"/>
          <p:nvPr/>
        </p:nvPicPr>
        <p:blipFill rotWithShape="1">
          <a:blip r:embed="rId4">
            <a:alphaModFix/>
          </a:blip>
          <a:srcRect b="2224" l="0" r="0" t="2226"/>
          <a:stretch/>
        </p:blipFill>
        <p:spPr>
          <a:xfrm>
            <a:off x="232610" y="177978"/>
            <a:ext cx="11777142" cy="12984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0"/>
          <p:cNvSpPr/>
          <p:nvPr/>
        </p:nvSpPr>
        <p:spPr>
          <a:xfrm>
            <a:off x="4175157" y="4745021"/>
            <a:ext cx="4154032" cy="147732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DEP Chesapeake Bay Program Website: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3"/>
              </a:rPr>
              <a:t>http://www.dep.pa.gov/ChesapeakeBay</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1" i="0" lang="en-US" sz="1800" u="sng" cap="none" strike="noStrike">
                <a:solidFill>
                  <a:schemeClr val="dk1"/>
                </a:solidFill>
                <a:latin typeface="Calibri"/>
                <a:ea typeface="Calibri"/>
                <a:cs typeface="Calibri"/>
                <a:sym typeface="Calibri"/>
              </a:rPr>
              <a:t>Phase 3 WIP Website: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0" lang="en-US" sz="1800" u="sng" cap="none" strike="noStrike">
                <a:solidFill>
                  <a:schemeClr val="hlink"/>
                </a:solidFill>
                <a:latin typeface="Calibri"/>
                <a:ea typeface="Calibri"/>
                <a:cs typeface="Calibri"/>
                <a:sym typeface="Calibri"/>
                <a:hlinkClick r:id="rId4"/>
              </a:rPr>
              <a:t>www.dep.pa.gov/chesapeakebay/phase3</a:t>
            </a:r>
            <a:endParaRPr b="1" i="0" sz="1800" u="sng" cap="none" strike="noStrike">
              <a:solidFill>
                <a:schemeClr val="dk1"/>
              </a:solidFill>
              <a:latin typeface="Calibri"/>
              <a:ea typeface="Calibri"/>
              <a:cs typeface="Calibri"/>
              <a:sym typeface="Calibri"/>
            </a:endParaRPr>
          </a:p>
        </p:txBody>
      </p:sp>
      <p:sp>
        <p:nvSpPr>
          <p:cNvPr id="451" name="Google Shape;451;p40"/>
          <p:cNvSpPr txBox="1"/>
          <p:nvPr/>
        </p:nvSpPr>
        <p:spPr>
          <a:xfrm>
            <a:off x="3583180" y="1975181"/>
            <a:ext cx="5268931" cy="243143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alibri"/>
                <a:ea typeface="Calibri"/>
                <a:cs typeface="Calibri"/>
                <a:sym typeface="Calibri"/>
              </a:rPr>
              <a:t>Contact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Name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Your Email</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(987) 654-3210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52" name="Google Shape;452;p40"/>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53" name="Google Shape;453;p40"/>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pic>
        <p:nvPicPr>
          <p:cNvPr id="454" name="Google Shape;454;p40"/>
          <p:cNvPicPr preferRelativeResize="0"/>
          <p:nvPr/>
        </p:nvPicPr>
        <p:blipFill rotWithShape="1">
          <a:blip r:embed="rId6">
            <a:alphaModFix/>
          </a:blip>
          <a:srcRect b="2224" l="0" r="0" t="2226"/>
          <a:stretch/>
        </p:blipFill>
        <p:spPr>
          <a:xfrm>
            <a:off x="232610" y="177978"/>
            <a:ext cx="11777142" cy="1298448"/>
          </a:xfrm>
          <a:prstGeom prst="rect">
            <a:avLst/>
          </a:prstGeom>
          <a:noFill/>
          <a:ln>
            <a:noFill/>
          </a:ln>
        </p:spPr>
      </p:pic>
      <p:sp>
        <p:nvSpPr>
          <p:cNvPr id="455" name="Google Shape;455;p40"/>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41"/>
          <p:cNvSpPr txBox="1"/>
          <p:nvPr>
            <p:ph type="ctrTitle"/>
          </p:nvPr>
        </p:nvSpPr>
        <p:spPr>
          <a:xfrm>
            <a:off x="1524000" y="2235150"/>
            <a:ext cx="9144000" cy="2387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6000"/>
              <a:buNone/>
            </a:pPr>
            <a:r>
              <a:rPr lang="en-US"/>
              <a:t>Optional Extra Slides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5" name="Shape 465"/>
        <p:cNvGrpSpPr/>
        <p:nvPr/>
      </p:nvGrpSpPr>
      <p:grpSpPr>
        <a:xfrm>
          <a:off x="0" y="0"/>
          <a:ext cx="0" cy="0"/>
          <a:chOff x="0" y="0"/>
          <a:chExt cx="0" cy="0"/>
        </a:xfrm>
      </p:grpSpPr>
      <p:cxnSp>
        <p:nvCxnSpPr>
          <p:cNvPr id="466" name="Google Shape;466;p42"/>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67" name="Google Shape;467;p42"/>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chemeClr val="dk1"/>
              </a:buClr>
              <a:buSzPts val="11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to enjoy in our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Safer water supplies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Less frequent and severe floods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chemeClr val="dk1"/>
              </a:buClr>
              <a:buSzPts val="11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Polluted streams, rivers, and lakes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water treatment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flooding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federal regulations </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68" name="Google Shape;468;p42"/>
          <p:cNvGrpSpPr/>
          <p:nvPr/>
        </p:nvGrpSpPr>
        <p:grpSpPr>
          <a:xfrm>
            <a:off x="122276" y="134667"/>
            <a:ext cx="11947706" cy="1268793"/>
            <a:chOff x="288977" y="355144"/>
            <a:chExt cx="8382001" cy="661312"/>
          </a:xfrm>
        </p:grpSpPr>
        <p:pic>
          <p:nvPicPr>
            <p:cNvPr descr="Aging banner" id="469" name="Google Shape;469;p42"/>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70" name="Google Shape;470;p42"/>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The Public</a:t>
              </a:r>
              <a:endParaRPr b="0" i="0" sz="4000" u="none" cap="none" strike="noStrike">
                <a:solidFill>
                  <a:srgbClr val="FFFFFF"/>
                </a:solidFill>
                <a:latin typeface="Calibri"/>
                <a:ea typeface="Calibri"/>
                <a:cs typeface="Calibri"/>
                <a:sym typeface="Calibri"/>
              </a:endParaRPr>
            </a:p>
          </p:txBody>
        </p:sp>
      </p:grpSp>
      <p:pic>
        <p:nvPicPr>
          <p:cNvPr id="471" name="Google Shape;471;p42"/>
          <p:cNvPicPr preferRelativeResize="0"/>
          <p:nvPr/>
        </p:nvPicPr>
        <p:blipFill rotWithShape="1">
          <a:blip r:embed="rId4">
            <a:alphaModFix/>
          </a:blip>
          <a:srcRect b="15490" l="0" r="0" t="18921"/>
          <a:stretch/>
        </p:blipFill>
        <p:spPr>
          <a:xfrm>
            <a:off x="4513200" y="1471175"/>
            <a:ext cx="7556775" cy="4595714"/>
          </a:xfrm>
          <a:prstGeom prst="rect">
            <a:avLst/>
          </a:prstGeom>
          <a:noFill/>
          <a:ln>
            <a:noFill/>
          </a:ln>
        </p:spPr>
      </p:pic>
      <p:pic>
        <p:nvPicPr>
          <p:cNvPr id="472" name="Google Shape;472;p42"/>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73" name="Google Shape;473;p42"/>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74" name="Google Shape;474;p42"/>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8" name="Shape 478"/>
        <p:cNvGrpSpPr/>
        <p:nvPr/>
      </p:nvGrpSpPr>
      <p:grpSpPr>
        <a:xfrm>
          <a:off x="0" y="0"/>
          <a:ext cx="0" cy="0"/>
          <a:chOff x="0" y="0"/>
          <a:chExt cx="0" cy="0"/>
        </a:xfrm>
      </p:grpSpPr>
      <p:cxnSp>
        <p:nvCxnSpPr>
          <p:cNvPr id="479" name="Google Shape;479;p43"/>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80" name="Google Shape;480;p43"/>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retain control of your agenda for local water resources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new pollution and flood reduction solutions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 identify previously unknown grant and cost-share opportunities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opportunities to address local water pollution and flooding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 and government oversight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81" name="Google Shape;481;p43"/>
          <p:cNvGrpSpPr/>
          <p:nvPr/>
        </p:nvGrpSpPr>
        <p:grpSpPr>
          <a:xfrm>
            <a:off x="122276" y="134667"/>
            <a:ext cx="11947706" cy="1268793"/>
            <a:chOff x="288977" y="355144"/>
            <a:chExt cx="8382001" cy="661312"/>
          </a:xfrm>
        </p:grpSpPr>
        <p:pic>
          <p:nvPicPr>
            <p:cNvPr descr="Aging banner" id="482" name="Google Shape;482;p43"/>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83" name="Google Shape;483;p43"/>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Local Government</a:t>
              </a:r>
              <a:endParaRPr b="0" i="0" sz="4000" u="none" cap="none" strike="noStrike">
                <a:solidFill>
                  <a:srgbClr val="FFFFFF"/>
                </a:solidFill>
                <a:latin typeface="Calibri"/>
                <a:ea typeface="Calibri"/>
                <a:cs typeface="Calibri"/>
                <a:sym typeface="Calibri"/>
              </a:endParaRPr>
            </a:p>
          </p:txBody>
        </p:sp>
      </p:grpSp>
      <p:pic>
        <p:nvPicPr>
          <p:cNvPr id="484" name="Google Shape;484;p43"/>
          <p:cNvPicPr preferRelativeResize="0"/>
          <p:nvPr/>
        </p:nvPicPr>
        <p:blipFill rotWithShape="1">
          <a:blip r:embed="rId4">
            <a:alphaModFix/>
          </a:blip>
          <a:srcRect b="0" l="0" r="0" t="0"/>
          <a:stretch/>
        </p:blipFill>
        <p:spPr>
          <a:xfrm>
            <a:off x="4695975" y="1488035"/>
            <a:ext cx="7374000" cy="4880666"/>
          </a:xfrm>
          <a:prstGeom prst="rect">
            <a:avLst/>
          </a:prstGeom>
          <a:noFill/>
          <a:ln>
            <a:noFill/>
          </a:ln>
        </p:spPr>
      </p:pic>
      <p:pic>
        <p:nvPicPr>
          <p:cNvPr id="485" name="Google Shape;485;p43"/>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86" name="Google Shape;486;p43"/>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487" name="Google Shape;487;p43"/>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1" name="Shape 491"/>
        <p:cNvGrpSpPr/>
        <p:nvPr/>
      </p:nvGrpSpPr>
      <p:grpSpPr>
        <a:xfrm>
          <a:off x="0" y="0"/>
          <a:ext cx="0" cy="0"/>
          <a:chOff x="0" y="0"/>
          <a:chExt cx="0" cy="0"/>
        </a:xfrm>
      </p:grpSpPr>
      <p:cxnSp>
        <p:nvCxnSpPr>
          <p:cNvPr id="492" name="Google Shape;492;p44"/>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493" name="Google Shape;493;p44"/>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Improved soil health and retention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profitability for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Reduced tillage costs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Credit for existing BMPs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Stronger voice in environmental planning</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Positive public perception</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More regulation/government oversight on all farms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Higher costs for compliance</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Impaired streams in your backyard</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494" name="Google Shape;494;p44"/>
          <p:cNvGrpSpPr/>
          <p:nvPr/>
        </p:nvGrpSpPr>
        <p:grpSpPr>
          <a:xfrm>
            <a:off x="122276" y="134667"/>
            <a:ext cx="11947706" cy="1268793"/>
            <a:chOff x="288977" y="355144"/>
            <a:chExt cx="8382001" cy="661312"/>
          </a:xfrm>
        </p:grpSpPr>
        <p:pic>
          <p:nvPicPr>
            <p:cNvPr descr="Aging banner" id="495" name="Google Shape;495;p44"/>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496" name="Google Shape;496;p44"/>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Agriculture</a:t>
              </a:r>
              <a:endParaRPr b="0" i="0" sz="4000" u="none" cap="none" strike="noStrike">
                <a:solidFill>
                  <a:srgbClr val="FFFFFF"/>
                </a:solidFill>
                <a:latin typeface="Calibri"/>
                <a:ea typeface="Calibri"/>
                <a:cs typeface="Calibri"/>
                <a:sym typeface="Calibri"/>
              </a:endParaRPr>
            </a:p>
          </p:txBody>
        </p:sp>
      </p:grpSp>
      <p:pic>
        <p:nvPicPr>
          <p:cNvPr id="497" name="Google Shape;497;p44"/>
          <p:cNvPicPr preferRelativeResize="0"/>
          <p:nvPr/>
        </p:nvPicPr>
        <p:blipFill rotWithShape="1">
          <a:blip r:embed="rId4">
            <a:alphaModFix/>
          </a:blip>
          <a:srcRect b="0" l="0" r="0" t="0"/>
          <a:stretch/>
        </p:blipFill>
        <p:spPr>
          <a:xfrm>
            <a:off x="5066229" y="1462590"/>
            <a:ext cx="7003746" cy="5153700"/>
          </a:xfrm>
          <a:prstGeom prst="rect">
            <a:avLst/>
          </a:prstGeom>
          <a:noFill/>
          <a:ln>
            <a:noFill/>
          </a:ln>
        </p:spPr>
      </p:pic>
      <p:pic>
        <p:nvPicPr>
          <p:cNvPr id="498" name="Google Shape;498;p44"/>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499" name="Google Shape;499;p44"/>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00" name="Google Shape;500;p44"/>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4" name="Shape 504"/>
        <p:cNvGrpSpPr/>
        <p:nvPr/>
      </p:nvGrpSpPr>
      <p:grpSpPr>
        <a:xfrm>
          <a:off x="0" y="0"/>
          <a:ext cx="0" cy="0"/>
          <a:chOff x="0" y="0"/>
          <a:chExt cx="0" cy="0"/>
        </a:xfrm>
      </p:grpSpPr>
      <p:cxnSp>
        <p:nvCxnSpPr>
          <p:cNvPr id="505" name="Google Shape;505;p45"/>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06" name="Google Shape;506;p45"/>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A predictable regulatory and permit program, managed by state and local officials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access to technical and cost share assistance for stormwater controls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New developed areas subject to federal regulation</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Stepped up federal enforcement of stormwater permits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Stricter water quality standards in areas where streams run to the Potomac or Susquehanna rivers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07" name="Google Shape;507;p45"/>
          <p:cNvGrpSpPr/>
          <p:nvPr/>
        </p:nvGrpSpPr>
        <p:grpSpPr>
          <a:xfrm>
            <a:off x="122276" y="134667"/>
            <a:ext cx="11947706" cy="1268793"/>
            <a:chOff x="288977" y="355144"/>
            <a:chExt cx="8382001" cy="661312"/>
          </a:xfrm>
        </p:grpSpPr>
        <p:pic>
          <p:nvPicPr>
            <p:cNvPr descr="Aging banner" id="508" name="Google Shape;508;p4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09" name="Google Shape;509;p4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Developers and Construction</a:t>
              </a:r>
              <a:endParaRPr b="0" i="0" sz="4000" u="none" cap="none" strike="noStrike">
                <a:solidFill>
                  <a:srgbClr val="FFFFFF"/>
                </a:solidFill>
                <a:latin typeface="Calibri"/>
                <a:ea typeface="Calibri"/>
                <a:cs typeface="Calibri"/>
                <a:sym typeface="Calibri"/>
              </a:endParaRPr>
            </a:p>
          </p:txBody>
        </p:sp>
      </p:grpSp>
      <p:pic>
        <p:nvPicPr>
          <p:cNvPr id="510" name="Google Shape;510;p45"/>
          <p:cNvPicPr preferRelativeResize="0"/>
          <p:nvPr/>
        </p:nvPicPr>
        <p:blipFill rotWithShape="1">
          <a:blip r:embed="rId4">
            <a:alphaModFix/>
          </a:blip>
          <a:srcRect b="0" l="0" r="0" t="0"/>
          <a:stretch/>
        </p:blipFill>
        <p:spPr>
          <a:xfrm>
            <a:off x="6553025" y="1471089"/>
            <a:ext cx="5516950" cy="5109025"/>
          </a:xfrm>
          <a:prstGeom prst="rect">
            <a:avLst/>
          </a:prstGeom>
          <a:noFill/>
          <a:ln>
            <a:noFill/>
          </a:ln>
        </p:spPr>
      </p:pic>
      <p:pic>
        <p:nvPicPr>
          <p:cNvPr id="511" name="Google Shape;511;p45"/>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12" name="Google Shape;512;p45"/>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13" name="Google Shape;513;p45"/>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7" name="Shape 517"/>
        <p:cNvGrpSpPr/>
        <p:nvPr/>
      </p:nvGrpSpPr>
      <p:grpSpPr>
        <a:xfrm>
          <a:off x="0" y="0"/>
          <a:ext cx="0" cy="0"/>
          <a:chOff x="0" y="0"/>
          <a:chExt cx="0" cy="0"/>
        </a:xfrm>
      </p:grpSpPr>
      <p:cxnSp>
        <p:nvCxnSpPr>
          <p:cNvPr id="518" name="Google Shape;518;p46"/>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19" name="Google Shape;519;p46"/>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stakeholders renew their commitment to do their part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water sooner</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Partners achieve shared goals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success for your efforts</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Local cleanup efforts stall</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Water cleanup is further politicized</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Missed funding opportunities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Your supporters see lack of progress</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20" name="Google Shape;520;p46"/>
          <p:cNvGrpSpPr/>
          <p:nvPr/>
        </p:nvGrpSpPr>
        <p:grpSpPr>
          <a:xfrm>
            <a:off x="122276" y="134667"/>
            <a:ext cx="11947706" cy="1268793"/>
            <a:chOff x="288977" y="355144"/>
            <a:chExt cx="8382001" cy="661312"/>
          </a:xfrm>
        </p:grpSpPr>
        <p:pic>
          <p:nvPicPr>
            <p:cNvPr descr="Aging banner" id="521" name="Google Shape;521;p4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22" name="Google Shape;522;p4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Environmental Organizations</a:t>
              </a:r>
              <a:endParaRPr b="0" i="0" sz="4000" u="none" cap="none" strike="noStrike">
                <a:solidFill>
                  <a:srgbClr val="FFFFFF"/>
                </a:solidFill>
                <a:latin typeface="Calibri"/>
                <a:ea typeface="Calibri"/>
                <a:cs typeface="Calibri"/>
                <a:sym typeface="Calibri"/>
              </a:endParaRPr>
            </a:p>
          </p:txBody>
        </p:sp>
      </p:grpSp>
      <p:pic>
        <p:nvPicPr>
          <p:cNvPr id="523" name="Google Shape;523;p46"/>
          <p:cNvPicPr preferRelativeResize="0"/>
          <p:nvPr/>
        </p:nvPicPr>
        <p:blipFill rotWithShape="1">
          <a:blip r:embed="rId4">
            <a:alphaModFix/>
          </a:blip>
          <a:srcRect b="0" l="0" r="0" t="0"/>
          <a:stretch/>
        </p:blipFill>
        <p:spPr>
          <a:xfrm>
            <a:off x="6150400" y="1479568"/>
            <a:ext cx="5919575" cy="5153700"/>
          </a:xfrm>
          <a:prstGeom prst="rect">
            <a:avLst/>
          </a:prstGeom>
          <a:noFill/>
          <a:ln>
            <a:noFill/>
          </a:ln>
        </p:spPr>
      </p:pic>
      <p:pic>
        <p:nvPicPr>
          <p:cNvPr id="524" name="Google Shape;524;p46"/>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25" name="Google Shape;525;p4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26" name="Google Shape;526;p4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0" name="Shape 530"/>
        <p:cNvGrpSpPr/>
        <p:nvPr/>
      </p:nvGrpSpPr>
      <p:grpSpPr>
        <a:xfrm>
          <a:off x="0" y="0"/>
          <a:ext cx="0" cy="0"/>
          <a:chOff x="0" y="0"/>
          <a:chExt cx="0" cy="0"/>
        </a:xfrm>
      </p:grpSpPr>
      <p:cxnSp>
        <p:nvCxnSpPr>
          <p:cNvPr id="531" name="Google Shape;531;p47"/>
          <p:cNvCxnSpPr/>
          <p:nvPr/>
        </p:nvCxnSpPr>
        <p:spPr>
          <a:xfrm>
            <a:off x="5906600" y="1004250"/>
            <a:ext cx="5589600" cy="6600"/>
          </a:xfrm>
          <a:prstGeom prst="straightConnector1">
            <a:avLst/>
          </a:prstGeom>
          <a:noFill/>
          <a:ln cap="flat" cmpd="sng" w="9525">
            <a:solidFill>
              <a:schemeClr val="dk2"/>
            </a:solidFill>
            <a:prstDash val="solid"/>
            <a:round/>
            <a:headEnd len="sm" w="sm" type="none"/>
            <a:tailEnd len="sm" w="sm" type="none"/>
          </a:ln>
        </p:spPr>
      </p:cxnSp>
      <p:sp>
        <p:nvSpPr>
          <p:cNvPr id="532" name="Google Shape;532;p47"/>
          <p:cNvSpPr txBox="1"/>
          <p:nvPr/>
        </p:nvSpPr>
        <p:spPr>
          <a:xfrm>
            <a:off x="353400" y="1553450"/>
            <a:ext cx="4159800" cy="5153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rgbClr val="464646"/>
                </a:solidFill>
                <a:latin typeface="Montserrat"/>
                <a:ea typeface="Montserrat"/>
                <a:cs typeface="Montserrat"/>
                <a:sym typeface="Montserrat"/>
              </a:rPr>
              <a:t>Benefits of Success</a:t>
            </a:r>
            <a:endParaRPr b="1" i="0" sz="1700" u="none" cap="none" strike="noStrike">
              <a:solidFill>
                <a:srgbClr val="464646"/>
              </a:solidFill>
              <a:latin typeface="Montserrat"/>
              <a:ea typeface="Montserrat"/>
              <a:cs typeface="Montserrat"/>
              <a:sym typeface="Montserrat"/>
            </a:endParaRPr>
          </a:p>
          <a:p>
            <a:pPr indent="0" lvl="0" marL="0" marR="0" rtl="0" algn="l">
              <a:lnSpc>
                <a:spcPct val="115000"/>
              </a:lnSpc>
              <a:spcBef>
                <a:spcPts val="400"/>
              </a:spcBef>
              <a:spcAft>
                <a:spcPts val="0"/>
              </a:spcAft>
              <a:buClr>
                <a:srgbClr val="000000"/>
              </a:buClr>
              <a:buSzPts val="1200"/>
              <a:buFont typeface="Arial"/>
              <a:buNone/>
            </a:pPr>
            <a:r>
              <a:rPr b="0" i="0" lang="en-US" sz="1200" u="none" cap="none" strike="noStrike">
                <a:solidFill>
                  <a:srgbClr val="464646"/>
                </a:solidFill>
                <a:latin typeface="Montserrat"/>
                <a:ea typeface="Montserrat"/>
                <a:cs typeface="Montserrat"/>
                <a:sym typeface="Montserrat"/>
              </a:rPr>
              <a:t>If our effort is a success, you will enjoy:</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Cleaner source water to your treatment plants</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Other sectors step up their investment</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Confidence that no future mandates are forthcoming</a:t>
            </a:r>
            <a:endParaRPr b="0" i="0" sz="1200" u="none" cap="none" strike="noStrike">
              <a:solidFill>
                <a:srgbClr val="464646"/>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en-US" sz="1800" u="none" cap="none" strike="noStrike">
                <a:solidFill>
                  <a:srgbClr val="464646"/>
                </a:solidFill>
                <a:latin typeface="Montserrat"/>
                <a:ea typeface="Montserrat"/>
                <a:cs typeface="Montserrat"/>
                <a:sym typeface="Montserrat"/>
              </a:rPr>
              <a:t>Consequences of Failure</a:t>
            </a:r>
            <a:endParaRPr b="1" i="0" sz="1800" u="none" cap="none" strike="noStrike">
              <a:solidFill>
                <a:srgbClr val="464646"/>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464646"/>
                </a:solidFill>
                <a:latin typeface="Montserrat"/>
                <a:ea typeface="Montserrat"/>
                <a:cs typeface="Montserrat"/>
                <a:sym typeface="Montserrat"/>
              </a:rPr>
              <a:t>If our effort is a failure, the consequences may include:</a:t>
            </a:r>
            <a:endParaRPr b="0" i="0" sz="11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160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Requirements for additional investments in your treatment capacity</a:t>
            </a:r>
            <a:endParaRPr b="0" i="0" sz="1200" u="none" cap="none" strike="noStrike">
              <a:solidFill>
                <a:srgbClr val="464646"/>
              </a:solidFill>
              <a:latin typeface="Montserrat"/>
              <a:ea typeface="Montserrat"/>
              <a:cs typeface="Montserrat"/>
              <a:sym typeface="Montserrat"/>
            </a:endParaRPr>
          </a:p>
          <a:p>
            <a:pPr indent="-304800" lvl="0" marL="457200" marR="0" rtl="0" algn="l">
              <a:lnSpc>
                <a:spcPct val="160000"/>
              </a:lnSpc>
              <a:spcBef>
                <a:spcPts val="0"/>
              </a:spcBef>
              <a:spcAft>
                <a:spcPts val="0"/>
              </a:spcAft>
              <a:buClr>
                <a:srgbClr val="464646"/>
              </a:buClr>
              <a:buSzPts val="1200"/>
              <a:buFont typeface="Montserrat"/>
              <a:buChar char="●"/>
            </a:pPr>
            <a:r>
              <a:rPr b="0" i="0" lang="en-US" sz="1200" u="none" cap="none" strike="noStrike">
                <a:solidFill>
                  <a:srgbClr val="464646"/>
                </a:solidFill>
                <a:latin typeface="Montserrat"/>
                <a:ea typeface="Montserrat"/>
                <a:cs typeface="Montserrat"/>
                <a:sym typeface="Montserrat"/>
              </a:rPr>
              <a:t>Increased regulation of waterways that you draw from or discharge to</a:t>
            </a:r>
            <a:endParaRPr b="0" i="0" sz="1200" u="none" cap="none" strike="noStrike">
              <a:solidFill>
                <a:srgbClr val="464646"/>
              </a:solidFill>
              <a:latin typeface="Montserrat"/>
              <a:ea typeface="Montserrat"/>
              <a:cs typeface="Montserrat"/>
              <a:sym typeface="Montserrat"/>
            </a:endParaRPr>
          </a:p>
          <a:p>
            <a:pPr indent="0" lvl="0" marL="457200" marR="0" rtl="0" algn="l">
              <a:lnSpc>
                <a:spcPct val="115000"/>
              </a:lnSpc>
              <a:spcBef>
                <a:spcPts val="1200"/>
              </a:spcBef>
              <a:spcAft>
                <a:spcPts val="100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p:txBody>
      </p:sp>
      <p:grpSp>
        <p:nvGrpSpPr>
          <p:cNvPr id="533" name="Google Shape;533;p47"/>
          <p:cNvGrpSpPr/>
          <p:nvPr/>
        </p:nvGrpSpPr>
        <p:grpSpPr>
          <a:xfrm>
            <a:off x="122276" y="134667"/>
            <a:ext cx="11947706" cy="1268793"/>
            <a:chOff x="288977" y="355144"/>
            <a:chExt cx="8382001" cy="661312"/>
          </a:xfrm>
        </p:grpSpPr>
        <p:pic>
          <p:nvPicPr>
            <p:cNvPr descr="Aging banner" id="534" name="Google Shape;534;p4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535" name="Google Shape;535;p4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Water &amp; Wastewater</a:t>
              </a:r>
              <a:endParaRPr b="0" i="0" sz="4000" u="none" cap="none" strike="noStrike">
                <a:solidFill>
                  <a:srgbClr val="FFFFFF"/>
                </a:solidFill>
                <a:latin typeface="Calibri"/>
                <a:ea typeface="Calibri"/>
                <a:cs typeface="Calibri"/>
                <a:sym typeface="Calibri"/>
              </a:endParaRPr>
            </a:p>
          </p:txBody>
        </p:sp>
      </p:grpSp>
      <p:pic>
        <p:nvPicPr>
          <p:cNvPr id="536" name="Google Shape;536;p47"/>
          <p:cNvPicPr preferRelativeResize="0"/>
          <p:nvPr/>
        </p:nvPicPr>
        <p:blipFill rotWithShape="1">
          <a:blip r:embed="rId4">
            <a:alphaModFix/>
          </a:blip>
          <a:srcRect b="0" l="0" r="0" t="0"/>
          <a:stretch/>
        </p:blipFill>
        <p:spPr>
          <a:xfrm>
            <a:off x="4695975" y="1499960"/>
            <a:ext cx="7373999" cy="4915999"/>
          </a:xfrm>
          <a:prstGeom prst="rect">
            <a:avLst/>
          </a:prstGeom>
          <a:noFill/>
          <a:ln>
            <a:noFill/>
          </a:ln>
        </p:spPr>
      </p:pic>
      <p:pic>
        <p:nvPicPr>
          <p:cNvPr id="537" name="Google Shape;537;p47"/>
          <p:cNvPicPr preferRelativeResize="0"/>
          <p:nvPr/>
        </p:nvPicPr>
        <p:blipFill rotWithShape="1">
          <a:blip r:embed="rId5">
            <a:alphaModFix/>
          </a:blip>
          <a:srcRect b="0" l="0" r="0" t="0"/>
          <a:stretch/>
        </p:blipFill>
        <p:spPr>
          <a:xfrm>
            <a:off x="10825975" y="5415750"/>
            <a:ext cx="1183774" cy="1134862"/>
          </a:xfrm>
          <a:prstGeom prst="rect">
            <a:avLst/>
          </a:prstGeom>
          <a:noFill/>
          <a:ln>
            <a:noFill/>
          </a:ln>
        </p:spPr>
      </p:pic>
      <p:sp>
        <p:nvSpPr>
          <p:cNvPr id="538" name="Google Shape;538;p4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539" name="Google Shape;539;p4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4"/>
          <p:cNvPicPr preferRelativeResize="0"/>
          <p:nvPr/>
        </p:nvPicPr>
        <p:blipFill rotWithShape="1">
          <a:blip r:embed="rId3">
            <a:alphaModFix/>
          </a:blip>
          <a:srcRect b="15666" l="0" r="0" t="0"/>
          <a:stretch/>
        </p:blipFill>
        <p:spPr>
          <a:xfrm>
            <a:off x="0" y="0"/>
            <a:ext cx="12192000" cy="6858001"/>
          </a:xfrm>
          <a:prstGeom prst="rect">
            <a:avLst/>
          </a:prstGeom>
          <a:noFill/>
          <a:ln>
            <a:noFill/>
          </a:ln>
        </p:spPr>
      </p:pic>
      <p:sp>
        <p:nvSpPr>
          <p:cNvPr id="121" name="Google Shape;121;p4"/>
          <p:cNvSpPr txBox="1"/>
          <p:nvPr/>
        </p:nvSpPr>
        <p:spPr>
          <a:xfrm>
            <a:off x="2267325" y="5939425"/>
            <a:ext cx="9772200" cy="84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Aerial of pollution from phosphorus and nitrogen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grpSp>
        <p:nvGrpSpPr>
          <p:cNvPr id="126" name="Google Shape;126;p5"/>
          <p:cNvGrpSpPr/>
          <p:nvPr/>
        </p:nvGrpSpPr>
        <p:grpSpPr>
          <a:xfrm>
            <a:off x="122276" y="134667"/>
            <a:ext cx="11947707" cy="1268793"/>
            <a:chOff x="288977" y="355144"/>
            <a:chExt cx="8382001" cy="661312"/>
          </a:xfrm>
        </p:grpSpPr>
        <p:pic>
          <p:nvPicPr>
            <p:cNvPr descr="Aging banner" id="127" name="Google Shape;127;p5"/>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28" name="Google Shape;128;p5"/>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pic>
        <p:nvPicPr>
          <p:cNvPr id="129" name="Google Shape;129;p5"/>
          <p:cNvPicPr preferRelativeResize="0"/>
          <p:nvPr/>
        </p:nvPicPr>
        <p:blipFill rotWithShape="1">
          <a:blip r:embed="rId4">
            <a:alphaModFix/>
          </a:blip>
          <a:srcRect b="7813" l="0" r="0" t="7812"/>
          <a:stretch/>
        </p:blipFill>
        <p:spPr>
          <a:xfrm>
            <a:off x="125" y="0"/>
            <a:ext cx="12191998" cy="6858000"/>
          </a:xfrm>
          <a:prstGeom prst="rect">
            <a:avLst/>
          </a:prstGeom>
          <a:noFill/>
          <a:ln>
            <a:noFill/>
          </a:ln>
        </p:spPr>
      </p:pic>
      <p:pic>
        <p:nvPicPr>
          <p:cNvPr id="130" name="Google Shape;130;p5"/>
          <p:cNvPicPr preferRelativeResize="0"/>
          <p:nvPr/>
        </p:nvPicPr>
        <p:blipFill rotWithShape="1">
          <a:blip r:embed="rId5">
            <a:alphaModFix/>
          </a:blip>
          <a:srcRect b="0" l="0" r="0" t="0"/>
          <a:stretch/>
        </p:blipFill>
        <p:spPr>
          <a:xfrm>
            <a:off x="10866038" y="5655013"/>
            <a:ext cx="1183774" cy="1134862"/>
          </a:xfrm>
          <a:prstGeom prst="rect">
            <a:avLst/>
          </a:prstGeom>
          <a:noFill/>
          <a:ln>
            <a:noFill/>
          </a:ln>
        </p:spPr>
      </p:pic>
      <p:sp>
        <p:nvSpPr>
          <p:cNvPr id="131" name="Google Shape;131;p5"/>
          <p:cNvSpPr txBox="1"/>
          <p:nvPr>
            <p:ph idx="1" type="body"/>
          </p:nvPr>
        </p:nvSpPr>
        <p:spPr>
          <a:xfrm>
            <a:off x="1120075" y="1188775"/>
            <a:ext cx="10124400" cy="1757400"/>
          </a:xfrm>
          <a:prstGeom prst="rect">
            <a:avLst/>
          </a:prstGeom>
          <a:noFill/>
          <a:ln>
            <a:noFill/>
          </a:ln>
          <a:effectLst>
            <a:outerShdw blurRad="57150" rotWithShape="0" algn="bl" dir="5400000" dist="19050">
              <a:srgbClr val="000000">
                <a:alpha val="49019"/>
              </a:srgbClr>
            </a:outerShdw>
          </a:effectLst>
        </p:spPr>
        <p:txBody>
          <a:bodyPr anchorCtr="0" anchor="t" bIns="45700" lIns="91425" spcFirstLastPara="1" rIns="91425" wrap="square" tIns="45700">
            <a:noAutofit/>
          </a:bodyPr>
          <a:lstStyle/>
          <a:p>
            <a:pPr indent="0" lvl="0" marL="0" marR="0" rtl="0" algn="ctr">
              <a:lnSpc>
                <a:spcPct val="80000"/>
              </a:lnSpc>
              <a:spcBef>
                <a:spcPts val="500"/>
              </a:spcBef>
              <a:spcAft>
                <a:spcPts val="0"/>
              </a:spcAft>
              <a:buSzPts val="2800"/>
              <a:buNone/>
            </a:pPr>
            <a:r>
              <a:rPr lang="en-US" sz="4500">
                <a:solidFill>
                  <a:srgbClr val="FFFFFF"/>
                </a:solidFill>
              </a:rPr>
              <a:t>This pollution you just saw is caused by phosphorus and nitrogen running off the land. Between now and 2025, we will implement our Countywide Action Plan to reduce this pollution, improve our waterways (and meet state and federal regulatory requirements). </a:t>
            </a:r>
            <a:endParaRPr sz="45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grpSp>
        <p:nvGrpSpPr>
          <p:cNvPr id="136" name="Google Shape;136;p6"/>
          <p:cNvGrpSpPr/>
          <p:nvPr/>
        </p:nvGrpSpPr>
        <p:grpSpPr>
          <a:xfrm>
            <a:off x="122276" y="134667"/>
            <a:ext cx="11947706" cy="1268793"/>
            <a:chOff x="288977" y="355144"/>
            <a:chExt cx="8382001" cy="661312"/>
          </a:xfrm>
        </p:grpSpPr>
        <p:pic>
          <p:nvPicPr>
            <p:cNvPr descr="Aging banner" id="137" name="Google Shape;137;p6"/>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38" name="Google Shape;138;p6"/>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Arial"/>
                <a:buNone/>
              </a:pPr>
              <a:r>
                <a:rPr b="0" i="0" lang="en-US" sz="4000" u="none" cap="none" strike="noStrike">
                  <a:solidFill>
                    <a:srgbClr val="FFFFFF"/>
                  </a:solidFill>
                  <a:latin typeface="Calibri"/>
                  <a:ea typeface="Calibri"/>
                  <a:cs typeface="Calibri"/>
                  <a:sym typeface="Calibri"/>
                </a:rPr>
                <a:t>Phosphorus and Nitrogen Pollution Comes From...</a:t>
              </a:r>
              <a:endParaRPr b="0" i="0" sz="4000" u="none" cap="none" strike="noStrike">
                <a:solidFill>
                  <a:srgbClr val="FFFFFF"/>
                </a:solidFill>
                <a:latin typeface="Calibri"/>
                <a:ea typeface="Calibri"/>
                <a:cs typeface="Calibri"/>
                <a:sym typeface="Calibri"/>
              </a:endParaRPr>
            </a:p>
          </p:txBody>
        </p:sp>
      </p:grpSp>
      <p:sp>
        <p:nvSpPr>
          <p:cNvPr id="139" name="Google Shape;139;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pic>
        <p:nvPicPr>
          <p:cNvPr id="140" name="Google Shape;140;p6"/>
          <p:cNvPicPr preferRelativeResize="0"/>
          <p:nvPr/>
        </p:nvPicPr>
        <p:blipFill rotWithShape="1">
          <a:blip r:embed="rId4">
            <a:alphaModFix/>
          </a:blip>
          <a:srcRect b="0" l="0" r="0" t="0"/>
          <a:stretch/>
        </p:blipFill>
        <p:spPr>
          <a:xfrm>
            <a:off x="2442973" y="1403450"/>
            <a:ext cx="3570788" cy="2427094"/>
          </a:xfrm>
          <a:prstGeom prst="rect">
            <a:avLst/>
          </a:prstGeom>
          <a:noFill/>
          <a:ln>
            <a:noFill/>
          </a:ln>
        </p:spPr>
      </p:pic>
      <p:pic>
        <p:nvPicPr>
          <p:cNvPr id="141" name="Google Shape;141;p6"/>
          <p:cNvPicPr preferRelativeResize="0"/>
          <p:nvPr/>
        </p:nvPicPr>
        <p:blipFill rotWithShape="1">
          <a:blip r:embed="rId5">
            <a:alphaModFix/>
          </a:blip>
          <a:srcRect b="4658" l="0" r="0" t="4660"/>
          <a:stretch/>
        </p:blipFill>
        <p:spPr>
          <a:xfrm>
            <a:off x="6178239" y="1403450"/>
            <a:ext cx="3570786" cy="2427094"/>
          </a:xfrm>
          <a:prstGeom prst="rect">
            <a:avLst/>
          </a:prstGeom>
          <a:noFill/>
          <a:ln>
            <a:noFill/>
          </a:ln>
        </p:spPr>
      </p:pic>
      <p:pic>
        <p:nvPicPr>
          <p:cNvPr id="142" name="Google Shape;142;p6"/>
          <p:cNvPicPr preferRelativeResize="0"/>
          <p:nvPr/>
        </p:nvPicPr>
        <p:blipFill rotWithShape="1">
          <a:blip r:embed="rId6">
            <a:alphaModFix/>
          </a:blip>
          <a:srcRect b="0" l="893" r="903" t="0"/>
          <a:stretch/>
        </p:blipFill>
        <p:spPr>
          <a:xfrm>
            <a:off x="2442973" y="3971105"/>
            <a:ext cx="3570791" cy="2427093"/>
          </a:xfrm>
          <a:prstGeom prst="rect">
            <a:avLst/>
          </a:prstGeom>
          <a:noFill/>
          <a:ln>
            <a:noFill/>
          </a:ln>
        </p:spPr>
      </p:pic>
      <p:pic>
        <p:nvPicPr>
          <p:cNvPr id="143" name="Google Shape;143;p6"/>
          <p:cNvPicPr preferRelativeResize="0"/>
          <p:nvPr/>
        </p:nvPicPr>
        <p:blipFill rotWithShape="1">
          <a:blip r:embed="rId7">
            <a:alphaModFix/>
          </a:blip>
          <a:srcRect b="0" l="1190" r="1188" t="0"/>
          <a:stretch/>
        </p:blipFill>
        <p:spPr>
          <a:xfrm>
            <a:off x="6178239" y="3971105"/>
            <a:ext cx="3570787" cy="2427094"/>
          </a:xfrm>
          <a:prstGeom prst="rect">
            <a:avLst/>
          </a:prstGeom>
          <a:noFill/>
          <a:ln>
            <a:noFill/>
          </a:ln>
        </p:spPr>
      </p:pic>
      <p:pic>
        <p:nvPicPr>
          <p:cNvPr id="144" name="Google Shape;144;p6"/>
          <p:cNvPicPr preferRelativeResize="0"/>
          <p:nvPr/>
        </p:nvPicPr>
        <p:blipFill rotWithShape="1">
          <a:blip r:embed="rId8">
            <a:alphaModFix/>
          </a:blip>
          <a:srcRect b="0" l="0" r="0" t="0"/>
          <a:stretch/>
        </p:blipFill>
        <p:spPr>
          <a:xfrm>
            <a:off x="10825975" y="5415750"/>
            <a:ext cx="1183774" cy="1134862"/>
          </a:xfrm>
          <a:prstGeom prst="rect">
            <a:avLst/>
          </a:prstGeom>
          <a:noFill/>
          <a:ln>
            <a:noFill/>
          </a:ln>
        </p:spPr>
      </p:pic>
      <p:sp>
        <p:nvSpPr>
          <p:cNvPr id="145" name="Google Shape;145;p6"/>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46" name="Google Shape;146;p6"/>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
        <p:nvSpPr>
          <p:cNvPr id="147" name="Google Shape;147;p6"/>
          <p:cNvSpPr txBox="1"/>
          <p:nvPr/>
        </p:nvSpPr>
        <p:spPr>
          <a:xfrm>
            <a:off x="2450413"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Farm fields and pasturelands</a:t>
            </a:r>
            <a:endParaRPr b="0" i="0" sz="1400" u="none" cap="none" strike="noStrike">
              <a:solidFill>
                <a:srgbClr val="FFFFFF"/>
              </a:solidFill>
              <a:latin typeface="Calibri"/>
              <a:ea typeface="Calibri"/>
              <a:cs typeface="Calibri"/>
              <a:sym typeface="Calibri"/>
            </a:endParaRPr>
          </a:p>
        </p:txBody>
      </p:sp>
      <p:sp>
        <p:nvSpPr>
          <p:cNvPr id="148" name="Google Shape;148;p6"/>
          <p:cNvSpPr txBox="1"/>
          <p:nvPr/>
        </p:nvSpPr>
        <p:spPr>
          <a:xfrm>
            <a:off x="6185675" y="15558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Sewage treatment plants</a:t>
            </a:r>
            <a:endParaRPr b="0" i="0" sz="1400" u="none" cap="none" strike="noStrike">
              <a:solidFill>
                <a:srgbClr val="FFFFFF"/>
              </a:solidFill>
              <a:latin typeface="Calibri"/>
              <a:ea typeface="Calibri"/>
              <a:cs typeface="Calibri"/>
              <a:sym typeface="Calibri"/>
            </a:endParaRPr>
          </a:p>
        </p:txBody>
      </p:sp>
      <p:sp>
        <p:nvSpPr>
          <p:cNvPr id="149" name="Google Shape;149;p6"/>
          <p:cNvSpPr txBox="1"/>
          <p:nvPr/>
        </p:nvSpPr>
        <p:spPr>
          <a:xfrm>
            <a:off x="2450425"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Over fertilized lawns and landscaping</a:t>
            </a:r>
            <a:endParaRPr b="0" i="0" sz="1400" u="none" cap="none" strike="noStrike">
              <a:solidFill>
                <a:srgbClr val="FFFFFF"/>
              </a:solidFill>
              <a:latin typeface="Calibri"/>
              <a:ea typeface="Calibri"/>
              <a:cs typeface="Calibri"/>
              <a:sym typeface="Calibri"/>
            </a:endParaRPr>
          </a:p>
        </p:txBody>
      </p:sp>
      <p:sp>
        <p:nvSpPr>
          <p:cNvPr id="150" name="Google Shape;150;p6"/>
          <p:cNvSpPr txBox="1"/>
          <p:nvPr/>
        </p:nvSpPr>
        <p:spPr>
          <a:xfrm>
            <a:off x="6185688" y="3982950"/>
            <a:ext cx="35559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Construction sites and eroded stream banks</a:t>
            </a:r>
            <a:endParaRPr b="0" i="0" sz="1400" u="none" cap="none" strike="noStrike">
              <a:solidFill>
                <a:srgbClr val="FFFFFF"/>
              </a:solidFill>
              <a:latin typeface="Calibri"/>
              <a:ea typeface="Calibri"/>
              <a:cs typeface="Calibri"/>
              <a:sym typeface="Calibri"/>
            </a:endParaRPr>
          </a:p>
        </p:txBody>
      </p:sp>
      <p:sp>
        <p:nvSpPr>
          <p:cNvPr id="151" name="Google Shape;151;p6"/>
          <p:cNvSpPr txBox="1"/>
          <p:nvPr/>
        </p:nvSpPr>
        <p:spPr>
          <a:xfrm>
            <a:off x="2447275" y="6469350"/>
            <a:ext cx="7294200" cy="34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...and many other sources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grpSp>
        <p:nvGrpSpPr>
          <p:cNvPr id="156" name="Google Shape;156;p7"/>
          <p:cNvGrpSpPr/>
          <p:nvPr/>
        </p:nvGrpSpPr>
        <p:grpSpPr>
          <a:xfrm>
            <a:off x="122276" y="134667"/>
            <a:ext cx="11947706" cy="1268793"/>
            <a:chOff x="288977" y="355144"/>
            <a:chExt cx="8382001" cy="661312"/>
          </a:xfrm>
        </p:grpSpPr>
        <p:pic>
          <p:nvPicPr>
            <p:cNvPr descr="Aging banner" id="157" name="Google Shape;157;p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58" name="Google Shape;158;p7"/>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0" i="0" lang="en-US" sz="4000" u="none" cap="none" strike="noStrike">
                  <a:solidFill>
                    <a:schemeClr val="lt1"/>
                  </a:solidFill>
                  <a:latin typeface="Calibri"/>
                  <a:ea typeface="Calibri"/>
                  <a:cs typeface="Calibri"/>
                  <a:sym typeface="Calibri"/>
                </a:rPr>
                <a:t>Overview: Pennsylvania is Making Progress</a:t>
              </a:r>
              <a:endParaRPr b="0" i="0" sz="4000" u="none" cap="none" strike="noStrike">
                <a:solidFill>
                  <a:srgbClr val="FFFFFF"/>
                </a:solidFill>
                <a:latin typeface="Calibri"/>
                <a:ea typeface="Calibri"/>
                <a:cs typeface="Calibri"/>
                <a:sym typeface="Calibri"/>
              </a:endParaRPr>
            </a:p>
          </p:txBody>
        </p:sp>
      </p:grpSp>
      <p:pic>
        <p:nvPicPr>
          <p:cNvPr id="159" name="Google Shape;159;p7"/>
          <p:cNvPicPr preferRelativeResize="0"/>
          <p:nvPr/>
        </p:nvPicPr>
        <p:blipFill rotWithShape="1">
          <a:blip r:embed="rId4">
            <a:alphaModFix/>
          </a:blip>
          <a:srcRect b="0" l="0" r="0" t="0"/>
          <a:stretch/>
        </p:blipFill>
        <p:spPr>
          <a:xfrm>
            <a:off x="152400" y="1555860"/>
            <a:ext cx="5715000" cy="3533775"/>
          </a:xfrm>
          <a:prstGeom prst="rect">
            <a:avLst/>
          </a:prstGeom>
          <a:noFill/>
          <a:ln>
            <a:noFill/>
          </a:ln>
        </p:spPr>
      </p:pic>
      <p:pic>
        <p:nvPicPr>
          <p:cNvPr id="160" name="Google Shape;160;p7"/>
          <p:cNvPicPr preferRelativeResize="0"/>
          <p:nvPr/>
        </p:nvPicPr>
        <p:blipFill rotWithShape="1">
          <a:blip r:embed="rId5">
            <a:alphaModFix/>
          </a:blip>
          <a:srcRect b="0" l="0" r="0" t="0"/>
          <a:stretch/>
        </p:blipFill>
        <p:spPr>
          <a:xfrm>
            <a:off x="6019800" y="1555860"/>
            <a:ext cx="5715000" cy="3533775"/>
          </a:xfrm>
          <a:prstGeom prst="rect">
            <a:avLst/>
          </a:prstGeom>
          <a:noFill/>
          <a:ln>
            <a:noFill/>
          </a:ln>
        </p:spPr>
      </p:pic>
      <p:pic>
        <p:nvPicPr>
          <p:cNvPr id="161" name="Google Shape;161;p7"/>
          <p:cNvPicPr preferRelativeResize="0"/>
          <p:nvPr/>
        </p:nvPicPr>
        <p:blipFill rotWithShape="1">
          <a:blip r:embed="rId6">
            <a:alphaModFix/>
          </a:blip>
          <a:srcRect b="0" l="0" r="0" t="0"/>
          <a:stretch/>
        </p:blipFill>
        <p:spPr>
          <a:xfrm>
            <a:off x="10825975" y="5415750"/>
            <a:ext cx="1183774" cy="1134862"/>
          </a:xfrm>
          <a:prstGeom prst="rect">
            <a:avLst/>
          </a:prstGeom>
          <a:noFill/>
          <a:ln>
            <a:noFill/>
          </a:ln>
        </p:spPr>
      </p:pic>
      <p:sp>
        <p:nvSpPr>
          <p:cNvPr id="162" name="Google Shape;162;p7"/>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63" name="Google Shape;163;p7"/>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grpSp>
        <p:nvGrpSpPr>
          <p:cNvPr id="168" name="Google Shape;168;p8"/>
          <p:cNvGrpSpPr/>
          <p:nvPr/>
        </p:nvGrpSpPr>
        <p:grpSpPr>
          <a:xfrm>
            <a:off x="122276" y="134667"/>
            <a:ext cx="11947706" cy="1268793"/>
            <a:chOff x="288977" y="355144"/>
            <a:chExt cx="8382001" cy="661312"/>
          </a:xfrm>
        </p:grpSpPr>
        <p:pic>
          <p:nvPicPr>
            <p:cNvPr descr="Aging banner" id="169" name="Google Shape;169;p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170" name="Google Shape;170;p8"/>
            <p:cNvSpPr txBox="1"/>
            <p:nvPr/>
          </p:nvSpPr>
          <p:spPr>
            <a:xfrm>
              <a:off x="619232" y="378501"/>
              <a:ext cx="784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lang="en-US" sz="4000">
                  <a:solidFill>
                    <a:schemeClr val="lt1"/>
                  </a:solidFill>
                  <a:latin typeface="Calibri"/>
                  <a:ea typeface="Calibri"/>
                  <a:cs typeface="Calibri"/>
                  <a:sym typeface="Calibri"/>
                </a:rPr>
                <a:t>Overview</a:t>
              </a:r>
              <a:endParaRPr b="0" i="0" sz="4000" u="none" cap="none" strike="noStrike">
                <a:solidFill>
                  <a:srgbClr val="FFFFFF"/>
                </a:solidFill>
                <a:latin typeface="Calibri"/>
                <a:ea typeface="Calibri"/>
                <a:cs typeface="Calibri"/>
                <a:sym typeface="Calibri"/>
              </a:endParaRPr>
            </a:p>
          </p:txBody>
        </p:sp>
      </p:grpSp>
      <p:sp>
        <p:nvSpPr>
          <p:cNvPr id="171" name="Google Shape;171;p8"/>
          <p:cNvSpPr txBox="1"/>
          <p:nvPr>
            <p:ph idx="1" type="body"/>
          </p:nvPr>
        </p:nvSpPr>
        <p:spPr>
          <a:xfrm>
            <a:off x="122275" y="1520750"/>
            <a:ext cx="11927400" cy="465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4500"/>
              <a:t>By 2025, </a:t>
            </a:r>
            <a:r>
              <a:rPr b="1" lang="en-US" sz="4500"/>
              <a:t>our county</a:t>
            </a:r>
            <a:r>
              <a:rPr lang="en-US" sz="4500"/>
              <a:t> must do its </a:t>
            </a:r>
            <a:r>
              <a:rPr b="1" lang="en-US" sz="4500"/>
              <a:t>fair share</a:t>
            </a:r>
            <a:r>
              <a:rPr lang="en-US" sz="4500"/>
              <a:t> to:  </a:t>
            </a:r>
            <a:endParaRPr sz="4500"/>
          </a:p>
          <a:p>
            <a:pPr indent="-457200" lvl="0" marL="457200" rtl="0" algn="l">
              <a:lnSpc>
                <a:spcPct val="90000"/>
              </a:lnSpc>
              <a:spcBef>
                <a:spcPts val="1000"/>
              </a:spcBef>
              <a:spcAft>
                <a:spcPts val="0"/>
              </a:spcAft>
              <a:buSzPts val="4500"/>
              <a:buChar char="•"/>
            </a:pPr>
            <a:r>
              <a:rPr lang="en-US" sz="4500"/>
              <a:t>Reduce phosphorus pollution by XYZ123 pounds per year</a:t>
            </a:r>
            <a:endParaRPr sz="4500"/>
          </a:p>
          <a:p>
            <a:pPr indent="-457200" lvl="0" marL="457200" rtl="0" algn="l">
              <a:lnSpc>
                <a:spcPct val="90000"/>
              </a:lnSpc>
              <a:spcBef>
                <a:spcPts val="1000"/>
              </a:spcBef>
              <a:spcAft>
                <a:spcPts val="0"/>
              </a:spcAft>
              <a:buSzPts val="4500"/>
              <a:buChar char="•"/>
            </a:pPr>
            <a:r>
              <a:rPr lang="en-US" sz="4500"/>
              <a:t>Reduce nitrogen pollution by XYZ123 pounds per year</a:t>
            </a:r>
            <a:endParaRPr sz="4500"/>
          </a:p>
          <a:p>
            <a:pPr indent="0" lvl="0" marL="0" rtl="0" algn="l">
              <a:lnSpc>
                <a:spcPct val="90000"/>
              </a:lnSpc>
              <a:spcBef>
                <a:spcPts val="1000"/>
              </a:spcBef>
              <a:spcAft>
                <a:spcPts val="0"/>
              </a:spcAft>
              <a:buSzPts val="2800"/>
              <a:buNone/>
            </a:pPr>
            <a:r>
              <a:t/>
            </a:r>
            <a:endParaRPr/>
          </a:p>
        </p:txBody>
      </p:sp>
      <p:pic>
        <p:nvPicPr>
          <p:cNvPr id="172" name="Google Shape;172;p8"/>
          <p:cNvPicPr preferRelativeResize="0"/>
          <p:nvPr/>
        </p:nvPicPr>
        <p:blipFill rotWithShape="1">
          <a:blip r:embed="rId4">
            <a:alphaModFix/>
          </a:blip>
          <a:srcRect b="0" l="0" r="0" t="0"/>
          <a:stretch/>
        </p:blipFill>
        <p:spPr>
          <a:xfrm>
            <a:off x="10825975" y="5415750"/>
            <a:ext cx="1183774" cy="1134862"/>
          </a:xfrm>
          <a:prstGeom prst="rect">
            <a:avLst/>
          </a:prstGeom>
          <a:noFill/>
          <a:ln>
            <a:noFill/>
          </a:ln>
        </p:spPr>
      </p:pic>
      <p:sp>
        <p:nvSpPr>
          <p:cNvPr id="173" name="Google Shape;173;p8"/>
          <p:cNvSpPr/>
          <p:nvPr/>
        </p:nvSpPr>
        <p:spPr>
          <a:xfrm>
            <a:off x="232600" y="5718100"/>
            <a:ext cx="859800" cy="832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Your Logo Here</a:t>
            </a:r>
            <a:endParaRPr b="0" i="0" sz="1400" u="none" cap="none" strike="noStrike">
              <a:solidFill>
                <a:srgbClr val="000000"/>
              </a:solidFill>
              <a:latin typeface="Arial"/>
              <a:ea typeface="Arial"/>
              <a:cs typeface="Arial"/>
              <a:sym typeface="Arial"/>
            </a:endParaRPr>
          </a:p>
        </p:txBody>
      </p:sp>
      <p:sp>
        <p:nvSpPr>
          <p:cNvPr id="174" name="Google Shape;174;p8"/>
          <p:cNvSpPr txBox="1"/>
          <p:nvPr/>
        </p:nvSpPr>
        <p:spPr>
          <a:xfrm>
            <a:off x="232600" y="6550600"/>
            <a:ext cx="2793300" cy="1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June 2020</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b="0" l="0" r="0" t="28422"/>
          <a:stretch/>
        </p:blipFill>
        <p:spPr>
          <a:xfrm>
            <a:off x="0" y="0"/>
            <a:ext cx="12192000" cy="6857999"/>
          </a:xfrm>
          <a:prstGeom prst="rect">
            <a:avLst/>
          </a:prstGeom>
          <a:noFill/>
          <a:ln>
            <a:noFill/>
          </a:ln>
        </p:spPr>
      </p:pic>
      <p:sp>
        <p:nvSpPr>
          <p:cNvPr id="181" name="Google Shape;181;p9"/>
          <p:cNvSpPr txBox="1"/>
          <p:nvPr/>
        </p:nvSpPr>
        <p:spPr>
          <a:xfrm>
            <a:off x="76200" y="5939400"/>
            <a:ext cx="12039599" cy="918600"/>
          </a:xfrm>
          <a:prstGeom prst="rect">
            <a:avLst/>
          </a:prstGeom>
          <a:noFill/>
          <a:ln>
            <a:noFill/>
          </a:ln>
          <a:effectLst>
            <a:outerShdw blurRad="57150" rotWithShape="0" algn="bl" dir="5400000" dist="19050">
              <a:srgbClr val="000000">
                <a:alpha val="49411"/>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rgbClr val="FFFFFF"/>
                </a:solidFill>
                <a:latin typeface="Calibri"/>
                <a:ea typeface="Calibri"/>
                <a:cs typeface="Calibri"/>
                <a:sym typeface="Calibri"/>
              </a:rPr>
              <a:t>If we succeed: Improved soil and less erosion</a:t>
            </a:r>
            <a:endParaRPr b="0" i="0" sz="31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