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8"/>
  </p:notesMasterIdLst>
  <p:sldIdLst>
    <p:sldId id="256" r:id="rId5"/>
    <p:sldId id="257" r:id="rId6"/>
    <p:sldId id="259" r:id="rId7"/>
  </p:sldIdLst>
  <p:sldSz cx="7772400" cy="10058400"/>
  <p:notesSz cx="7010400" cy="9296400"/>
  <p:embeddedFontLst>
    <p:embeddedFont>
      <p:font typeface="Arvo" panose="020B0604020202020204" charset="0"/>
      <p:regular r:id="rId9"/>
      <p:bold r:id="rId10"/>
      <p:italic r:id="rId11"/>
      <p:boldItalic r:id="rId12"/>
    </p:embeddedFont>
    <p:embeddedFont>
      <p:font typeface="Calibri" panose="020F0502020204030204"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onymous" initials="" lastIdx="1" clrIdx="0"/>
  <p:cmAuthor id="1" name="Avia Huisman"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9FE5ED-AD51-0611-76D9-5FFE83617FFE}" v="14" dt="2019-12-09T16:16:55.684"/>
    <p1510:client id="{E4DF19A8-F718-4758-9F6A-83EA6A3BC6E3}" v="10" dt="2019-11-22T21:34:12.762"/>
  </p1510:revLst>
</p1510:revInfo>
</file>

<file path=ppt/tableStyles.xml><?xml version="1.0" encoding="utf-8"?>
<a:tblStyleLst xmlns:a="http://schemas.openxmlformats.org/drawingml/2006/main" def="{F85C5B82-B203-4AE3-89E3-9C0543BB21B2}">
  <a:tblStyle styleId="{F85C5B82-B203-4AE3-89E3-9C0543BB21B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2982" y="7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font" Target="fonts/font4.fntdata"/><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font" Target="fonts/font8.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font" Target="fonts/font6.fntdata"/><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60588" y="696913"/>
            <a:ext cx="2690812"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1"/>
            <a:ext cx="5608320" cy="4183380"/>
          </a:xfrm>
          <a:prstGeom prst="rect">
            <a:avLst/>
          </a:prstGeom>
          <a:noFill/>
          <a:ln>
            <a:noFill/>
          </a:ln>
        </p:spPr>
        <p:txBody>
          <a:bodyPr spcFirstLastPara="1" wrap="square" lIns="93151" tIns="93151" rIns="93151" bIns="93151"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2cc3fdf0b_0_92:notes"/>
          <p:cNvSpPr>
            <a:spLocks noGrp="1" noRot="1" noChangeAspect="1"/>
          </p:cNvSpPr>
          <p:nvPr>
            <p:ph type="sldImg" idx="2"/>
          </p:nvPr>
        </p:nvSpPr>
        <p:spPr>
          <a:xfrm>
            <a:off x="2160588" y="696913"/>
            <a:ext cx="26924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g62cc3fdf0b_0_92:notes"/>
          <p:cNvSpPr txBox="1">
            <a:spLocks noGrp="1"/>
          </p:cNvSpPr>
          <p:nvPr>
            <p:ph type="body" idx="1"/>
          </p:nvPr>
        </p:nvSpPr>
        <p:spPr>
          <a:xfrm>
            <a:off x="701040" y="4415790"/>
            <a:ext cx="5608240" cy="4183485"/>
          </a:xfrm>
          <a:prstGeom prst="rect">
            <a:avLst/>
          </a:prstGeom>
          <a:noFill/>
          <a:ln>
            <a:noFill/>
          </a:ln>
        </p:spPr>
        <p:txBody>
          <a:bodyPr spcFirstLastPara="1" wrap="square" lIns="93151" tIns="93151" rIns="93151" bIns="93151"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a:spLocks noGrp="1" noRot="1" noChangeAspect="1"/>
          </p:cNvSpPr>
          <p:nvPr>
            <p:ph type="sldImg" idx="2"/>
          </p:nvPr>
        </p:nvSpPr>
        <p:spPr>
          <a:xfrm>
            <a:off x="2160588" y="696913"/>
            <a:ext cx="2690812"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2:notes"/>
          <p:cNvSpPr txBox="1">
            <a:spLocks noGrp="1"/>
          </p:cNvSpPr>
          <p:nvPr>
            <p:ph type="body" idx="1"/>
          </p:nvPr>
        </p:nvSpPr>
        <p:spPr>
          <a:xfrm>
            <a:off x="701040" y="4415791"/>
            <a:ext cx="5608320" cy="4183380"/>
          </a:xfrm>
          <a:prstGeom prst="rect">
            <a:avLst/>
          </a:prstGeom>
          <a:noFill/>
          <a:ln>
            <a:noFill/>
          </a:ln>
        </p:spPr>
        <p:txBody>
          <a:bodyPr spcFirstLastPara="1" wrap="square" lIns="93151" tIns="93151" rIns="93151" bIns="93151"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notes"/>
          <p:cNvSpPr>
            <a:spLocks noGrp="1" noRot="1" noChangeAspect="1"/>
          </p:cNvSpPr>
          <p:nvPr>
            <p:ph type="sldImg" idx="2"/>
          </p:nvPr>
        </p:nvSpPr>
        <p:spPr>
          <a:xfrm>
            <a:off x="2160588" y="696913"/>
            <a:ext cx="2690812"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4:notes"/>
          <p:cNvSpPr txBox="1">
            <a:spLocks noGrp="1"/>
          </p:cNvSpPr>
          <p:nvPr>
            <p:ph type="body" idx="1"/>
          </p:nvPr>
        </p:nvSpPr>
        <p:spPr>
          <a:xfrm>
            <a:off x="701040" y="4415791"/>
            <a:ext cx="5608320" cy="4183380"/>
          </a:xfrm>
          <a:prstGeom prst="rect">
            <a:avLst/>
          </a:prstGeom>
          <a:noFill/>
          <a:ln>
            <a:noFill/>
          </a:ln>
        </p:spPr>
        <p:txBody>
          <a:bodyPr spcFirstLastPara="1" wrap="square" lIns="93151" tIns="93151" rIns="93151" bIns="93151" anchor="t" anchorCtr="0">
            <a:noAutofit/>
          </a:bodyPr>
          <a:lstStyle/>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37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107540" y="2253729"/>
            <a:ext cx="3399900" cy="66810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25675" y="2411542"/>
            <a:ext cx="3438300" cy="2898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300" cy="7226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hyperlink" Target="http://www.dep.pa.gov/chesapeakebay/phase3"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1580975" y="226975"/>
            <a:ext cx="5912400" cy="1288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rgbClr val="274E13"/>
                </a:solidFill>
                <a:latin typeface="Arial"/>
                <a:ea typeface="Arial"/>
                <a:cs typeface="Arial"/>
                <a:sym typeface="Arial"/>
              </a:rPr>
              <a:t>Agricultural Best Management Practices for </a:t>
            </a:r>
            <a:endParaRPr sz="2200" b="0" i="0" u="none" strike="noStrike" cap="none">
              <a:solidFill>
                <a:srgbClr val="274E1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5800"/>
              <a:buFont typeface="Arial"/>
              <a:buNone/>
            </a:pPr>
            <a:r>
              <a:rPr lang="en" sz="5800" b="0" i="0" u="none" strike="noStrike" cap="none">
                <a:solidFill>
                  <a:schemeClr val="dk1"/>
                </a:solidFill>
                <a:latin typeface="Arial"/>
                <a:ea typeface="Arial"/>
                <a:cs typeface="Arial"/>
                <a:sym typeface="Arial"/>
              </a:rPr>
              <a:t>PENNSYLVANIA</a:t>
            </a:r>
            <a:endParaRPr sz="5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vo"/>
              <a:ea typeface="Arvo"/>
              <a:cs typeface="Arvo"/>
              <a:sym typeface="Arvo"/>
            </a:endParaRPr>
          </a:p>
        </p:txBody>
      </p:sp>
      <p:pic>
        <p:nvPicPr>
          <p:cNvPr id="55" name="Google Shape;55;p13" descr="Great for PA Logo"/>
          <p:cNvPicPr preferRelativeResize="0"/>
          <p:nvPr/>
        </p:nvPicPr>
        <p:blipFill rotWithShape="1">
          <a:blip r:embed="rId3">
            <a:alphaModFix/>
          </a:blip>
          <a:srcRect/>
          <a:stretch/>
        </p:blipFill>
        <p:spPr>
          <a:xfrm>
            <a:off x="392575" y="323888"/>
            <a:ext cx="1141526" cy="1094375"/>
          </a:xfrm>
          <a:prstGeom prst="rect">
            <a:avLst/>
          </a:prstGeom>
          <a:noFill/>
          <a:ln>
            <a:noFill/>
          </a:ln>
        </p:spPr>
      </p:pic>
      <p:sp>
        <p:nvSpPr>
          <p:cNvPr id="56" name="Google Shape;56;p13"/>
          <p:cNvSpPr/>
          <p:nvPr/>
        </p:nvSpPr>
        <p:spPr>
          <a:xfrm>
            <a:off x="411125" y="1623375"/>
            <a:ext cx="4992000" cy="1625400"/>
          </a:xfrm>
          <a:prstGeom prst="rect">
            <a:avLst/>
          </a:prstGeom>
          <a:solidFill>
            <a:srgbClr val="1E619E"/>
          </a:solidFill>
          <a:ln w="9525" cap="flat" cmpd="sng">
            <a:solidFill>
              <a:srgbClr val="073763"/>
            </a:solidFill>
            <a:prstDash val="solid"/>
            <a:round/>
            <a:headEnd type="none" w="sm" len="sm"/>
            <a:tailEnd type="none" w="sm" len="sm"/>
          </a:ln>
        </p:spPr>
        <p:txBody>
          <a:bodyPr spcFirstLastPara="1" wrap="square" lIns="137150" tIns="45700" rIns="137150" bIns="45700" anchor="ctr" anchorCtr="0">
            <a:noAutofit/>
          </a:bodyPr>
          <a:lstStyle/>
          <a:p>
            <a:pPr marL="0" marR="0" lvl="0" indent="0" algn="just" rtl="0">
              <a:lnSpc>
                <a:spcPct val="100000"/>
              </a:lnSpc>
              <a:spcBef>
                <a:spcPts val="0"/>
              </a:spcBef>
              <a:spcAft>
                <a:spcPts val="0"/>
              </a:spcAft>
              <a:buClr>
                <a:srgbClr val="000000"/>
              </a:buClr>
              <a:buSzPts val="1200"/>
              <a:buFont typeface="Arial"/>
              <a:buNone/>
            </a:pPr>
            <a:r>
              <a:rPr lang="en" sz="1200" b="0" i="0" u="none" strike="noStrike" cap="none" dirty="0">
                <a:solidFill>
                  <a:srgbClr val="FFFFFF"/>
                </a:solidFill>
                <a:latin typeface="Calibri"/>
                <a:ea typeface="Calibri"/>
                <a:cs typeface="Calibri"/>
                <a:sym typeface="Calibri"/>
              </a:rPr>
              <a:t>Pennsylvania is working </a:t>
            </a:r>
            <a:r>
              <a:rPr lang="en-US" sz="1200" b="0" i="0" u="none" strike="noStrike" cap="none" dirty="0">
                <a:solidFill>
                  <a:srgbClr val="FFFFFF"/>
                </a:solidFill>
                <a:latin typeface="Calibri"/>
                <a:ea typeface="Calibri"/>
                <a:cs typeface="Calibri"/>
                <a:sym typeface="Calibri"/>
              </a:rPr>
              <a:t>alongside </a:t>
            </a:r>
            <a:r>
              <a:rPr lang="en" sz="1200" b="0" i="0" u="none" strike="noStrike" cap="none" dirty="0">
                <a:solidFill>
                  <a:srgbClr val="FFFFFF"/>
                </a:solidFill>
                <a:latin typeface="Calibri"/>
                <a:ea typeface="Calibri"/>
                <a:cs typeface="Calibri"/>
                <a:sym typeface="Calibri"/>
              </a:rPr>
              <a:t>neighboring states to clean up </a:t>
            </a:r>
            <a:r>
              <a:rPr lang="en-US" sz="1200" b="0" i="0" u="none" strike="noStrike" cap="none" dirty="0">
                <a:solidFill>
                  <a:srgbClr val="FFFFFF"/>
                </a:solidFill>
                <a:latin typeface="Calibri"/>
                <a:ea typeface="Calibri"/>
                <a:cs typeface="Calibri"/>
                <a:sym typeface="Calibri"/>
              </a:rPr>
              <a:t>our local waters</a:t>
            </a:r>
            <a:r>
              <a:rPr lang="en" sz="1200" b="0" i="0" u="none" strike="noStrike" cap="none" dirty="0">
                <a:solidFill>
                  <a:srgbClr val="FFFFFF"/>
                </a:solidFill>
                <a:latin typeface="Calibri"/>
                <a:ea typeface="Calibri"/>
                <a:cs typeface="Calibri"/>
                <a:sym typeface="Calibri"/>
              </a:rPr>
              <a:t> that </a:t>
            </a:r>
            <a:r>
              <a:rPr lang="en-US" sz="1200" b="0" i="0" u="none" strike="noStrike" cap="none" dirty="0">
                <a:solidFill>
                  <a:srgbClr val="FFFFFF"/>
                </a:solidFill>
                <a:latin typeface="Calibri"/>
                <a:ea typeface="Calibri"/>
                <a:cs typeface="Calibri"/>
                <a:sym typeface="Calibri"/>
              </a:rPr>
              <a:t>flow </a:t>
            </a:r>
            <a:r>
              <a:rPr lang="en" sz="1200" b="0" i="0" u="none" strike="noStrike" cap="none" dirty="0">
                <a:solidFill>
                  <a:srgbClr val="FFFFFF"/>
                </a:solidFill>
                <a:latin typeface="Calibri"/>
                <a:ea typeface="Calibri"/>
                <a:cs typeface="Calibri"/>
                <a:sym typeface="Calibri"/>
              </a:rPr>
              <a:t>to the Chesapeake Bay.  This effort is </a:t>
            </a:r>
            <a:r>
              <a:rPr lang="en-US" sz="1200" dirty="0">
                <a:solidFill>
                  <a:srgbClr val="FFFFFF"/>
                </a:solidFill>
                <a:latin typeface="Calibri"/>
                <a:ea typeface="Calibri"/>
                <a:cs typeface="Calibri"/>
                <a:sym typeface="Calibri"/>
              </a:rPr>
              <a:t>Pennsylvania’s </a:t>
            </a:r>
            <a:r>
              <a:rPr lang="en" sz="1200" b="0" i="0" u="none" strike="noStrike" cap="none" dirty="0">
                <a:solidFill>
                  <a:srgbClr val="FFFFFF"/>
                </a:solidFill>
                <a:latin typeface="Calibri"/>
                <a:ea typeface="Calibri"/>
                <a:cs typeface="Calibri"/>
                <a:sym typeface="Calibri"/>
              </a:rPr>
              <a:t>Phase 3 </a:t>
            </a:r>
            <a:r>
              <a:rPr lang="en-US" sz="1200" b="0" i="0" u="none" strike="noStrike" cap="none" dirty="0">
                <a:solidFill>
                  <a:srgbClr val="FFFFFF"/>
                </a:solidFill>
                <a:latin typeface="Calibri"/>
                <a:ea typeface="Calibri"/>
                <a:cs typeface="Calibri"/>
                <a:sym typeface="Calibri"/>
              </a:rPr>
              <a:t>Chesapeake Bay </a:t>
            </a:r>
            <a:r>
              <a:rPr lang="en" sz="1200" b="0" i="0" u="none" strike="noStrike" cap="none" dirty="0">
                <a:solidFill>
                  <a:srgbClr val="FFFFFF"/>
                </a:solidFill>
                <a:latin typeface="Calibri"/>
                <a:ea typeface="Calibri"/>
                <a:cs typeface="Calibri"/>
                <a:sym typeface="Calibri"/>
              </a:rPr>
              <a:t>Watershed Implementation Plan (Phase 3 WIP).</a:t>
            </a:r>
          </a:p>
          <a:p>
            <a:pPr marL="0" marR="0" lvl="0" indent="0" algn="just" rtl="0">
              <a:lnSpc>
                <a:spcPct val="100000"/>
              </a:lnSpc>
              <a:spcBef>
                <a:spcPts val="0"/>
              </a:spcBef>
              <a:spcAft>
                <a:spcPts val="0"/>
              </a:spcAft>
              <a:buClr>
                <a:srgbClr val="000000"/>
              </a:buClr>
              <a:buSzPts val="1200"/>
              <a:buFont typeface="Arial"/>
              <a:buNone/>
            </a:pPr>
            <a:endParaRPr lang="en" sz="1200" dirty="0">
              <a:solidFill>
                <a:srgbClr val="FFFFFF"/>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Arial"/>
              <a:buNone/>
            </a:pPr>
            <a:r>
              <a:rPr lang="en" sz="1200" b="0" i="0" u="none" strike="noStrike" cap="none" dirty="0">
                <a:solidFill>
                  <a:srgbClr val="FFFFFF"/>
                </a:solidFill>
                <a:latin typeface="Calibri"/>
                <a:ea typeface="Calibri"/>
                <a:cs typeface="Calibri"/>
                <a:sym typeface="Calibri"/>
              </a:rPr>
              <a:t>The path to success </a:t>
            </a:r>
            <a:r>
              <a:rPr lang="en-US" sz="1200" b="0" i="0" u="none" strike="noStrike" cap="none" dirty="0">
                <a:solidFill>
                  <a:srgbClr val="FFFFFF"/>
                </a:solidFill>
                <a:latin typeface="Calibri"/>
                <a:ea typeface="Calibri"/>
                <a:cs typeface="Calibri"/>
                <a:sym typeface="Calibri"/>
              </a:rPr>
              <a:t>for Pennsylvania’s Phase 3 WIP </a:t>
            </a:r>
            <a:r>
              <a:rPr lang="en" sz="1200" b="0" i="0" u="none" strike="noStrike" cap="none" dirty="0">
                <a:solidFill>
                  <a:srgbClr val="FFFFFF"/>
                </a:solidFill>
                <a:latin typeface="Calibri"/>
                <a:ea typeface="Calibri"/>
                <a:cs typeface="Calibri"/>
                <a:sym typeface="Calibri"/>
              </a:rPr>
              <a:t>starts locally, and farmers have an important role to play</a:t>
            </a:r>
            <a:r>
              <a:rPr lang="en" sz="1200" dirty="0">
                <a:solidFill>
                  <a:srgbClr val="FFFFFF"/>
                </a:solidFill>
                <a:latin typeface="Calibri"/>
                <a:ea typeface="Calibri"/>
                <a:cs typeface="Calibri"/>
                <a:sym typeface="Calibri"/>
              </a:rPr>
              <a:t>.  </a:t>
            </a:r>
            <a:r>
              <a:rPr lang="en" sz="1200" b="0" i="0" u="none" strike="noStrike" cap="none" dirty="0">
                <a:solidFill>
                  <a:srgbClr val="FFFFFF"/>
                </a:solidFill>
                <a:latin typeface="Calibri"/>
                <a:ea typeface="Calibri"/>
                <a:cs typeface="Calibri"/>
                <a:sym typeface="Calibri"/>
              </a:rPr>
              <a:t>This document summarizes seven farm practices that reduce </a:t>
            </a:r>
            <a:r>
              <a:rPr lang="en-US" sz="1200" b="0" i="0" u="none" strike="noStrike" cap="none" dirty="0">
                <a:solidFill>
                  <a:srgbClr val="FFFFFF"/>
                </a:solidFill>
                <a:latin typeface="Calibri"/>
                <a:ea typeface="Calibri"/>
                <a:cs typeface="Calibri"/>
                <a:sym typeface="Calibri"/>
              </a:rPr>
              <a:t>nutrient and sediment </a:t>
            </a:r>
            <a:r>
              <a:rPr lang="en" sz="1200" b="0" i="0" u="none" strike="noStrike" cap="none" dirty="0">
                <a:solidFill>
                  <a:srgbClr val="FFFFFF"/>
                </a:solidFill>
                <a:latin typeface="Calibri"/>
                <a:ea typeface="Calibri"/>
                <a:cs typeface="Calibri"/>
                <a:sym typeface="Calibri"/>
              </a:rPr>
              <a:t>pollution </a:t>
            </a:r>
            <a:r>
              <a:rPr lang="en-US" sz="1200" b="0" i="0" u="none" strike="noStrike" cap="none" dirty="0">
                <a:solidFill>
                  <a:srgbClr val="FFFFFF"/>
                </a:solidFill>
                <a:latin typeface="Calibri"/>
                <a:ea typeface="Calibri"/>
                <a:cs typeface="Calibri"/>
                <a:sym typeface="Calibri"/>
              </a:rPr>
              <a:t>to local waters and to the Chesapeake Bay</a:t>
            </a:r>
            <a:r>
              <a:rPr lang="en" sz="1200" b="0" i="0" u="none" strike="noStrike" cap="none" dirty="0">
                <a:solidFill>
                  <a:srgbClr val="FFFFFF"/>
                </a:solidFill>
                <a:latin typeface="Calibri"/>
                <a:ea typeface="Calibri"/>
                <a:cs typeface="Calibri"/>
                <a:sym typeface="Calibri"/>
              </a:rPr>
              <a:t>.</a:t>
            </a:r>
            <a:endParaRPr sz="1200" b="0" i="0" u="none" strike="noStrike" cap="none" dirty="0">
              <a:solidFill>
                <a:srgbClr val="FFFFFF"/>
              </a:solidFill>
              <a:latin typeface="Calibri"/>
              <a:ea typeface="Calibri"/>
              <a:cs typeface="Calibri"/>
              <a:sym typeface="Calibri"/>
            </a:endParaRPr>
          </a:p>
        </p:txBody>
      </p:sp>
      <p:pic>
        <p:nvPicPr>
          <p:cNvPr id="57" name="Google Shape;57;p13" descr="Farm tractor"/>
          <p:cNvPicPr preferRelativeResize="0"/>
          <p:nvPr/>
        </p:nvPicPr>
        <p:blipFill rotWithShape="1">
          <a:blip r:embed="rId4">
            <a:alphaModFix/>
          </a:blip>
          <a:srcRect l="2139" r="20610"/>
          <a:stretch/>
        </p:blipFill>
        <p:spPr>
          <a:xfrm>
            <a:off x="5450569" y="1625613"/>
            <a:ext cx="1896056" cy="1618728"/>
          </a:xfrm>
          <a:prstGeom prst="rect">
            <a:avLst/>
          </a:prstGeom>
          <a:noFill/>
          <a:ln w="9525" cap="flat" cmpd="sng">
            <a:solidFill>
              <a:srgbClr val="000000"/>
            </a:solidFill>
            <a:prstDash val="solid"/>
            <a:round/>
            <a:headEnd type="none" w="sm" len="sm"/>
            <a:tailEnd type="none" w="sm" len="sm"/>
          </a:ln>
        </p:spPr>
      </p:pic>
      <p:graphicFrame>
        <p:nvGraphicFramePr>
          <p:cNvPr id="58" name="Google Shape;58;p13"/>
          <p:cNvGraphicFramePr/>
          <p:nvPr>
            <p:extLst>
              <p:ext uri="{D42A27DB-BD31-4B8C-83A1-F6EECF244321}">
                <p14:modId xmlns:p14="http://schemas.microsoft.com/office/powerpoint/2010/main" val="978397175"/>
              </p:ext>
            </p:extLst>
          </p:nvPr>
        </p:nvGraphicFramePr>
        <p:xfrm>
          <a:off x="411125" y="3354773"/>
          <a:ext cx="6935500" cy="6156168"/>
        </p:xfrm>
        <a:graphic>
          <a:graphicData uri="http://schemas.openxmlformats.org/drawingml/2006/table">
            <a:tbl>
              <a:tblPr>
                <a:noFill/>
                <a:tableStyleId>{F85C5B82-B203-4AE3-89E3-9C0543BB21B2}</a:tableStyleId>
              </a:tblPr>
              <a:tblGrid>
                <a:gridCol w="6935500">
                  <a:extLst>
                    <a:ext uri="{9D8B030D-6E8A-4147-A177-3AD203B41FA5}">
                      <a16:colId xmlns:a16="http://schemas.microsoft.com/office/drawing/2014/main" val="20000"/>
                    </a:ext>
                  </a:extLst>
                </a:gridCol>
              </a:tblGrid>
              <a:tr h="230916">
                <a:tc>
                  <a:txBody>
                    <a:bodyPr/>
                    <a:lstStyle/>
                    <a:p>
                      <a:pPr marL="0" lvl="0" indent="0" algn="l" rtl="0">
                        <a:spcBef>
                          <a:spcPts val="0"/>
                        </a:spcBef>
                        <a:spcAft>
                          <a:spcPts val="0"/>
                        </a:spcAft>
                        <a:buNone/>
                      </a:pPr>
                      <a:r>
                        <a:rPr lang="en" sz="1300" b="1" dirty="0"/>
                        <a:t>AGRICULTURAL COMPLIANCE</a:t>
                      </a:r>
                      <a:endParaRPr sz="1300" b="1" dirty="0"/>
                    </a:p>
                  </a:txBody>
                  <a:tcPr marL="54850" marR="54850" marT="27425"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38761D">
                          <a:alpha val="0"/>
                        </a:srgbClr>
                      </a:solidFill>
                      <a:prstDash val="solid"/>
                      <a:round/>
                      <a:headEnd type="none" w="sm" len="sm"/>
                      <a:tailEnd type="none" w="sm" len="sm"/>
                    </a:lnB>
                    <a:gradFill>
                      <a:gsLst>
                        <a:gs pos="0">
                          <a:srgbClr val="DCECD5"/>
                        </a:gs>
                        <a:gs pos="100000">
                          <a:srgbClr val="93BC81"/>
                        </a:gs>
                      </a:gsLst>
                      <a:path path="circle">
                        <a:fillToRect l="50000" t="50000" r="50000" b="50000"/>
                      </a:path>
                      <a:tileRect/>
                    </a:gradFill>
                  </a:tcPr>
                </a:tc>
                <a:extLst>
                  <a:ext uri="{0D108BD9-81ED-4DB2-BD59-A6C34878D82A}">
                    <a16:rowId xmlns:a16="http://schemas.microsoft.com/office/drawing/2014/main" val="10000"/>
                  </a:ext>
                </a:extLst>
              </a:tr>
              <a:tr h="708352">
                <a:tc>
                  <a:txBody>
                    <a:bodyPr/>
                    <a:lstStyle/>
                    <a:p>
                      <a:pPr marL="0" lvl="0" indent="0" algn="l" rtl="0">
                        <a:spcBef>
                          <a:spcPts val="0"/>
                        </a:spcBef>
                        <a:spcAft>
                          <a:spcPts val="0"/>
                        </a:spcAft>
                        <a:buNone/>
                      </a:pPr>
                      <a:r>
                        <a:rPr lang="en" sz="1000" b="1" dirty="0">
                          <a:latin typeface="Calibri"/>
                          <a:ea typeface="Calibri"/>
                          <a:cs typeface="Calibri"/>
                          <a:sym typeface="Calibri"/>
                        </a:rPr>
                        <a:t>Action: Ensure farmers are implementing their state required Agricultural Erosion and Sediment Control (Ag E&amp;S) or conservation plan, Manure Management/Nutrient Management Plan, and implementing required barnyard runoff controls, where needed.</a:t>
                      </a:r>
                      <a:endParaRPr sz="1000" b="1" dirty="0">
                        <a:latin typeface="Calibri"/>
                        <a:ea typeface="Calibri"/>
                        <a:cs typeface="Calibri"/>
                        <a:sym typeface="Calibri"/>
                      </a:endParaRPr>
                    </a:p>
                    <a:p>
                      <a:pPr marL="0" lvl="0" indent="0" algn="l" rtl="0">
                        <a:spcBef>
                          <a:spcPts val="0"/>
                        </a:spcBef>
                        <a:spcAft>
                          <a:spcPts val="0"/>
                        </a:spcAft>
                        <a:buNone/>
                      </a:pPr>
                      <a:r>
                        <a:rPr lang="en" sz="1000" b="1" dirty="0">
                          <a:latin typeface="Calibri"/>
                          <a:ea typeface="Calibri"/>
                          <a:cs typeface="Calibri"/>
                          <a:sym typeface="Calibri"/>
                        </a:rPr>
                        <a:t>Goal 1:</a:t>
                      </a:r>
                      <a:r>
                        <a:rPr lang="en" sz="1000" dirty="0">
                          <a:latin typeface="Calibri"/>
                          <a:ea typeface="Calibri"/>
                          <a:cs typeface="Calibri"/>
                          <a:sym typeface="Calibri"/>
                        </a:rPr>
                        <a:t> Continue the compliance, inspection and enforcement programs associated with Pennsylvania’s Clean Streams Law and federal requirements.</a:t>
                      </a:r>
                      <a:endParaRPr sz="1000" dirty="0">
                        <a:latin typeface="Calibri"/>
                        <a:ea typeface="Calibri"/>
                        <a:cs typeface="Calibri"/>
                        <a:sym typeface="Calibri"/>
                      </a:endParaRPr>
                    </a:p>
                  </a:txBody>
                  <a:tcPr marL="54850" marR="54850" marT="18275" marB="64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38761D">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230916">
                <a:tc>
                  <a:txBody>
                    <a:bodyPr/>
                    <a:lstStyle/>
                    <a:p>
                      <a:pPr marL="0" lvl="0" indent="0" algn="l" rtl="0">
                        <a:spcBef>
                          <a:spcPts val="0"/>
                        </a:spcBef>
                        <a:spcAft>
                          <a:spcPts val="0"/>
                        </a:spcAft>
                        <a:buNone/>
                      </a:pPr>
                      <a:r>
                        <a:rPr lang="en" sz="1300" b="1" dirty="0">
                          <a:solidFill>
                            <a:schemeClr val="dk1"/>
                          </a:solidFill>
                        </a:rPr>
                        <a:t>SOIL HEALTH</a:t>
                      </a:r>
                      <a:endParaRPr sz="1300" b="1" dirty="0"/>
                    </a:p>
                  </a:txBody>
                  <a:tcPr marL="54850" marR="54850" marT="27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gradFill>
                      <a:gsLst>
                        <a:gs pos="0">
                          <a:srgbClr val="D4E5F5"/>
                        </a:gs>
                        <a:gs pos="100000">
                          <a:srgbClr val="70A4D5"/>
                        </a:gs>
                      </a:gsLst>
                      <a:path path="circle">
                        <a:fillToRect l="50000" t="50000" r="50000" b="50000"/>
                      </a:path>
                      <a:tileRect/>
                    </a:gradFill>
                  </a:tcPr>
                </a:tc>
                <a:extLst>
                  <a:ext uri="{0D108BD9-81ED-4DB2-BD59-A6C34878D82A}">
                    <a16:rowId xmlns:a16="http://schemas.microsoft.com/office/drawing/2014/main" val="10002"/>
                  </a:ext>
                </a:extLst>
              </a:tr>
              <a:tr h="864382">
                <a:tc>
                  <a:txBody>
                    <a:bodyPr/>
                    <a:lstStyle/>
                    <a:p>
                      <a:pPr marL="0" lvl="0" indent="0" algn="l" rtl="0">
                        <a:spcBef>
                          <a:spcPts val="0"/>
                        </a:spcBef>
                        <a:spcAft>
                          <a:spcPts val="0"/>
                        </a:spcAft>
                        <a:buNone/>
                      </a:pPr>
                      <a:r>
                        <a:rPr lang="en" sz="1000" b="1" dirty="0">
                          <a:latin typeface="Calibri"/>
                          <a:ea typeface="Calibri"/>
                          <a:cs typeface="Calibri"/>
                          <a:sym typeface="Calibri"/>
                        </a:rPr>
                        <a:t>Action: Use crop and soil management practices that improve long-term soil health and stability.</a:t>
                      </a:r>
                      <a:endParaRPr sz="1000" b="1" dirty="0">
                        <a:latin typeface="Calibri"/>
                        <a:ea typeface="Calibri"/>
                        <a:cs typeface="Calibri"/>
                        <a:sym typeface="Calibri"/>
                      </a:endParaRPr>
                    </a:p>
                    <a:p>
                      <a:pPr marL="0" lvl="0" indent="0" algn="l" rtl="0">
                        <a:spcBef>
                          <a:spcPts val="0"/>
                        </a:spcBef>
                        <a:spcAft>
                          <a:spcPts val="0"/>
                        </a:spcAft>
                        <a:buNone/>
                      </a:pPr>
                      <a:r>
                        <a:rPr lang="en" sz="1000" b="1" dirty="0">
                          <a:latin typeface="Calibri"/>
                          <a:ea typeface="Calibri"/>
                          <a:cs typeface="Calibri"/>
                          <a:sym typeface="Calibri"/>
                        </a:rPr>
                        <a:t>Goal 1:</a:t>
                      </a:r>
                      <a:r>
                        <a:rPr lang="en" sz="1000" dirty="0">
                          <a:latin typeface="Calibri"/>
                          <a:ea typeface="Calibri"/>
                          <a:cs typeface="Calibri"/>
                          <a:sym typeface="Calibri"/>
                        </a:rPr>
                        <a:t> Conservation tillage on 20% of croplands.</a:t>
                      </a:r>
                      <a:endParaRPr sz="1000" dirty="0">
                        <a:latin typeface="Calibri"/>
                        <a:ea typeface="Calibri"/>
                        <a:cs typeface="Calibri"/>
                        <a:sym typeface="Calibri"/>
                      </a:endParaRPr>
                    </a:p>
                    <a:p>
                      <a:pPr marL="0" lvl="0" indent="0" algn="l" rtl="0">
                        <a:spcBef>
                          <a:spcPts val="0"/>
                        </a:spcBef>
                        <a:spcAft>
                          <a:spcPts val="0"/>
                        </a:spcAft>
                        <a:buNone/>
                      </a:pPr>
                      <a:r>
                        <a:rPr lang="en" sz="1000" b="1" dirty="0">
                          <a:solidFill>
                            <a:schemeClr val="dk1"/>
                          </a:solidFill>
                          <a:latin typeface="Calibri"/>
                          <a:ea typeface="Calibri"/>
                          <a:cs typeface="Calibri"/>
                          <a:sym typeface="Calibri"/>
                        </a:rPr>
                        <a:t>Goal 2: </a:t>
                      </a:r>
                      <a:r>
                        <a:rPr lang="en" sz="1000" dirty="0">
                          <a:solidFill>
                            <a:schemeClr val="dk1"/>
                          </a:solidFill>
                          <a:latin typeface="Calibri"/>
                          <a:ea typeface="Calibri"/>
                          <a:cs typeface="Calibri"/>
                          <a:sym typeface="Calibri"/>
                        </a:rPr>
                        <a:t>High Residue Low Disturbance tillage (No-till) on 47% of croplands.</a:t>
                      </a:r>
                      <a:endParaRPr sz="1000" dirty="0">
                        <a:latin typeface="Calibri"/>
                        <a:ea typeface="Calibri"/>
                        <a:cs typeface="Calibri"/>
                        <a:sym typeface="Calibri"/>
                      </a:endParaRPr>
                    </a:p>
                    <a:p>
                      <a:pPr marL="0" lvl="0" indent="0" algn="l" rtl="0">
                        <a:spcBef>
                          <a:spcPts val="0"/>
                        </a:spcBef>
                        <a:spcAft>
                          <a:spcPts val="0"/>
                        </a:spcAft>
                        <a:buNone/>
                      </a:pPr>
                      <a:r>
                        <a:rPr lang="en" sz="1000" b="1" dirty="0">
                          <a:latin typeface="Calibri"/>
                          <a:ea typeface="Calibri"/>
                          <a:cs typeface="Calibri"/>
                          <a:sym typeface="Calibri"/>
                        </a:rPr>
                        <a:t>Goal 3:</a:t>
                      </a:r>
                      <a:r>
                        <a:rPr lang="en" sz="1000" dirty="0">
                          <a:latin typeface="Calibri"/>
                          <a:ea typeface="Calibri"/>
                          <a:cs typeface="Calibri"/>
                          <a:sym typeface="Calibri"/>
                        </a:rPr>
                        <a:t> Non-harvested cover crops on 33-50% of croplands.</a:t>
                      </a:r>
                      <a:r>
                        <a:rPr lang="en" sz="1000" dirty="0">
                          <a:latin typeface="Calibri"/>
                          <a:ea typeface="Calibri"/>
                          <a:cs typeface="Calibri"/>
                        </a:rPr>
                        <a:t> </a:t>
                      </a:r>
                      <a:endParaRPr sz="1000" dirty="0">
                        <a:latin typeface="Calibri"/>
                        <a:ea typeface="Calibri"/>
                        <a:cs typeface="Calibri"/>
                        <a:sym typeface="Calibri"/>
                      </a:endParaRPr>
                    </a:p>
                    <a:p>
                      <a:pPr marL="0" lvl="0" indent="0" algn="l" rtl="0">
                        <a:spcBef>
                          <a:spcPts val="0"/>
                        </a:spcBef>
                        <a:spcAft>
                          <a:spcPts val="0"/>
                        </a:spcAft>
                        <a:buNone/>
                      </a:pPr>
                      <a:r>
                        <a:rPr lang="en" sz="1000" b="1" dirty="0">
                          <a:latin typeface="Calibri"/>
                          <a:ea typeface="Calibri"/>
                          <a:cs typeface="Calibri"/>
                          <a:sym typeface="Calibri"/>
                        </a:rPr>
                        <a:t>Goal 4:</a:t>
                      </a:r>
                      <a:r>
                        <a:rPr lang="en" sz="1000" dirty="0">
                          <a:latin typeface="Calibri"/>
                          <a:ea typeface="Calibri"/>
                          <a:cs typeface="Calibri"/>
                          <a:sym typeface="Calibri"/>
                        </a:rPr>
                        <a:t> Prescribed grazing on 50% pastures, including exclusion fencing, where appropriate.</a:t>
                      </a:r>
                      <a:endParaRPr sz="1000" b="1" dirty="0">
                        <a:latin typeface="Calibri"/>
                        <a:ea typeface="Calibri"/>
                        <a:cs typeface="Calibri"/>
                        <a:sym typeface="Calibri"/>
                      </a:endParaRPr>
                    </a:p>
                  </a:txBody>
                  <a:tcPr marL="54850" marR="54850" marT="18275" marB="64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r h="230916">
                <a:tc>
                  <a:txBody>
                    <a:bodyPr/>
                    <a:lstStyle/>
                    <a:p>
                      <a:pPr marL="0" lvl="0" indent="0" algn="l" rtl="0">
                        <a:spcBef>
                          <a:spcPts val="0"/>
                        </a:spcBef>
                        <a:spcAft>
                          <a:spcPts val="0"/>
                        </a:spcAft>
                        <a:buNone/>
                      </a:pPr>
                      <a:r>
                        <a:rPr lang="en" sz="1300" b="1" dirty="0"/>
                        <a:t>EXPANDED NUTRIENT MANAGEMENT</a:t>
                      </a:r>
                      <a:endParaRPr sz="1300" b="1" dirty="0">
                        <a:solidFill>
                          <a:srgbClr val="FFFFFF"/>
                        </a:solidFill>
                      </a:endParaRPr>
                    </a:p>
                  </a:txBody>
                  <a:tcPr marL="54850" marR="54850" marT="27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gradFill>
                      <a:gsLst>
                        <a:gs pos="0">
                          <a:srgbClr val="DCECD5"/>
                        </a:gs>
                        <a:gs pos="100000">
                          <a:srgbClr val="93BC81"/>
                        </a:gs>
                      </a:gsLst>
                      <a:path path="circle">
                        <a:fillToRect l="50000" t="50000" r="50000" b="50000"/>
                      </a:path>
                      <a:tileRect/>
                    </a:gradFill>
                  </a:tcPr>
                </a:tc>
                <a:extLst>
                  <a:ext uri="{0D108BD9-81ED-4DB2-BD59-A6C34878D82A}">
                    <a16:rowId xmlns:a16="http://schemas.microsoft.com/office/drawing/2014/main" val="10004"/>
                  </a:ext>
                </a:extLst>
              </a:tr>
              <a:tr h="708352">
                <a:tc>
                  <a:txBody>
                    <a:bodyPr/>
                    <a:lstStyle/>
                    <a:p>
                      <a:pPr marL="0" lvl="0" indent="0" algn="l" rtl="0">
                        <a:spcBef>
                          <a:spcPts val="0"/>
                        </a:spcBef>
                        <a:spcAft>
                          <a:spcPts val="0"/>
                        </a:spcAft>
                        <a:buNone/>
                      </a:pPr>
                      <a:r>
                        <a:rPr lang="en" sz="1000" b="1" dirty="0">
                          <a:latin typeface="Calibri"/>
                          <a:ea typeface="Calibri"/>
                          <a:cs typeface="Calibri"/>
                          <a:sym typeface="Calibri"/>
                        </a:rPr>
                        <a:t>Action: </a:t>
                      </a:r>
                      <a:r>
                        <a:rPr lang="en-US" sz="1000" b="1" dirty="0">
                          <a:latin typeface="Calibri"/>
                          <a:ea typeface="Calibri"/>
                          <a:cs typeface="Calibri"/>
                          <a:sym typeface="Calibri"/>
                        </a:rPr>
                        <a:t>F</a:t>
                      </a:r>
                      <a:r>
                        <a:rPr lang="en" sz="1000" b="1" dirty="0">
                          <a:latin typeface="Calibri"/>
                          <a:ea typeface="Calibri"/>
                          <a:cs typeface="Calibri"/>
                          <a:sym typeface="Calibri"/>
                        </a:rPr>
                        <a:t>armlands use precision nutrient management practices.</a:t>
                      </a:r>
                      <a:endParaRPr sz="1000" b="1" dirty="0">
                        <a:latin typeface="Calibri"/>
                        <a:ea typeface="Calibri"/>
                        <a:cs typeface="Calibri"/>
                        <a:sym typeface="Calibri"/>
                      </a:endParaRPr>
                    </a:p>
                    <a:p>
                      <a:pPr marL="0" lvl="0" indent="0" algn="l" rtl="0">
                        <a:spcBef>
                          <a:spcPts val="0"/>
                        </a:spcBef>
                        <a:spcAft>
                          <a:spcPts val="0"/>
                        </a:spcAft>
                        <a:buNone/>
                      </a:pPr>
                      <a:r>
                        <a:rPr lang="en" sz="1000" b="1" dirty="0">
                          <a:latin typeface="Calibri"/>
                          <a:ea typeface="Calibri"/>
                          <a:cs typeface="Calibri"/>
                          <a:sym typeface="Calibri"/>
                        </a:rPr>
                        <a:t>Goal 1: </a:t>
                      </a:r>
                      <a:r>
                        <a:rPr lang="en" sz="1000" dirty="0">
                          <a:latin typeface="Calibri"/>
                          <a:ea typeface="Calibri"/>
                          <a:cs typeface="Calibri"/>
                          <a:sym typeface="Calibri"/>
                        </a:rPr>
                        <a:t>20% of non-manure croplands have and implement Nutrient Management Plans.</a:t>
                      </a:r>
                      <a:endParaRPr sz="1000" dirty="0">
                        <a:latin typeface="Calibri"/>
                        <a:ea typeface="Calibri"/>
                        <a:cs typeface="Calibri"/>
                        <a:sym typeface="Calibri"/>
                      </a:endParaRPr>
                    </a:p>
                    <a:p>
                      <a:pPr marL="0" lvl="0" indent="0" algn="l" rtl="0">
                        <a:spcBef>
                          <a:spcPts val="0"/>
                        </a:spcBef>
                        <a:spcAft>
                          <a:spcPts val="0"/>
                        </a:spcAft>
                        <a:buNone/>
                      </a:pPr>
                      <a:r>
                        <a:rPr lang="en" sz="1000" b="1" dirty="0">
                          <a:latin typeface="Calibri"/>
                          <a:ea typeface="Calibri"/>
                          <a:cs typeface="Calibri"/>
                          <a:sym typeface="Calibri"/>
                        </a:rPr>
                        <a:t>Goal 2:</a:t>
                      </a:r>
                      <a:r>
                        <a:rPr lang="en" sz="1000" dirty="0">
                          <a:latin typeface="Calibri"/>
                          <a:ea typeface="Calibri"/>
                          <a:cs typeface="Calibri"/>
                          <a:sym typeface="Calibri"/>
                        </a:rPr>
                        <a:t> 20% of manured and non-manure croplands use the “4Rs” principles of “Right Source, Right Rate, Right Time and </a:t>
                      </a:r>
                      <a:r>
                        <a:rPr lang="en" sz="1000" dirty="0">
                          <a:latin typeface="Calibri"/>
                          <a:ea typeface="Calibri"/>
                          <a:cs typeface="Calibri"/>
                        </a:rPr>
                        <a:t>Right</a:t>
                      </a:r>
                      <a:r>
                        <a:rPr lang="en" sz="1000" dirty="0">
                          <a:latin typeface="Calibri"/>
                          <a:ea typeface="Calibri"/>
                          <a:cs typeface="Calibri"/>
                          <a:sym typeface="Calibri"/>
                        </a:rPr>
                        <a:t> Place” for increased nitrogen and phosphorus reductions.</a:t>
                      </a:r>
                      <a:endParaRPr sz="1000" b="1" dirty="0">
                        <a:latin typeface="Calibri"/>
                        <a:ea typeface="Calibri"/>
                        <a:cs typeface="Calibri"/>
                        <a:sym typeface="Calibri"/>
                      </a:endParaRPr>
                    </a:p>
                  </a:txBody>
                  <a:tcPr marL="54850" marR="54850" marT="18275" marB="64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5"/>
                  </a:ext>
                </a:extLst>
              </a:tr>
              <a:tr h="230916">
                <a:tc>
                  <a:txBody>
                    <a:bodyPr/>
                    <a:lstStyle/>
                    <a:p>
                      <a:pPr marL="0" lvl="0" indent="0" algn="l" rtl="0">
                        <a:spcBef>
                          <a:spcPts val="0"/>
                        </a:spcBef>
                        <a:spcAft>
                          <a:spcPts val="0"/>
                        </a:spcAft>
                        <a:buNone/>
                      </a:pPr>
                      <a:r>
                        <a:rPr lang="en" sz="1300" b="1" dirty="0">
                          <a:solidFill>
                            <a:schemeClr val="dk1"/>
                          </a:solidFill>
                        </a:rPr>
                        <a:t>MANURE STORAGE FACILITIES</a:t>
                      </a:r>
                      <a:endParaRPr sz="1300" b="1" dirty="0"/>
                    </a:p>
                  </a:txBody>
                  <a:tcPr marL="54850" marR="54850" marT="27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gradFill>
                      <a:gsLst>
                        <a:gs pos="0">
                          <a:srgbClr val="D4E5F5"/>
                        </a:gs>
                        <a:gs pos="100000">
                          <a:srgbClr val="70A4D5"/>
                        </a:gs>
                      </a:gsLst>
                      <a:path path="circle">
                        <a:fillToRect l="50000" t="50000" r="50000" b="50000"/>
                      </a:path>
                      <a:tileRect/>
                    </a:gradFill>
                  </a:tcPr>
                </a:tc>
                <a:extLst>
                  <a:ext uri="{0D108BD9-81ED-4DB2-BD59-A6C34878D82A}">
                    <a16:rowId xmlns:a16="http://schemas.microsoft.com/office/drawing/2014/main" val="10006"/>
                  </a:ext>
                </a:extLst>
              </a:tr>
              <a:tr h="552323">
                <a:tc>
                  <a:txBody>
                    <a:bodyPr/>
                    <a:lstStyle/>
                    <a:p>
                      <a:pPr marL="0" lvl="0" indent="0" algn="l" rtl="0">
                        <a:spcBef>
                          <a:spcPts val="0"/>
                        </a:spcBef>
                        <a:spcAft>
                          <a:spcPts val="0"/>
                        </a:spcAft>
                        <a:buNone/>
                      </a:pPr>
                      <a:r>
                        <a:rPr lang="en" sz="1000" b="1" dirty="0">
                          <a:latin typeface="Calibri"/>
                          <a:ea typeface="Calibri"/>
                          <a:cs typeface="Calibri"/>
                          <a:sym typeface="Calibri"/>
                        </a:rPr>
                        <a:t>Action: Install and use manure storage systems that meet </a:t>
                      </a:r>
                      <a:r>
                        <a:rPr lang="en-US" sz="1000" b="1" dirty="0">
                          <a:latin typeface="Calibri"/>
                          <a:ea typeface="Calibri"/>
                          <a:cs typeface="Calibri"/>
                          <a:sym typeface="Calibri"/>
                        </a:rPr>
                        <a:t>state or </a:t>
                      </a:r>
                      <a:r>
                        <a:rPr lang="en" sz="1000" b="1" dirty="0">
                          <a:latin typeface="Calibri"/>
                          <a:ea typeface="Calibri"/>
                          <a:cs typeface="Calibri"/>
                          <a:sym typeface="Calibri"/>
                        </a:rPr>
                        <a:t>federal standards.</a:t>
                      </a:r>
                      <a:endParaRPr sz="1000" b="1" dirty="0">
                        <a:latin typeface="Calibri"/>
                        <a:ea typeface="Calibri"/>
                        <a:cs typeface="Calibri"/>
                        <a:sym typeface="Calibri"/>
                      </a:endParaRPr>
                    </a:p>
                    <a:p>
                      <a:pPr marL="0" lvl="0" indent="0" algn="l" rtl="0">
                        <a:spcBef>
                          <a:spcPts val="0"/>
                        </a:spcBef>
                        <a:spcAft>
                          <a:spcPts val="0"/>
                        </a:spcAft>
                        <a:buNone/>
                      </a:pPr>
                      <a:r>
                        <a:rPr lang="en" sz="1000" b="1" dirty="0">
                          <a:latin typeface="Calibri"/>
                          <a:ea typeface="Calibri"/>
                          <a:cs typeface="Calibri"/>
                          <a:sym typeface="Calibri"/>
                        </a:rPr>
                        <a:t>Goal 1: </a:t>
                      </a:r>
                      <a:r>
                        <a:rPr lang="en" sz="1000" dirty="0">
                          <a:latin typeface="Calibri"/>
                          <a:ea typeface="Calibri"/>
                          <a:cs typeface="Calibri"/>
                          <a:sym typeface="Calibri"/>
                        </a:rPr>
                        <a:t>90% of swine and poultry operations have adequate manure storage facilities.</a:t>
                      </a:r>
                      <a:endParaRPr sz="1000" dirty="0">
                        <a:latin typeface="Calibri"/>
                        <a:ea typeface="Calibri"/>
                        <a:cs typeface="Calibri"/>
                        <a:sym typeface="Calibri"/>
                      </a:endParaRPr>
                    </a:p>
                    <a:p>
                      <a:pPr marL="0" lvl="0" indent="0" algn="l" rtl="0">
                        <a:spcBef>
                          <a:spcPts val="0"/>
                        </a:spcBef>
                        <a:spcAft>
                          <a:spcPts val="0"/>
                        </a:spcAft>
                        <a:buNone/>
                      </a:pPr>
                      <a:r>
                        <a:rPr lang="en" sz="1000" b="1" dirty="0">
                          <a:latin typeface="Calibri"/>
                          <a:ea typeface="Calibri"/>
                          <a:cs typeface="Calibri"/>
                          <a:sym typeface="Calibri"/>
                        </a:rPr>
                        <a:t>Goal 2:</a:t>
                      </a:r>
                      <a:r>
                        <a:rPr lang="en" sz="1000" dirty="0">
                          <a:latin typeface="Calibri"/>
                          <a:ea typeface="Calibri"/>
                          <a:cs typeface="Calibri"/>
                          <a:sym typeface="Calibri"/>
                        </a:rPr>
                        <a:t> 75% of other livestock operations have adequate manure storage facilities.</a:t>
                      </a:r>
                      <a:endParaRPr sz="1000" b="1" dirty="0">
                        <a:latin typeface="Calibri"/>
                        <a:ea typeface="Calibri"/>
                        <a:cs typeface="Calibri"/>
                        <a:sym typeface="Calibri"/>
                      </a:endParaRPr>
                    </a:p>
                  </a:txBody>
                  <a:tcPr marL="54850" marR="54850" marT="18275" marB="64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7"/>
                  </a:ext>
                </a:extLst>
              </a:tr>
              <a:tr h="230916">
                <a:tc>
                  <a:txBody>
                    <a:bodyPr/>
                    <a:lstStyle/>
                    <a:p>
                      <a:pPr marL="0" lvl="0" indent="0" algn="l" rtl="0">
                        <a:spcBef>
                          <a:spcPts val="0"/>
                        </a:spcBef>
                        <a:spcAft>
                          <a:spcPts val="0"/>
                        </a:spcAft>
                        <a:buNone/>
                      </a:pPr>
                      <a:r>
                        <a:rPr lang="en" sz="1300" b="1" dirty="0">
                          <a:solidFill>
                            <a:schemeClr val="dk1"/>
                          </a:solidFill>
                        </a:rPr>
                        <a:t>DAIRY PRECISION FEEDING</a:t>
                      </a:r>
                      <a:endParaRPr sz="1300" b="1" dirty="0"/>
                    </a:p>
                  </a:txBody>
                  <a:tcPr marL="54850" marR="54850" marT="27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gradFill>
                      <a:gsLst>
                        <a:gs pos="0">
                          <a:srgbClr val="DCECD5"/>
                        </a:gs>
                        <a:gs pos="100000">
                          <a:srgbClr val="93BC81"/>
                        </a:gs>
                      </a:gsLst>
                      <a:path path="circle">
                        <a:fillToRect l="50000" t="50000" r="50000" b="50000"/>
                      </a:path>
                      <a:tileRect/>
                    </a:gradFill>
                  </a:tcPr>
                </a:tc>
                <a:extLst>
                  <a:ext uri="{0D108BD9-81ED-4DB2-BD59-A6C34878D82A}">
                    <a16:rowId xmlns:a16="http://schemas.microsoft.com/office/drawing/2014/main" val="10008"/>
                  </a:ext>
                </a:extLst>
              </a:tr>
              <a:tr h="396293">
                <a:tc>
                  <a:txBody>
                    <a:bodyPr/>
                    <a:lstStyle/>
                    <a:p>
                      <a:pPr marL="0" lvl="0" indent="0" algn="l" rtl="0">
                        <a:spcBef>
                          <a:spcPts val="0"/>
                        </a:spcBef>
                        <a:spcAft>
                          <a:spcPts val="0"/>
                        </a:spcAft>
                        <a:buNone/>
                      </a:pPr>
                      <a:r>
                        <a:rPr lang="en" sz="1000" b="1" dirty="0">
                          <a:latin typeface="Calibri"/>
                          <a:ea typeface="Calibri"/>
                          <a:cs typeface="Calibri"/>
                          <a:sym typeface="Calibri"/>
                        </a:rPr>
                        <a:t>Action: Use precision feed management to reduce nitrogen and phosphorus in manure.</a:t>
                      </a:r>
                      <a:endParaRPr sz="1000" b="1" dirty="0">
                        <a:latin typeface="Calibri"/>
                        <a:ea typeface="Calibri"/>
                        <a:cs typeface="Calibri"/>
                        <a:sym typeface="Calibri"/>
                      </a:endParaRPr>
                    </a:p>
                    <a:p>
                      <a:pPr marL="0" lvl="0" indent="0" algn="l" rtl="0">
                        <a:spcBef>
                          <a:spcPts val="0"/>
                        </a:spcBef>
                        <a:spcAft>
                          <a:spcPts val="0"/>
                        </a:spcAft>
                        <a:buNone/>
                      </a:pPr>
                      <a:r>
                        <a:rPr lang="en" sz="1000" b="1" dirty="0">
                          <a:latin typeface="Calibri"/>
                          <a:ea typeface="Calibri"/>
                          <a:cs typeface="Calibri"/>
                          <a:sym typeface="Calibri"/>
                        </a:rPr>
                        <a:t>Goal 1: </a:t>
                      </a:r>
                      <a:r>
                        <a:rPr lang="en" sz="1000" dirty="0">
                          <a:latin typeface="Calibri"/>
                          <a:ea typeface="Calibri"/>
                          <a:cs typeface="Calibri"/>
                          <a:sym typeface="Calibri"/>
                        </a:rPr>
                        <a:t>70% of dairy cows fed with precision feed management.</a:t>
                      </a:r>
                      <a:endParaRPr sz="1000" b="1" dirty="0">
                        <a:latin typeface="Calibri"/>
                        <a:ea typeface="Calibri"/>
                        <a:cs typeface="Calibri"/>
                        <a:sym typeface="Calibri"/>
                      </a:endParaRPr>
                    </a:p>
                  </a:txBody>
                  <a:tcPr marL="54850" marR="54850" marT="18275" marB="64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9"/>
                  </a:ext>
                </a:extLst>
              </a:tr>
              <a:tr h="257388">
                <a:tc>
                  <a:txBody>
                    <a:bodyPr/>
                    <a:lstStyle/>
                    <a:p>
                      <a:pPr marL="0" lvl="0" indent="0" algn="l" rtl="0">
                        <a:spcBef>
                          <a:spcPts val="0"/>
                        </a:spcBef>
                        <a:spcAft>
                          <a:spcPts val="0"/>
                        </a:spcAft>
                        <a:buNone/>
                      </a:pPr>
                      <a:r>
                        <a:rPr lang="en" sz="1300" b="1" dirty="0">
                          <a:solidFill>
                            <a:schemeClr val="dk1"/>
                          </a:solidFill>
                        </a:rPr>
                        <a:t>INTEGRATED SYSTEMS FOR ELIMINATION OF EXCESS MANURE</a:t>
                      </a:r>
                      <a:endParaRPr sz="1300" b="1" dirty="0"/>
                    </a:p>
                  </a:txBody>
                  <a:tcPr marL="54850" marR="54850" marT="27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gradFill>
                      <a:gsLst>
                        <a:gs pos="0">
                          <a:srgbClr val="D4E5F5"/>
                        </a:gs>
                        <a:gs pos="100000">
                          <a:srgbClr val="70A4D5"/>
                        </a:gs>
                      </a:gsLst>
                      <a:path path="circle">
                        <a:fillToRect l="50000" t="50000" r="50000" b="50000"/>
                      </a:path>
                      <a:tileRect/>
                    </a:gradFill>
                  </a:tcPr>
                </a:tc>
                <a:extLst>
                  <a:ext uri="{0D108BD9-81ED-4DB2-BD59-A6C34878D82A}">
                    <a16:rowId xmlns:a16="http://schemas.microsoft.com/office/drawing/2014/main" val="10010"/>
                  </a:ext>
                </a:extLst>
              </a:tr>
              <a:tr h="560282">
                <a:tc>
                  <a:txBody>
                    <a:bodyPr/>
                    <a:lstStyle/>
                    <a:p>
                      <a:pPr marL="0" lvl="0" indent="0" algn="l" rtl="0">
                        <a:spcBef>
                          <a:spcPts val="0"/>
                        </a:spcBef>
                        <a:spcAft>
                          <a:spcPts val="0"/>
                        </a:spcAft>
                        <a:buNone/>
                      </a:pPr>
                      <a:r>
                        <a:rPr lang="en" sz="1000" b="1" dirty="0">
                          <a:latin typeface="Calibri"/>
                          <a:ea typeface="Calibri"/>
                          <a:cs typeface="Calibri"/>
                          <a:sym typeface="Calibri"/>
                        </a:rPr>
                        <a:t>Action: Create integrated county </a:t>
                      </a:r>
                      <a:r>
                        <a:rPr lang="en-US" sz="1000" b="1" dirty="0">
                          <a:latin typeface="Calibri"/>
                          <a:ea typeface="Calibri"/>
                          <a:cs typeface="Calibri"/>
                          <a:sym typeface="Calibri"/>
                        </a:rPr>
                        <a:t>or </a:t>
                      </a:r>
                      <a:r>
                        <a:rPr lang="en" sz="1000" b="1" dirty="0">
                          <a:latin typeface="Calibri"/>
                          <a:ea typeface="Calibri"/>
                          <a:cs typeface="Calibri"/>
                          <a:sym typeface="Calibri"/>
                        </a:rPr>
                        <a:t>regional programs for removal of or beneficial use of excess manure.</a:t>
                      </a:r>
                      <a:endParaRPr sz="1000" b="1" dirty="0">
                        <a:latin typeface="Calibri"/>
                        <a:ea typeface="Calibri"/>
                        <a:cs typeface="Calibri"/>
                        <a:sym typeface="Calibri"/>
                      </a:endParaRPr>
                    </a:p>
                    <a:p>
                      <a:pPr marL="0" lvl="0" indent="0" algn="l" rtl="0">
                        <a:spcBef>
                          <a:spcPts val="0"/>
                        </a:spcBef>
                        <a:spcAft>
                          <a:spcPts val="0"/>
                        </a:spcAft>
                        <a:buNone/>
                      </a:pPr>
                      <a:r>
                        <a:rPr lang="en" sz="1000" b="1" dirty="0">
                          <a:latin typeface="Calibri"/>
                          <a:ea typeface="Calibri"/>
                          <a:cs typeface="Calibri"/>
                          <a:sym typeface="Calibri"/>
                        </a:rPr>
                        <a:t>Goal 1: </a:t>
                      </a:r>
                      <a:r>
                        <a:rPr lang="en" sz="1000" dirty="0">
                          <a:latin typeface="Calibri"/>
                          <a:ea typeface="Calibri"/>
                          <a:cs typeface="Calibri"/>
                          <a:sym typeface="Calibri"/>
                        </a:rPr>
                        <a:t>Develop coordinated regional systems for removing excess manure (through treatment or transportation) from the Chesapeake Bay watershed.</a:t>
                      </a:r>
                      <a:endParaRPr sz="1000" b="1" dirty="0">
                        <a:latin typeface="Calibri"/>
                        <a:ea typeface="Calibri"/>
                        <a:cs typeface="Calibri"/>
                        <a:sym typeface="Calibri"/>
                      </a:endParaRPr>
                    </a:p>
                  </a:txBody>
                  <a:tcPr marL="54850" marR="54850" marT="18275" marB="64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11"/>
                  </a:ext>
                </a:extLst>
              </a:tr>
              <a:tr h="230916">
                <a:tc>
                  <a:txBody>
                    <a:bodyPr/>
                    <a:lstStyle/>
                    <a:p>
                      <a:pPr marL="0" lvl="0" indent="0" algn="l" rtl="0">
                        <a:spcBef>
                          <a:spcPts val="0"/>
                        </a:spcBef>
                        <a:spcAft>
                          <a:spcPts val="0"/>
                        </a:spcAft>
                        <a:buNone/>
                      </a:pPr>
                      <a:r>
                        <a:rPr lang="en" sz="1300" b="1" dirty="0">
                          <a:solidFill>
                            <a:schemeClr val="dk1"/>
                          </a:solidFill>
                        </a:rPr>
                        <a:t>FOREST AND GRASS RIPARIAN BUFFERS</a:t>
                      </a:r>
                      <a:endParaRPr sz="1300" b="1" dirty="0"/>
                    </a:p>
                  </a:txBody>
                  <a:tcPr marL="54850" marR="54850" marT="27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gradFill>
                      <a:gsLst>
                        <a:gs pos="0">
                          <a:srgbClr val="DCECD5"/>
                        </a:gs>
                        <a:gs pos="100000">
                          <a:srgbClr val="93BC81"/>
                        </a:gs>
                      </a:gsLst>
                      <a:path path="circle">
                        <a:fillToRect l="50000" t="50000" r="50000" b="50000"/>
                      </a:path>
                      <a:tileRect/>
                    </a:gradFill>
                  </a:tcPr>
                </a:tc>
                <a:extLst>
                  <a:ext uri="{0D108BD9-81ED-4DB2-BD59-A6C34878D82A}">
                    <a16:rowId xmlns:a16="http://schemas.microsoft.com/office/drawing/2014/main" val="10012"/>
                  </a:ext>
                </a:extLst>
              </a:tr>
              <a:tr h="723300">
                <a:tc>
                  <a:txBody>
                    <a:bodyPr/>
                    <a:lstStyle/>
                    <a:p>
                      <a:pPr marL="0" lvl="0" indent="0" algn="l" rtl="0">
                        <a:spcBef>
                          <a:spcPts val="0"/>
                        </a:spcBef>
                        <a:spcAft>
                          <a:spcPts val="0"/>
                        </a:spcAft>
                        <a:buNone/>
                      </a:pPr>
                      <a:r>
                        <a:rPr lang="en" sz="1000" b="1" dirty="0">
                          <a:latin typeface="Calibri"/>
                          <a:ea typeface="Calibri"/>
                          <a:cs typeface="Calibri"/>
                          <a:sym typeface="Calibri"/>
                        </a:rPr>
                        <a:t>Action: Plant forest buffers and grassy vegetation along streams. For accreditation buffers must be a minimal of 35 feet in width up to 300 feet in width from the edge of the stream.</a:t>
                      </a:r>
                      <a:endParaRPr sz="1000" b="1" dirty="0">
                        <a:latin typeface="Calibri"/>
                        <a:ea typeface="Calibri"/>
                        <a:cs typeface="Calibri"/>
                        <a:sym typeface="Calibri"/>
                      </a:endParaRPr>
                    </a:p>
                    <a:p>
                      <a:pPr marL="0" lvl="0" indent="0" algn="l" rtl="0">
                        <a:spcBef>
                          <a:spcPts val="0"/>
                        </a:spcBef>
                        <a:spcAft>
                          <a:spcPts val="0"/>
                        </a:spcAft>
                        <a:buNone/>
                      </a:pPr>
                      <a:r>
                        <a:rPr lang="en" sz="1000" b="1" dirty="0">
                          <a:latin typeface="Calibri"/>
                          <a:ea typeface="Calibri"/>
                          <a:cs typeface="Calibri"/>
                          <a:sym typeface="Calibri"/>
                        </a:rPr>
                        <a:t>Goal 1: </a:t>
                      </a:r>
                      <a:r>
                        <a:rPr lang="en" sz="1000" dirty="0">
                          <a:latin typeface="Calibri"/>
                          <a:ea typeface="Calibri"/>
                          <a:cs typeface="Calibri"/>
                          <a:sym typeface="Calibri"/>
                        </a:rPr>
                        <a:t>25% of non-buffered streamside farm lands add 35 foot wide forest buffer. (based on up to 300 ft available streamside area) </a:t>
                      </a:r>
                      <a:endParaRPr sz="1000" dirty="0">
                        <a:latin typeface="Calibri"/>
                        <a:ea typeface="Calibri"/>
                        <a:cs typeface="Calibri"/>
                        <a:sym typeface="Calibri"/>
                      </a:endParaRPr>
                    </a:p>
                    <a:p>
                      <a:pPr marL="0" lvl="0" indent="0" algn="l" rtl="0">
                        <a:spcBef>
                          <a:spcPts val="0"/>
                        </a:spcBef>
                        <a:spcAft>
                          <a:spcPts val="0"/>
                        </a:spcAft>
                        <a:buNone/>
                      </a:pPr>
                      <a:r>
                        <a:rPr lang="en" sz="1000" b="1" dirty="0">
                          <a:latin typeface="Calibri"/>
                          <a:ea typeface="Calibri"/>
                          <a:cs typeface="Calibri"/>
                          <a:sym typeface="Calibri"/>
                        </a:rPr>
                        <a:t>Goal 2:</a:t>
                      </a:r>
                      <a:r>
                        <a:rPr lang="en" sz="1000" dirty="0">
                          <a:latin typeface="Calibri"/>
                          <a:ea typeface="Calibri"/>
                          <a:cs typeface="Calibri"/>
                          <a:sym typeface="Calibri"/>
                        </a:rPr>
                        <a:t> 15% of non-buffered streamside farm lands add 35 foot wide grass buffer. (based on up to 300 ft available streamside area)</a:t>
                      </a:r>
                      <a:endParaRPr sz="1000" b="1" dirty="0">
                        <a:latin typeface="Calibri"/>
                        <a:ea typeface="Calibri"/>
                        <a:cs typeface="Calibri"/>
                        <a:sym typeface="Calibri"/>
                      </a:endParaRPr>
                    </a:p>
                  </a:txBody>
                  <a:tcPr marL="54850" marR="54850" marT="18275" marB="64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13"/>
                  </a:ext>
                </a:extLst>
              </a:tr>
            </a:tbl>
          </a:graphicData>
        </a:graphic>
      </p:graphicFrame>
      <p:cxnSp>
        <p:nvCxnSpPr>
          <p:cNvPr id="61" name="Google Shape;61;p13"/>
          <p:cNvCxnSpPr/>
          <p:nvPr/>
        </p:nvCxnSpPr>
        <p:spPr>
          <a:xfrm>
            <a:off x="422100" y="1534250"/>
            <a:ext cx="6928200" cy="0"/>
          </a:xfrm>
          <a:prstGeom prst="straightConnector1">
            <a:avLst/>
          </a:prstGeom>
          <a:noFill/>
          <a:ln w="38100" cap="flat" cmpd="sng">
            <a:solidFill>
              <a:srgbClr val="0B5394"/>
            </a:solidFill>
            <a:prstDash val="solid"/>
            <a:round/>
            <a:headEnd type="none" w="sm" len="sm"/>
            <a:tailEnd type="none" w="sm" len="sm"/>
          </a:ln>
        </p:spPr>
      </p:cxnSp>
      <p:cxnSp>
        <p:nvCxnSpPr>
          <p:cNvPr id="10" name="Google Shape;59;p13">
            <a:extLst>
              <a:ext uri="{FF2B5EF4-FFF2-40B4-BE49-F238E27FC236}">
                <a16:creationId xmlns:a16="http://schemas.microsoft.com/office/drawing/2014/main" id="{7634DD58-4769-49ED-A7CE-ED21395E8EA9}"/>
              </a:ext>
            </a:extLst>
          </p:cNvPr>
          <p:cNvCxnSpPr/>
          <p:nvPr/>
        </p:nvCxnSpPr>
        <p:spPr>
          <a:xfrm>
            <a:off x="411125" y="9578875"/>
            <a:ext cx="6928200" cy="0"/>
          </a:xfrm>
          <a:prstGeom prst="straightConnector1">
            <a:avLst/>
          </a:prstGeom>
          <a:noFill/>
          <a:ln w="38100" cap="flat" cmpd="sng">
            <a:solidFill>
              <a:srgbClr val="38761D"/>
            </a:solidFill>
            <a:prstDash val="solid"/>
            <a:round/>
            <a:headEnd type="none" w="sm" len="sm"/>
            <a:tailEnd type="none" w="sm" len="sm"/>
          </a:ln>
        </p:spPr>
      </p:cxnSp>
      <p:cxnSp>
        <p:nvCxnSpPr>
          <p:cNvPr id="11" name="Google Shape;60;p13">
            <a:extLst>
              <a:ext uri="{FF2B5EF4-FFF2-40B4-BE49-F238E27FC236}">
                <a16:creationId xmlns:a16="http://schemas.microsoft.com/office/drawing/2014/main" id="{81755606-6C7D-4A5E-853B-CB6A31F538CB}"/>
              </a:ext>
            </a:extLst>
          </p:cNvPr>
          <p:cNvCxnSpPr/>
          <p:nvPr/>
        </p:nvCxnSpPr>
        <p:spPr>
          <a:xfrm>
            <a:off x="411125" y="9515375"/>
            <a:ext cx="6928200" cy="0"/>
          </a:xfrm>
          <a:prstGeom prst="straightConnector1">
            <a:avLst/>
          </a:prstGeom>
          <a:noFill/>
          <a:ln w="38100" cap="flat" cmpd="sng">
            <a:solidFill>
              <a:srgbClr val="0B5394"/>
            </a:solidFill>
            <a:prstDash val="solid"/>
            <a:round/>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p:nvPr/>
        </p:nvSpPr>
        <p:spPr>
          <a:xfrm>
            <a:off x="366625" y="5875900"/>
            <a:ext cx="7036800" cy="3563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400" b="1" i="0" u="none" strike="noStrike" cap="none" dirty="0">
                <a:solidFill>
                  <a:srgbClr val="000000"/>
                </a:solidFill>
                <a:latin typeface="Arial"/>
                <a:ea typeface="Arial"/>
                <a:cs typeface="Arial"/>
                <a:sym typeface="Arial"/>
              </a:rPr>
              <a:t>Resource Needs</a:t>
            </a:r>
            <a:endParaRPr dirty="0"/>
          </a:p>
          <a:p>
            <a:pPr marL="0" marR="0" lvl="0" indent="0" algn="l" rtl="0">
              <a:lnSpc>
                <a:spcPct val="100000"/>
              </a:lnSpc>
              <a:spcBef>
                <a:spcPts val="0"/>
              </a:spcBef>
              <a:spcAft>
                <a:spcPts val="0"/>
              </a:spcAft>
              <a:buClr>
                <a:srgbClr val="000000"/>
              </a:buClr>
              <a:buSzPts val="1100"/>
              <a:buFont typeface="Arial"/>
              <a:buNone/>
            </a:pPr>
            <a:endParaRPr sz="8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dirty="0">
                <a:solidFill>
                  <a:srgbClr val="000000"/>
                </a:solidFill>
                <a:latin typeface="Calibri"/>
                <a:ea typeface="Calibri"/>
                <a:cs typeface="Calibri"/>
                <a:sym typeface="Calibri"/>
              </a:rPr>
              <a:t>To reach these goals, the state, local partners and farmers will need additional support:</a:t>
            </a:r>
            <a:r>
              <a:rPr lang="en" sz="1100" b="1" i="0" u="none" strike="noStrike" cap="none" dirty="0">
                <a:solidFill>
                  <a:srgbClr val="0B5394"/>
                </a:solidFill>
                <a:latin typeface="Calibri"/>
                <a:ea typeface="Calibri"/>
                <a:cs typeface="Calibri"/>
                <a:sym typeface="Calibri"/>
              </a:rPr>
              <a:t> </a:t>
            </a:r>
            <a:endParaRPr dirty="0"/>
          </a:p>
          <a:p>
            <a:pPr marL="0" marR="0" lvl="0" indent="0" algn="l" rtl="0">
              <a:lnSpc>
                <a:spcPct val="100000"/>
              </a:lnSpc>
              <a:spcBef>
                <a:spcPts val="0"/>
              </a:spcBef>
              <a:spcAft>
                <a:spcPts val="0"/>
              </a:spcAft>
              <a:buClr>
                <a:srgbClr val="000000"/>
              </a:buClr>
              <a:buSzPts val="1100"/>
              <a:buFont typeface="Arial"/>
              <a:buNone/>
            </a:pPr>
            <a:endParaRPr sz="600" b="0" i="0" u="none" strike="noStrike" cap="none" dirty="0">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Calibri"/>
              <a:buAutoNum type="arabicPeriod"/>
            </a:pPr>
            <a:r>
              <a:rPr lang="en" sz="1100" b="1" i="0" u="none" strike="noStrike" cap="none" dirty="0">
                <a:solidFill>
                  <a:srgbClr val="000000"/>
                </a:solidFill>
                <a:latin typeface="Calibri"/>
                <a:ea typeface="Calibri"/>
                <a:cs typeface="Calibri"/>
                <a:sym typeface="Calibri"/>
              </a:rPr>
              <a:t>Agricultural Compliance (Permitting, Compliance Assurance, Inspection, Enforcement).</a:t>
            </a:r>
            <a:r>
              <a:rPr lang="en" sz="1100" b="0" i="0" u="none" strike="noStrike" cap="none" dirty="0">
                <a:solidFill>
                  <a:srgbClr val="000000"/>
                </a:solidFill>
                <a:latin typeface="Calibri"/>
                <a:ea typeface="Calibri"/>
                <a:cs typeface="Calibri"/>
                <a:sym typeface="Calibri"/>
              </a:rPr>
              <a:t>Agencies need continued funding for current staff, plus </a:t>
            </a:r>
            <a:r>
              <a:rPr lang="en" sz="1100" b="0" i="0" u="sng" strike="noStrike" cap="none" dirty="0">
                <a:solidFill>
                  <a:schemeClr val="dk1"/>
                </a:solidFill>
                <a:latin typeface="Calibri"/>
                <a:ea typeface="Calibri"/>
                <a:cs typeface="Calibri"/>
                <a:sym typeface="Calibri"/>
              </a:rPr>
              <a:t>additional</a:t>
            </a:r>
            <a:r>
              <a:rPr lang="en" sz="1100" b="0" i="0" u="none" strike="noStrike" cap="none" dirty="0">
                <a:solidFill>
                  <a:schemeClr val="dk1"/>
                </a:solidFill>
                <a:latin typeface="Calibri"/>
                <a:ea typeface="Calibri"/>
                <a:cs typeface="Calibri"/>
                <a:sym typeface="Calibri"/>
              </a:rPr>
              <a:t> staff for the expanded ag compliance program: </a:t>
            </a:r>
            <a:endParaRPr dirty="0"/>
          </a:p>
          <a:p>
            <a:pPr marL="914400" marR="822960" lvl="1" indent="-298450" algn="l" rtl="0">
              <a:lnSpc>
                <a:spcPct val="100000"/>
              </a:lnSpc>
              <a:spcBef>
                <a:spcPts val="0"/>
              </a:spcBef>
              <a:spcAft>
                <a:spcPts val="0"/>
              </a:spcAft>
              <a:buClr>
                <a:schemeClr val="dk1"/>
              </a:buClr>
              <a:buSzPts val="1100"/>
              <a:buFont typeface="Calibri"/>
              <a:buAutoNum type="alphaLcPeriod"/>
            </a:pPr>
            <a:r>
              <a:rPr lang="en" sz="1100" b="0" i="0" u="none" strike="noStrike" cap="none" dirty="0">
                <a:solidFill>
                  <a:schemeClr val="dk1"/>
                </a:solidFill>
                <a:latin typeface="Calibri"/>
                <a:ea typeface="Calibri"/>
                <a:cs typeface="Calibri"/>
                <a:sym typeface="Calibri"/>
              </a:rPr>
              <a:t>DEP – Maintain current staff; plus 1</a:t>
            </a:r>
            <a:r>
              <a:rPr lang="en" sz="1100" dirty="0">
                <a:solidFill>
                  <a:schemeClr val="dk1"/>
                </a:solidFill>
                <a:latin typeface="Calibri"/>
                <a:ea typeface="Calibri"/>
                <a:cs typeface="Calibri"/>
                <a:sym typeface="Calibri"/>
              </a:rPr>
              <a:t>2</a:t>
            </a:r>
            <a:r>
              <a:rPr lang="en" sz="1100" b="0" i="0" u="none" strike="noStrike" cap="none" dirty="0">
                <a:solidFill>
                  <a:schemeClr val="dk1"/>
                </a:solidFill>
                <a:latin typeface="Calibri"/>
                <a:ea typeface="Calibri"/>
                <a:cs typeface="Calibri"/>
                <a:sym typeface="Calibri"/>
              </a:rPr>
              <a:t>.5 additional staff positions ($</a:t>
            </a:r>
            <a:r>
              <a:rPr lang="en" sz="1100" dirty="0">
                <a:solidFill>
                  <a:schemeClr val="dk1"/>
                </a:solidFill>
                <a:latin typeface="Calibri"/>
                <a:ea typeface="Calibri"/>
                <a:cs typeface="Calibri"/>
                <a:sym typeface="Calibri"/>
              </a:rPr>
              <a:t>1,432,814</a:t>
            </a:r>
            <a:r>
              <a:rPr lang="en" sz="1100" b="0" i="0" u="none" strike="noStrike" cap="none" dirty="0">
                <a:solidFill>
                  <a:schemeClr val="dk1"/>
                </a:solidFill>
                <a:latin typeface="Calibri"/>
                <a:ea typeface="Calibri"/>
                <a:cs typeface="Calibri"/>
                <a:sym typeface="Calibri"/>
              </a:rPr>
              <a:t>) </a:t>
            </a:r>
            <a:endParaRPr dirty="0"/>
          </a:p>
          <a:p>
            <a:pPr marL="914400" marR="0" lvl="1" indent="-298450" algn="l" rtl="0">
              <a:lnSpc>
                <a:spcPct val="100000"/>
              </a:lnSpc>
              <a:spcBef>
                <a:spcPts val="0"/>
              </a:spcBef>
              <a:spcAft>
                <a:spcPts val="0"/>
              </a:spcAft>
              <a:buClr>
                <a:schemeClr val="dk1"/>
              </a:buClr>
              <a:buSzPts val="1100"/>
              <a:buFont typeface="Calibri"/>
              <a:buAutoNum type="alphaLcPeriod"/>
            </a:pPr>
            <a:r>
              <a:rPr lang="en" sz="1100" b="0" i="0" u="none" strike="noStrike" cap="none" dirty="0">
                <a:solidFill>
                  <a:schemeClr val="dk1"/>
                </a:solidFill>
                <a:latin typeface="Calibri"/>
                <a:ea typeface="Calibri"/>
                <a:cs typeface="Calibri"/>
                <a:sym typeface="Calibri"/>
              </a:rPr>
              <a:t>Conservation Districts – Continue funding for Nutrient Management (35 staff) and Chesapeake Bay Technicians (39 staff) </a:t>
            </a:r>
            <a:endParaRPr dirty="0"/>
          </a:p>
          <a:p>
            <a:pPr marL="457200" marR="0" lvl="0" indent="-298450" algn="l" rtl="0">
              <a:lnSpc>
                <a:spcPct val="100000"/>
              </a:lnSpc>
              <a:spcBef>
                <a:spcPts val="0"/>
              </a:spcBef>
              <a:spcAft>
                <a:spcPts val="0"/>
              </a:spcAft>
              <a:buClr>
                <a:schemeClr val="dk1"/>
              </a:buClr>
              <a:buSzPts val="1100"/>
              <a:buFont typeface="Calibri"/>
              <a:buAutoNum type="arabicPeriod"/>
            </a:pPr>
            <a:endParaRPr lang="en" sz="500" b="1" i="0" u="none" strike="noStrike" cap="none" dirty="0">
              <a:solidFill>
                <a:schemeClr val="dk1"/>
              </a:solidFill>
              <a:latin typeface="Calibri"/>
              <a:ea typeface="Calibri"/>
              <a:cs typeface="Calibri"/>
              <a:sym typeface="Calibri"/>
            </a:endParaRPr>
          </a:p>
          <a:p>
            <a:pPr marL="457200" marR="0" lvl="0" indent="-298450" algn="l" rtl="0">
              <a:lnSpc>
                <a:spcPct val="100000"/>
              </a:lnSpc>
              <a:spcBef>
                <a:spcPts val="0"/>
              </a:spcBef>
              <a:spcAft>
                <a:spcPts val="0"/>
              </a:spcAft>
              <a:buClr>
                <a:schemeClr val="dk1"/>
              </a:buClr>
              <a:buSzPts val="1100"/>
              <a:buFont typeface="Calibri"/>
              <a:buAutoNum type="arabicPeriod"/>
            </a:pPr>
            <a:r>
              <a:rPr lang="en" sz="1100" b="1" i="0" u="none" strike="noStrike" cap="none" dirty="0">
                <a:solidFill>
                  <a:schemeClr val="dk1"/>
                </a:solidFill>
                <a:latin typeface="Calibri"/>
                <a:ea typeface="Calibri"/>
                <a:cs typeface="Calibri"/>
                <a:sym typeface="Calibri"/>
              </a:rPr>
              <a:t>Technical Assistance for BMP Design, Oversight and Implementation.</a:t>
            </a:r>
            <a:r>
              <a:rPr lang="en" sz="1100" b="0" i="0" u="none" strike="noStrike" cap="none" dirty="0">
                <a:solidFill>
                  <a:schemeClr val="dk1"/>
                </a:solidFill>
                <a:latin typeface="Calibri"/>
                <a:ea typeface="Calibri"/>
                <a:cs typeface="Calibri"/>
                <a:sym typeface="Calibri"/>
              </a:rPr>
              <a:t> Partners need </a:t>
            </a:r>
            <a:r>
              <a:rPr lang="en" sz="1100" b="0" i="0" u="sng" strike="noStrike" cap="none" dirty="0">
                <a:solidFill>
                  <a:schemeClr val="dk1"/>
                </a:solidFill>
                <a:latin typeface="Calibri"/>
                <a:ea typeface="Calibri"/>
                <a:cs typeface="Calibri"/>
                <a:sym typeface="Calibri"/>
              </a:rPr>
              <a:t>additional</a:t>
            </a:r>
            <a:r>
              <a:rPr lang="en" sz="1100" b="0" i="0" u="none" strike="noStrike" cap="none" dirty="0">
                <a:solidFill>
                  <a:schemeClr val="dk1"/>
                </a:solidFill>
                <a:latin typeface="Calibri"/>
                <a:ea typeface="Calibri"/>
                <a:cs typeface="Calibri"/>
                <a:sym typeface="Calibri"/>
              </a:rPr>
              <a:t> staff to provide technical assistance to the agricultural community: </a:t>
            </a:r>
            <a:endParaRPr dirty="0"/>
          </a:p>
          <a:p>
            <a:pPr marL="914400" marR="0" lvl="1" indent="-298704" algn="l" rtl="0">
              <a:lnSpc>
                <a:spcPct val="100000"/>
              </a:lnSpc>
              <a:spcBef>
                <a:spcPts val="0"/>
              </a:spcBef>
              <a:spcAft>
                <a:spcPts val="0"/>
              </a:spcAft>
              <a:buClr>
                <a:schemeClr val="dk1"/>
              </a:buClr>
              <a:buSzPts val="1104"/>
              <a:buFont typeface="Calibri"/>
              <a:buAutoNum type="alphaLcPeriod"/>
            </a:pPr>
            <a:r>
              <a:rPr lang="en" sz="1104" b="0" i="0" u="none" strike="noStrike" cap="none" dirty="0">
                <a:solidFill>
                  <a:schemeClr val="dk1"/>
                </a:solidFill>
                <a:latin typeface="Calibri"/>
                <a:ea typeface="Calibri"/>
                <a:cs typeface="Calibri"/>
                <a:sym typeface="Calibri"/>
              </a:rPr>
              <a:t>Conservation District staff</a:t>
            </a:r>
            <a:r>
              <a:rPr lang="en" sz="1200" b="0" i="0" u="none" strike="noStrike" cap="none" dirty="0">
                <a:solidFill>
                  <a:schemeClr val="dk1"/>
                </a:solidFill>
                <a:latin typeface="Calibri"/>
                <a:ea typeface="Calibri"/>
                <a:cs typeface="Calibri"/>
                <a:sym typeface="Calibri"/>
              </a:rPr>
              <a:t> – </a:t>
            </a:r>
            <a:r>
              <a:rPr lang="en" sz="1104" b="0" i="0" u="none" strike="noStrike" cap="none" dirty="0">
                <a:solidFill>
                  <a:schemeClr val="dk1"/>
                </a:solidFill>
                <a:latin typeface="Calibri"/>
                <a:ea typeface="Calibri"/>
                <a:cs typeface="Calibri"/>
                <a:sym typeface="Calibri"/>
              </a:rPr>
              <a:t>All time spent on technical assistance ($</a:t>
            </a:r>
            <a:r>
              <a:rPr lang="en" sz="1104" dirty="0">
                <a:solidFill>
                  <a:schemeClr val="dk1"/>
                </a:solidFill>
                <a:latin typeface="Calibri"/>
                <a:ea typeface="Calibri"/>
                <a:cs typeface="Calibri"/>
                <a:sym typeface="Calibri"/>
              </a:rPr>
              <a:t>5,400,500</a:t>
            </a:r>
            <a:r>
              <a:rPr lang="en" sz="1104" b="0" i="0" u="none" strike="noStrike" cap="none" dirty="0">
                <a:solidFill>
                  <a:schemeClr val="dk1"/>
                </a:solidFill>
                <a:latin typeface="Calibri"/>
                <a:ea typeface="Calibri"/>
                <a:cs typeface="Calibri"/>
                <a:sym typeface="Calibri"/>
              </a:rPr>
              <a:t>):</a:t>
            </a:r>
            <a:endParaRPr dirty="0"/>
          </a:p>
          <a:p>
            <a:pPr marL="1371600" marR="0" lvl="2" indent="-298703" algn="l" rtl="0">
              <a:lnSpc>
                <a:spcPct val="100000"/>
              </a:lnSpc>
              <a:spcBef>
                <a:spcPts val="0"/>
              </a:spcBef>
              <a:spcAft>
                <a:spcPts val="0"/>
              </a:spcAft>
              <a:buClr>
                <a:schemeClr val="dk1"/>
              </a:buClr>
              <a:buSzPts val="1104"/>
              <a:buFont typeface="Calibri"/>
              <a:buAutoNum type="romanLcPeriod"/>
            </a:pPr>
            <a:r>
              <a:rPr lang="en" sz="1104" b="0" i="0" u="none" strike="noStrike" cap="none" dirty="0">
                <a:solidFill>
                  <a:schemeClr val="dk1"/>
                </a:solidFill>
                <a:latin typeface="Calibri"/>
                <a:ea typeface="Calibri"/>
                <a:cs typeface="Calibri"/>
                <a:sym typeface="Calibri"/>
              </a:rPr>
              <a:t>50 additional Chesapeake Bay Technicians </a:t>
            </a:r>
            <a:endParaRPr dirty="0"/>
          </a:p>
          <a:p>
            <a:pPr marL="1371600" marR="0" lvl="2" indent="-298703" algn="l" rtl="0">
              <a:lnSpc>
                <a:spcPct val="100000"/>
              </a:lnSpc>
              <a:spcBef>
                <a:spcPts val="0"/>
              </a:spcBef>
              <a:spcAft>
                <a:spcPts val="0"/>
              </a:spcAft>
              <a:buClr>
                <a:schemeClr val="dk1"/>
              </a:buClr>
              <a:buSzPts val="1104"/>
              <a:buFont typeface="Arial"/>
              <a:buAutoNum type="romanLcPeriod"/>
            </a:pPr>
            <a:r>
              <a:rPr lang="en" sz="1104" b="0" i="0" u="none" strike="noStrike" cap="none" dirty="0">
                <a:solidFill>
                  <a:schemeClr val="dk1"/>
                </a:solidFill>
                <a:latin typeface="Calibri"/>
                <a:ea typeface="Calibri"/>
                <a:cs typeface="Calibri"/>
                <a:sym typeface="Calibri"/>
              </a:rPr>
              <a:t>10 additional Chesapeake Bay Engineers </a:t>
            </a:r>
            <a:endParaRPr dirty="0"/>
          </a:p>
          <a:p>
            <a:pPr marL="914400" marR="0" lvl="1" indent="-298704" algn="l" rtl="0">
              <a:lnSpc>
                <a:spcPct val="100000"/>
              </a:lnSpc>
              <a:spcBef>
                <a:spcPts val="0"/>
              </a:spcBef>
              <a:spcAft>
                <a:spcPts val="0"/>
              </a:spcAft>
              <a:buClr>
                <a:schemeClr val="dk1"/>
              </a:buClr>
              <a:buSzPts val="1104"/>
              <a:buFont typeface="Calibri"/>
              <a:buAutoNum type="alphaLcPeriod"/>
            </a:pPr>
            <a:r>
              <a:rPr lang="en" sz="1104" b="0" i="0" u="none" strike="noStrike" cap="none" dirty="0">
                <a:solidFill>
                  <a:schemeClr val="dk1"/>
                </a:solidFill>
                <a:latin typeface="Calibri"/>
                <a:ea typeface="Calibri"/>
                <a:cs typeface="Calibri"/>
                <a:sym typeface="Calibri"/>
              </a:rPr>
              <a:t>Private Industry/NGO/NRCS</a:t>
            </a:r>
            <a:r>
              <a:rPr lang="en" sz="1200" b="0" i="0" u="none" strike="noStrike" cap="none" dirty="0">
                <a:solidFill>
                  <a:schemeClr val="dk1"/>
                </a:solidFill>
                <a:latin typeface="Calibri"/>
                <a:ea typeface="Calibri"/>
                <a:cs typeface="Calibri"/>
                <a:sym typeface="Calibri"/>
              </a:rPr>
              <a:t> – </a:t>
            </a:r>
            <a:r>
              <a:rPr lang="en" sz="1104" b="0" i="0" u="none" strike="noStrike" cap="none" dirty="0">
                <a:solidFill>
                  <a:schemeClr val="dk1"/>
                </a:solidFill>
                <a:latin typeface="Calibri"/>
                <a:ea typeface="Calibri"/>
                <a:cs typeface="Calibri"/>
                <a:sym typeface="Calibri"/>
              </a:rPr>
              <a:t>All time spent on technical assistance, no inspections or planning: </a:t>
            </a:r>
            <a:endParaRPr dirty="0"/>
          </a:p>
          <a:p>
            <a:pPr marL="1371600" marR="0" lvl="2" indent="-298703" algn="l" rtl="0">
              <a:lnSpc>
                <a:spcPct val="100000"/>
              </a:lnSpc>
              <a:spcBef>
                <a:spcPts val="0"/>
              </a:spcBef>
              <a:spcAft>
                <a:spcPts val="0"/>
              </a:spcAft>
              <a:buClr>
                <a:schemeClr val="dk1"/>
              </a:buClr>
              <a:buSzPts val="1104"/>
              <a:buFont typeface="Calibri"/>
              <a:buAutoNum type="romanLcPeriod"/>
            </a:pPr>
            <a:r>
              <a:rPr lang="en" sz="1104" b="0" i="0" u="none" strike="noStrike" cap="none" dirty="0">
                <a:solidFill>
                  <a:schemeClr val="dk1"/>
                </a:solidFill>
                <a:latin typeface="Calibri"/>
                <a:ea typeface="Calibri"/>
                <a:cs typeface="Calibri"/>
                <a:sym typeface="Calibri"/>
              </a:rPr>
              <a:t>87 additional private industry/NGO/NRCS staff </a:t>
            </a:r>
            <a:endParaRPr dirty="0"/>
          </a:p>
          <a:p>
            <a:pPr marL="457200" marR="0" lvl="0" indent="-298450" algn="l" rtl="0">
              <a:lnSpc>
                <a:spcPct val="100000"/>
              </a:lnSpc>
              <a:spcBef>
                <a:spcPts val="0"/>
              </a:spcBef>
              <a:spcAft>
                <a:spcPts val="0"/>
              </a:spcAft>
              <a:buClr>
                <a:schemeClr val="dk1"/>
              </a:buClr>
              <a:buSzPts val="1100"/>
              <a:buFont typeface="Calibri"/>
              <a:buAutoNum type="arabicPeriod"/>
            </a:pPr>
            <a:endParaRPr lang="en" sz="500" b="1" i="0" u="none" strike="noStrike" cap="none" dirty="0">
              <a:solidFill>
                <a:schemeClr val="dk1"/>
              </a:solidFill>
              <a:latin typeface="Calibri"/>
              <a:ea typeface="Calibri"/>
              <a:cs typeface="Calibri"/>
              <a:sym typeface="Calibri"/>
            </a:endParaRPr>
          </a:p>
          <a:p>
            <a:pPr marL="457200" marR="0" lvl="0" indent="-298450" algn="l" rtl="0">
              <a:lnSpc>
                <a:spcPct val="100000"/>
              </a:lnSpc>
              <a:spcBef>
                <a:spcPts val="0"/>
              </a:spcBef>
              <a:spcAft>
                <a:spcPts val="0"/>
              </a:spcAft>
              <a:buClr>
                <a:schemeClr val="dk1"/>
              </a:buClr>
              <a:buSzPts val="1100"/>
              <a:buFont typeface="Calibri"/>
              <a:buAutoNum type="arabicPeriod"/>
            </a:pPr>
            <a:r>
              <a:rPr lang="en" sz="1100" b="1" i="0" u="none" strike="noStrike" cap="none" dirty="0">
                <a:solidFill>
                  <a:schemeClr val="dk1"/>
                </a:solidFill>
                <a:latin typeface="Calibri"/>
                <a:ea typeface="Calibri"/>
                <a:cs typeface="Calibri"/>
                <a:sym typeface="Calibri"/>
              </a:rPr>
              <a:t>Financial Assistance for BMP Design and Implementation.</a:t>
            </a:r>
            <a:r>
              <a:rPr lang="en" sz="1100" b="0" i="0" u="none" strike="noStrike" cap="none" dirty="0">
                <a:solidFill>
                  <a:schemeClr val="dk1"/>
                </a:solidFill>
                <a:latin typeface="Calibri"/>
                <a:ea typeface="Calibri"/>
                <a:cs typeface="Calibri"/>
                <a:sym typeface="Calibri"/>
              </a:rPr>
              <a:t> Significant funding is needed to support the implementation of agricultural BMPs.</a:t>
            </a:r>
            <a:endParaRPr dirty="0"/>
          </a:p>
          <a:p>
            <a:pPr marL="914400" marR="0" lvl="1" indent="-298450" algn="l" rtl="0">
              <a:lnSpc>
                <a:spcPct val="100000"/>
              </a:lnSpc>
              <a:spcBef>
                <a:spcPts val="0"/>
              </a:spcBef>
              <a:spcAft>
                <a:spcPts val="0"/>
              </a:spcAft>
              <a:buClr>
                <a:schemeClr val="dk1"/>
              </a:buClr>
              <a:buSzPts val="1100"/>
              <a:buFont typeface="Calibri"/>
              <a:buAutoNum type="alphaLcPeriod"/>
            </a:pPr>
            <a:r>
              <a:rPr lang="en" sz="1100" b="0" i="0" u="none" strike="noStrike" cap="none" dirty="0">
                <a:solidFill>
                  <a:schemeClr val="dk1"/>
                </a:solidFill>
                <a:latin typeface="Calibri"/>
                <a:ea typeface="Calibri"/>
                <a:cs typeface="Calibri"/>
                <a:sym typeface="Calibri"/>
              </a:rPr>
              <a:t>It will cost approximately $354 million a year to fund agricultural BMPs through 2025</a:t>
            </a:r>
            <a:endParaRPr dirty="0"/>
          </a:p>
          <a:p>
            <a:pPr marL="914400" marR="0" lvl="1" indent="-298450" algn="l" rtl="0">
              <a:lnSpc>
                <a:spcPct val="100000"/>
              </a:lnSpc>
              <a:spcBef>
                <a:spcPts val="0"/>
              </a:spcBef>
              <a:spcAft>
                <a:spcPts val="0"/>
              </a:spcAft>
              <a:buClr>
                <a:schemeClr val="dk1"/>
              </a:buClr>
              <a:buSzPts val="1100"/>
              <a:buFont typeface="Calibri"/>
              <a:buAutoNum type="alphaLcPeriod"/>
            </a:pPr>
            <a:r>
              <a:rPr lang="en" sz="1100" b="0" i="0" u="none" strike="noStrike" cap="none" dirty="0">
                <a:solidFill>
                  <a:schemeClr val="dk1"/>
                </a:solidFill>
                <a:latin typeface="Calibri"/>
                <a:ea typeface="Calibri"/>
                <a:cs typeface="Calibri"/>
                <a:sym typeface="Calibri"/>
              </a:rPr>
              <a:t>A simple application process for public support funds is needed to encourage BMP implementation.</a:t>
            </a:r>
            <a:endParaRPr dirty="0"/>
          </a:p>
        </p:txBody>
      </p:sp>
      <p:cxnSp>
        <p:nvCxnSpPr>
          <p:cNvPr id="67" name="Google Shape;67;p14"/>
          <p:cNvCxnSpPr/>
          <p:nvPr/>
        </p:nvCxnSpPr>
        <p:spPr>
          <a:xfrm>
            <a:off x="416400" y="6187545"/>
            <a:ext cx="6939600" cy="0"/>
          </a:xfrm>
          <a:prstGeom prst="straightConnector1">
            <a:avLst/>
          </a:prstGeom>
          <a:noFill/>
          <a:ln w="19050" cap="flat" cmpd="sng">
            <a:solidFill>
              <a:srgbClr val="38761D"/>
            </a:solidFill>
            <a:prstDash val="solid"/>
            <a:round/>
            <a:headEnd type="none" w="sm" len="sm"/>
            <a:tailEnd type="none" w="sm" len="sm"/>
          </a:ln>
        </p:spPr>
      </p:cxnSp>
      <p:sp>
        <p:nvSpPr>
          <p:cNvPr id="68" name="Google Shape;68;p14"/>
          <p:cNvSpPr txBox="1"/>
          <p:nvPr/>
        </p:nvSpPr>
        <p:spPr>
          <a:xfrm>
            <a:off x="4695125" y="132200"/>
            <a:ext cx="2719800" cy="416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dirty="0">
                <a:solidFill>
                  <a:srgbClr val="073763"/>
                </a:solidFill>
                <a:latin typeface="Arial"/>
                <a:ea typeface="Arial"/>
                <a:cs typeface="Arial"/>
                <a:sym typeface="Arial"/>
              </a:rPr>
              <a:t>PA </a:t>
            </a:r>
            <a:r>
              <a:rPr lang="en" sz="900" b="1" i="0" u="none" strike="noStrike" cap="none" dirty="0">
                <a:solidFill>
                  <a:srgbClr val="073763"/>
                </a:solidFill>
                <a:latin typeface="Arial"/>
                <a:ea typeface="Arial"/>
                <a:cs typeface="Arial"/>
                <a:sym typeface="Arial"/>
              </a:rPr>
              <a:t>PHASE 3 WIP AGRICULTURE BMP</a:t>
            </a:r>
            <a:r>
              <a:rPr lang="en-US" sz="900" b="1" i="0" u="none" strike="noStrike" cap="none" dirty="0">
                <a:solidFill>
                  <a:srgbClr val="073763"/>
                </a:solidFill>
                <a:latin typeface="Arial"/>
                <a:ea typeface="Arial"/>
                <a:cs typeface="Arial"/>
                <a:sym typeface="Arial"/>
              </a:rPr>
              <a:t>s</a:t>
            </a:r>
            <a:r>
              <a:rPr lang="en" sz="900" b="1" i="0" u="none" strike="noStrike" cap="none" dirty="0">
                <a:solidFill>
                  <a:srgbClr val="073763"/>
                </a:solidFill>
                <a:latin typeface="Arial"/>
                <a:ea typeface="Arial"/>
                <a:cs typeface="Arial"/>
                <a:sym typeface="Arial"/>
              </a:rPr>
              <a:t> </a:t>
            </a:r>
            <a:endParaRPr dirty="0"/>
          </a:p>
          <a:p>
            <a:pPr lvl="0" algn="r">
              <a:buSzPts val="900"/>
            </a:pPr>
            <a:r>
              <a:rPr lang="en-US" sz="900" dirty="0">
                <a:solidFill>
                  <a:srgbClr val="073763"/>
                </a:solidFill>
              </a:rPr>
              <a:t>www.dep.pa.gov/chesapeakebay/phase3</a:t>
            </a:r>
          </a:p>
        </p:txBody>
      </p:sp>
      <p:pic>
        <p:nvPicPr>
          <p:cNvPr id="72" name="Google Shape;72;p14"/>
          <p:cNvPicPr preferRelativeResize="0"/>
          <p:nvPr/>
        </p:nvPicPr>
        <p:blipFill rotWithShape="1">
          <a:blip r:embed="rId3">
            <a:alphaModFix/>
          </a:blip>
          <a:srcRect t="17931"/>
          <a:stretch/>
        </p:blipFill>
        <p:spPr>
          <a:xfrm>
            <a:off x="3021575" y="676275"/>
            <a:ext cx="4335949" cy="2371725"/>
          </a:xfrm>
          <a:prstGeom prst="rect">
            <a:avLst/>
          </a:prstGeom>
          <a:noFill/>
          <a:ln w="9525" cap="flat" cmpd="sng">
            <a:solidFill>
              <a:schemeClr val="dk2"/>
            </a:solidFill>
            <a:prstDash val="solid"/>
            <a:round/>
            <a:headEnd type="none" w="sm" len="sm"/>
            <a:tailEnd type="none" w="sm" len="sm"/>
          </a:ln>
        </p:spPr>
      </p:pic>
      <p:pic>
        <p:nvPicPr>
          <p:cNvPr id="73" name="Google Shape;73;p14"/>
          <p:cNvPicPr preferRelativeResize="0"/>
          <p:nvPr/>
        </p:nvPicPr>
        <p:blipFill rotWithShape="1">
          <a:blip r:embed="rId4">
            <a:alphaModFix/>
          </a:blip>
          <a:srcRect b="6208"/>
          <a:stretch/>
        </p:blipFill>
        <p:spPr>
          <a:xfrm>
            <a:off x="3021575" y="3099475"/>
            <a:ext cx="4335949" cy="2710474"/>
          </a:xfrm>
          <a:prstGeom prst="rect">
            <a:avLst/>
          </a:prstGeom>
          <a:noFill/>
          <a:ln w="9525" cap="flat" cmpd="sng">
            <a:solidFill>
              <a:schemeClr val="dk2"/>
            </a:solidFill>
            <a:prstDash val="solid"/>
            <a:round/>
            <a:headEnd type="none" w="sm" len="sm"/>
            <a:tailEnd type="none" w="sm" len="sm"/>
          </a:ln>
        </p:spPr>
      </p:pic>
      <p:pic>
        <p:nvPicPr>
          <p:cNvPr id="1026" name="Picture 2" descr="https://lh6.googleusercontent.com/dBrGkcvjEMj8rgYrXJlbDSwIJBU45zT6mA1xnTf-ikDr7BZncSTuG1X2zmi3GJbCLp1NbdE7zxTfS03-idxk_6g520lMa4sRaAL1bDlGnPWSIEh4Hylx5-Wd_cCwEmeAUgQKxHN1Lls">
            <a:extLst>
              <a:ext uri="{FF2B5EF4-FFF2-40B4-BE49-F238E27FC236}">
                <a16:creationId xmlns:a16="http://schemas.microsoft.com/office/drawing/2014/main" id="{55A65A7A-F9B1-4D72-B497-6AD0C28112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150" y="665730"/>
            <a:ext cx="2524125" cy="515367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Google Shape;59;p13">
            <a:extLst>
              <a:ext uri="{FF2B5EF4-FFF2-40B4-BE49-F238E27FC236}">
                <a16:creationId xmlns:a16="http://schemas.microsoft.com/office/drawing/2014/main" id="{2D3508AD-C505-40C4-A53F-E14A830969E3}"/>
              </a:ext>
            </a:extLst>
          </p:cNvPr>
          <p:cNvCxnSpPr/>
          <p:nvPr/>
        </p:nvCxnSpPr>
        <p:spPr>
          <a:xfrm>
            <a:off x="411125" y="9578875"/>
            <a:ext cx="6928200" cy="0"/>
          </a:xfrm>
          <a:prstGeom prst="straightConnector1">
            <a:avLst/>
          </a:prstGeom>
          <a:noFill/>
          <a:ln w="38100" cap="flat" cmpd="sng">
            <a:solidFill>
              <a:srgbClr val="38761D"/>
            </a:solidFill>
            <a:prstDash val="solid"/>
            <a:round/>
            <a:headEnd type="none" w="sm" len="sm"/>
            <a:tailEnd type="none" w="sm" len="sm"/>
          </a:ln>
        </p:spPr>
      </p:cxnSp>
      <p:cxnSp>
        <p:nvCxnSpPr>
          <p:cNvPr id="13" name="Google Shape;60;p13">
            <a:extLst>
              <a:ext uri="{FF2B5EF4-FFF2-40B4-BE49-F238E27FC236}">
                <a16:creationId xmlns:a16="http://schemas.microsoft.com/office/drawing/2014/main" id="{20A06F58-082A-4C57-BDEA-169A0ABF62E9}"/>
              </a:ext>
            </a:extLst>
          </p:cNvPr>
          <p:cNvCxnSpPr/>
          <p:nvPr/>
        </p:nvCxnSpPr>
        <p:spPr>
          <a:xfrm>
            <a:off x="411125" y="9515375"/>
            <a:ext cx="6928200" cy="0"/>
          </a:xfrm>
          <a:prstGeom prst="straightConnector1">
            <a:avLst/>
          </a:prstGeom>
          <a:noFill/>
          <a:ln w="38100" cap="flat" cmpd="sng">
            <a:solidFill>
              <a:srgbClr val="0B5394"/>
            </a:solidFill>
            <a:prstDash val="solid"/>
            <a:round/>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p:nvPr/>
        </p:nvSpPr>
        <p:spPr>
          <a:xfrm>
            <a:off x="256196" y="500744"/>
            <a:ext cx="7241862" cy="7155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600" b="1" i="0" u="none" strike="noStrike" cap="none" dirty="0">
                <a:solidFill>
                  <a:srgbClr val="000000"/>
                </a:solidFill>
                <a:latin typeface="Arial"/>
                <a:ea typeface="Arial"/>
                <a:cs typeface="Arial"/>
                <a:sym typeface="Arial"/>
              </a:rPr>
              <a:t>Action Steps</a:t>
            </a:r>
            <a:endParaRPr dirty="0"/>
          </a:p>
          <a:p>
            <a:pPr marL="0" marR="0" lvl="0" indent="0" algn="l" rtl="0">
              <a:lnSpc>
                <a:spcPct val="100000"/>
              </a:lnSpc>
              <a:spcBef>
                <a:spcPts val="0"/>
              </a:spcBef>
              <a:spcAft>
                <a:spcPts val="0"/>
              </a:spcAft>
              <a:buClr>
                <a:srgbClr val="000000"/>
              </a:buClr>
              <a:buSzPts val="1100"/>
              <a:buFont typeface="Arial"/>
              <a:buNone/>
            </a:pPr>
            <a:endParaRPr sz="600" b="1"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dirty="0">
                <a:solidFill>
                  <a:srgbClr val="000000"/>
                </a:solidFill>
                <a:latin typeface="Calibri"/>
                <a:ea typeface="Calibri"/>
                <a:cs typeface="Calibri"/>
                <a:sym typeface="Calibri"/>
              </a:rPr>
              <a:t>Pennsylvania will take the following action steps to support </a:t>
            </a:r>
            <a:r>
              <a:rPr lang="en-US" sz="1100" b="1" i="0" u="none" strike="noStrike" cap="none" dirty="0">
                <a:solidFill>
                  <a:srgbClr val="000000"/>
                </a:solidFill>
                <a:latin typeface="Calibri"/>
                <a:ea typeface="Calibri"/>
                <a:cs typeface="Calibri"/>
                <a:sym typeface="Calibri"/>
              </a:rPr>
              <a:t>agricultural </a:t>
            </a:r>
            <a:r>
              <a:rPr lang="en" sz="1100" b="1" i="0" u="none" strike="noStrike" cap="none" dirty="0">
                <a:solidFill>
                  <a:srgbClr val="000000"/>
                </a:solidFill>
                <a:latin typeface="Calibri"/>
                <a:ea typeface="Calibri"/>
                <a:cs typeface="Calibri"/>
                <a:sym typeface="Calibri"/>
              </a:rPr>
              <a:t>nutrient </a:t>
            </a:r>
            <a:r>
              <a:rPr lang="en-US" sz="1100" b="1" i="0" u="none" strike="noStrike" cap="none" dirty="0">
                <a:solidFill>
                  <a:srgbClr val="000000"/>
                </a:solidFill>
                <a:latin typeface="Calibri"/>
                <a:ea typeface="Calibri"/>
                <a:cs typeface="Calibri"/>
                <a:sym typeface="Calibri"/>
              </a:rPr>
              <a:t>and sediment pollution </a:t>
            </a:r>
            <a:r>
              <a:rPr lang="en" sz="1100" b="1" i="0" u="none" strike="noStrike" cap="none" dirty="0">
                <a:solidFill>
                  <a:srgbClr val="000000"/>
                </a:solidFill>
                <a:latin typeface="Calibri"/>
                <a:ea typeface="Calibri"/>
                <a:cs typeface="Calibri"/>
                <a:sym typeface="Calibri"/>
              </a:rPr>
              <a:t>reduction efforts:</a:t>
            </a:r>
            <a:endParaRPr sz="11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400" b="0" i="0" u="none" strike="noStrike" cap="none" dirty="0">
              <a:solidFill>
                <a:srgbClr val="000000"/>
              </a:solidFill>
              <a:latin typeface="Calibri"/>
              <a:ea typeface="Calibri"/>
              <a:cs typeface="Calibri"/>
              <a:sym typeface="Calibri"/>
            </a:endParaRPr>
          </a:p>
          <a:p>
            <a:pPr marL="158115" marR="77470" lvl="0" algn="l" rtl="0">
              <a:lnSpc>
                <a:spcPct val="100000"/>
              </a:lnSpc>
              <a:buClr>
                <a:schemeClr val="dk1"/>
              </a:buClr>
              <a:buSzPts val="1104"/>
            </a:pPr>
            <a:r>
              <a:rPr lang="en" sz="1100" b="1" i="0" u="none" strike="noStrike" cap="none" dirty="0">
                <a:solidFill>
                  <a:schemeClr val="dk1"/>
                </a:solidFill>
                <a:latin typeface="Calibri"/>
                <a:ea typeface="Calibri"/>
                <a:cs typeface="Calibri"/>
                <a:sym typeface="Calibri"/>
              </a:rPr>
              <a:t>Communications and Outreach</a:t>
            </a:r>
            <a:endParaRPr sz="1100" dirty="0"/>
          </a:p>
          <a:p>
            <a:pPr marL="326390" marR="77470" lvl="7" indent="-171450">
              <a:buFont typeface="Arial" panose="020B0604020202020204" pitchFamily="34" charset="0"/>
              <a:buChar char="•"/>
            </a:pPr>
            <a:r>
              <a:rPr lang="en" sz="1100" b="0" i="0" u="none" strike="noStrike" cap="none" dirty="0">
                <a:solidFill>
                  <a:schemeClr val="dk1"/>
                </a:solidFill>
                <a:latin typeface="Calibri"/>
                <a:ea typeface="Calibri"/>
                <a:cs typeface="Calibri"/>
                <a:sym typeface="Calibri"/>
              </a:rPr>
              <a:t>Continue communication, outreach and stewardship programs to increase </a:t>
            </a:r>
            <a:r>
              <a:rPr lang="en-US" sz="1100" dirty="0">
                <a:solidFill>
                  <a:schemeClr val="dk1"/>
                </a:solidFill>
                <a:latin typeface="Calibri"/>
                <a:ea typeface="Calibri"/>
                <a:cs typeface="Calibri"/>
                <a:sym typeface="Calibri"/>
              </a:rPr>
              <a:t>the </a:t>
            </a:r>
            <a:r>
              <a:rPr lang="en" sz="1100" b="0" i="0" u="none" strike="noStrike" cap="none" dirty="0">
                <a:solidFill>
                  <a:schemeClr val="dk1"/>
                </a:solidFill>
                <a:latin typeface="Calibri"/>
                <a:ea typeface="Calibri"/>
                <a:cs typeface="Calibri"/>
                <a:sym typeface="Calibri"/>
              </a:rPr>
              <a:t>use of conservation tillage and no-till practices.</a:t>
            </a:r>
            <a:endParaRPr sz="1100" dirty="0"/>
          </a:p>
          <a:p>
            <a:pPr marL="326390" marR="77470" lvl="0" indent="-171450" algn="l" rtl="0">
              <a:lnSpc>
                <a:spcPct val="100000"/>
              </a:lnSpc>
              <a:buFont typeface="Arial" panose="020B0604020202020204" pitchFamily="34" charset="0"/>
              <a:buChar char="•"/>
            </a:pPr>
            <a:r>
              <a:rPr lang="en" sz="1100" b="0" i="0" u="none" strike="noStrike" cap="none" dirty="0">
                <a:solidFill>
                  <a:schemeClr val="dk1"/>
                </a:solidFill>
                <a:latin typeface="Calibri"/>
                <a:ea typeface="Calibri"/>
                <a:cs typeface="Calibri"/>
                <a:sym typeface="Calibri"/>
              </a:rPr>
              <a:t>Continue communication, outreach and stewardship programs to increase implementation of cover crops.</a:t>
            </a:r>
            <a:endParaRPr sz="1100" dirty="0"/>
          </a:p>
          <a:p>
            <a:pPr marL="326390" marR="77470" lvl="0" indent="-171450" algn="l" rtl="0">
              <a:lnSpc>
                <a:spcPct val="100000"/>
              </a:lnSpc>
              <a:buFont typeface="Arial" panose="020B0604020202020204" pitchFamily="34" charset="0"/>
              <a:buChar char="•"/>
            </a:pPr>
            <a:r>
              <a:rPr lang="en" sz="1100" b="0" i="0" u="none" strike="noStrike" cap="none" dirty="0">
                <a:solidFill>
                  <a:schemeClr val="dk1"/>
                </a:solidFill>
                <a:latin typeface="Calibri"/>
                <a:ea typeface="Calibri"/>
                <a:cs typeface="Calibri"/>
                <a:sym typeface="Calibri"/>
              </a:rPr>
              <a:t>Continue communication, outreach and stewardship programs to increase implementation of pasture management.</a:t>
            </a:r>
            <a:endParaRPr sz="1100" b="0" i="0" u="none" strike="noStrike" cap="none" dirty="0">
              <a:solidFill>
                <a:schemeClr val="dk1"/>
              </a:solidFill>
              <a:latin typeface="Calibri"/>
              <a:ea typeface="Calibri"/>
              <a:cs typeface="Calibri"/>
            </a:endParaRPr>
          </a:p>
          <a:p>
            <a:pPr marL="154940" marR="77470" lvl="0" algn="l">
              <a:lnSpc>
                <a:spcPct val="100000"/>
              </a:lnSpc>
              <a:buClr>
                <a:schemeClr val="dk1"/>
              </a:buClr>
              <a:buSzPts val="1104"/>
            </a:pPr>
            <a:endParaRPr lang="en" sz="1100" i="0" u="none" strike="noStrike" cap="none" dirty="0">
              <a:solidFill>
                <a:schemeClr val="dk1"/>
              </a:solidFill>
              <a:latin typeface="Calibri"/>
              <a:ea typeface="Calibri"/>
              <a:cs typeface="Calibri"/>
            </a:endParaRPr>
          </a:p>
          <a:p>
            <a:pPr marL="158115" marR="77470">
              <a:buClr>
                <a:schemeClr val="dk1"/>
              </a:buClr>
              <a:buSzPts val="1104"/>
            </a:pPr>
            <a:endParaRPr lang="en" sz="400" b="1" dirty="0">
              <a:solidFill>
                <a:schemeClr val="dk1"/>
              </a:solidFill>
              <a:latin typeface="Calibri"/>
              <a:ea typeface="Calibri"/>
              <a:cs typeface="Calibri"/>
            </a:endParaRPr>
          </a:p>
          <a:p>
            <a:pPr marL="158115" marR="77470" lvl="0" algn="l" rtl="0">
              <a:lnSpc>
                <a:spcPct val="100000"/>
              </a:lnSpc>
              <a:buClr>
                <a:schemeClr val="dk1"/>
              </a:buClr>
              <a:buSzPts val="1104"/>
            </a:pPr>
            <a:r>
              <a:rPr lang="en" sz="1100" b="1" i="0" u="none" strike="noStrike" cap="none" dirty="0">
                <a:solidFill>
                  <a:schemeClr val="dk1"/>
                </a:solidFill>
                <a:latin typeface="Calibri"/>
                <a:ea typeface="Calibri"/>
                <a:cs typeface="Calibri"/>
                <a:sym typeface="Calibri"/>
              </a:rPr>
              <a:t>Funding and Resources</a:t>
            </a:r>
            <a:endParaRPr sz="1100" dirty="0"/>
          </a:p>
          <a:p>
            <a:pPr marL="329565" marR="77470" lvl="0" indent="-171450" algn="l" rtl="0">
              <a:lnSpc>
                <a:spcPct val="100000"/>
              </a:lnSpc>
              <a:buFont typeface="Arial" panose="020B0604020202020204" pitchFamily="34" charset="0"/>
              <a:buChar char="•"/>
            </a:pPr>
            <a:r>
              <a:rPr lang="en" sz="1104" b="0" i="0" u="none" strike="noStrike" cap="none" dirty="0">
                <a:solidFill>
                  <a:schemeClr val="dk1"/>
                </a:solidFill>
                <a:latin typeface="Calibri"/>
                <a:ea typeface="Calibri"/>
                <a:cs typeface="Calibri"/>
                <a:sym typeface="Calibri"/>
              </a:rPr>
              <a:t>Investigate the incorporation of alternative manure treatment technologies and other potential strategies to address areas of excess manure nutrient generation and capital investment required for implementation of manure treatment systems. </a:t>
            </a:r>
            <a:endParaRPr sz="800" b="0" i="0" u="none" strike="noStrike" cap="none" dirty="0">
              <a:solidFill>
                <a:schemeClr val="dk1"/>
              </a:solidFill>
              <a:latin typeface="Calibri"/>
              <a:ea typeface="Calibri"/>
              <a:cs typeface="Calibri"/>
            </a:endParaRPr>
          </a:p>
          <a:p>
            <a:pPr marL="158115" marR="77470" lvl="0" algn="l">
              <a:lnSpc>
                <a:spcPct val="100000"/>
              </a:lnSpc>
              <a:buClr>
                <a:schemeClr val="dk1"/>
              </a:buClr>
              <a:buSzPts val="1104"/>
            </a:pPr>
            <a:endParaRPr lang="en" sz="1100" i="0" u="none" strike="noStrike" cap="none" dirty="0">
              <a:solidFill>
                <a:schemeClr val="dk1"/>
              </a:solidFill>
              <a:latin typeface="Calibri"/>
              <a:ea typeface="Calibri"/>
              <a:cs typeface="Calibri"/>
            </a:endParaRPr>
          </a:p>
          <a:p>
            <a:pPr marL="158115" marR="77470">
              <a:buClr>
                <a:schemeClr val="dk1"/>
              </a:buClr>
              <a:buSzPts val="1104"/>
            </a:pPr>
            <a:endParaRPr lang="en" sz="400" b="1" dirty="0">
              <a:solidFill>
                <a:schemeClr val="dk1"/>
              </a:solidFill>
              <a:latin typeface="Calibri"/>
              <a:ea typeface="Calibri"/>
              <a:cs typeface="Calibri"/>
            </a:endParaRPr>
          </a:p>
          <a:p>
            <a:pPr marL="158115" marR="77470" lvl="0" algn="l" rtl="0">
              <a:lnSpc>
                <a:spcPct val="100000"/>
              </a:lnSpc>
              <a:buClr>
                <a:schemeClr val="dk1"/>
              </a:buClr>
              <a:buSzPts val="1104"/>
            </a:pPr>
            <a:r>
              <a:rPr lang="en" sz="1104" b="1" i="0" u="none" strike="noStrike" cap="none" dirty="0">
                <a:solidFill>
                  <a:schemeClr val="dk1"/>
                </a:solidFill>
                <a:latin typeface="Calibri"/>
                <a:ea typeface="Calibri"/>
                <a:cs typeface="Calibri"/>
                <a:sym typeface="Calibri"/>
              </a:rPr>
              <a:t>Expanding Capacity and Technical Assistance</a:t>
            </a:r>
            <a:endParaRPr dirty="0"/>
          </a:p>
          <a:p>
            <a:pPr marL="329565" marR="77470" lvl="0" indent="-171450" algn="l" rtl="0">
              <a:lnSpc>
                <a:spcPct val="100000"/>
              </a:lnSpc>
              <a:buFont typeface="Arial" panose="020B0604020202020204" pitchFamily="34" charset="0"/>
              <a:buChar char="•"/>
            </a:pPr>
            <a:r>
              <a:rPr lang="en" sz="1104" b="0" i="0" u="none" strike="noStrike" cap="none" dirty="0">
                <a:solidFill>
                  <a:schemeClr val="dk1"/>
                </a:solidFill>
                <a:latin typeface="Calibri"/>
                <a:ea typeface="Calibri"/>
                <a:cs typeface="Calibri"/>
                <a:sym typeface="Calibri"/>
              </a:rPr>
              <a:t>Initiate implementation of Pennsylvania’s Agriculture Conservation Stewardship Program </a:t>
            </a:r>
            <a:endParaRPr dirty="0"/>
          </a:p>
          <a:p>
            <a:pPr marL="329565" marR="77470" lvl="0" indent="-171450" algn="l" rtl="0">
              <a:lnSpc>
                <a:spcPct val="100000"/>
              </a:lnSpc>
              <a:buFont typeface="Arial" panose="020B0604020202020204" pitchFamily="34" charset="0"/>
              <a:buChar char="•"/>
            </a:pPr>
            <a:r>
              <a:rPr lang="en" sz="1100" b="0" i="0" u="none" strike="noStrike" cap="none" dirty="0">
                <a:solidFill>
                  <a:srgbClr val="000000"/>
                </a:solidFill>
                <a:latin typeface="Calibri"/>
                <a:ea typeface="Calibri"/>
                <a:cs typeface="Calibri"/>
                <a:sym typeface="Calibri"/>
              </a:rPr>
              <a:t>Work with third parties, integrators and co-ops to identify alternative methods to support and assess compliance with regulations without use of regulatory entities</a:t>
            </a:r>
            <a:endParaRPr dirty="0"/>
          </a:p>
          <a:p>
            <a:pPr marL="329565" marR="77470" lvl="0" indent="-171450" algn="l" rtl="0">
              <a:lnSpc>
                <a:spcPct val="100000"/>
              </a:lnSpc>
              <a:buFont typeface="Arial" panose="020B0604020202020204" pitchFamily="34" charset="0"/>
              <a:buChar char="•"/>
            </a:pPr>
            <a:r>
              <a:rPr lang="en" sz="1100" b="0" i="0" u="none" strike="noStrike" cap="none" dirty="0">
                <a:solidFill>
                  <a:srgbClr val="000000"/>
                </a:solidFill>
                <a:latin typeface="Calibri"/>
                <a:ea typeface="Calibri"/>
                <a:cs typeface="Calibri"/>
                <a:sym typeface="Calibri"/>
              </a:rPr>
              <a:t>Implementation of animal waste management systems</a:t>
            </a:r>
            <a:endParaRPr dirty="0"/>
          </a:p>
          <a:p>
            <a:pPr marL="329565" marR="77470" lvl="0" indent="-171450" algn="l" rtl="0">
              <a:lnSpc>
                <a:spcPct val="100000"/>
              </a:lnSpc>
              <a:buFont typeface="Arial" panose="020B0604020202020204" pitchFamily="34" charset="0"/>
              <a:buChar char="•"/>
            </a:pPr>
            <a:r>
              <a:rPr lang="en" sz="1100" b="0" i="0" u="none" strike="noStrike" cap="none" dirty="0">
                <a:solidFill>
                  <a:srgbClr val="000000"/>
                </a:solidFill>
                <a:latin typeface="Calibri"/>
                <a:ea typeface="Calibri"/>
                <a:cs typeface="Calibri"/>
                <a:sym typeface="Calibri"/>
              </a:rPr>
              <a:t>Develop web-based and in-person training for Manure Management and Agriculture Erosion and Sediment planning.</a:t>
            </a:r>
            <a:endParaRPr sz="800" b="0" i="0" u="none" strike="noStrike" cap="none" dirty="0">
              <a:solidFill>
                <a:schemeClr val="dk1"/>
              </a:solidFill>
              <a:latin typeface="Calibri"/>
              <a:ea typeface="Calibri"/>
              <a:cs typeface="Calibri"/>
            </a:endParaRPr>
          </a:p>
          <a:p>
            <a:pPr marL="158115" marR="77470" lvl="0" algn="l">
              <a:lnSpc>
                <a:spcPct val="100000"/>
              </a:lnSpc>
              <a:buClr>
                <a:schemeClr val="dk1"/>
              </a:buClr>
              <a:buSzPts val="1104"/>
            </a:pPr>
            <a:endParaRPr lang="en" sz="1100" i="0" u="none" strike="noStrike" cap="none" dirty="0">
              <a:solidFill>
                <a:schemeClr val="dk1"/>
              </a:solidFill>
              <a:latin typeface="Calibri"/>
              <a:ea typeface="Calibri"/>
              <a:cs typeface="Calibri"/>
            </a:endParaRPr>
          </a:p>
          <a:p>
            <a:pPr marL="158115" marR="77470">
              <a:buClr>
                <a:schemeClr val="dk1"/>
              </a:buClr>
              <a:buSzPts val="1104"/>
            </a:pPr>
            <a:endParaRPr lang="en" sz="500" b="1" dirty="0">
              <a:solidFill>
                <a:schemeClr val="dk1"/>
              </a:solidFill>
              <a:latin typeface="Calibri"/>
              <a:ea typeface="Calibri"/>
              <a:cs typeface="Calibri"/>
            </a:endParaRPr>
          </a:p>
          <a:p>
            <a:pPr marL="158115" marR="77470" lvl="0" algn="l" rtl="0">
              <a:lnSpc>
                <a:spcPct val="100000"/>
              </a:lnSpc>
              <a:buClr>
                <a:schemeClr val="dk1"/>
              </a:buClr>
              <a:buSzPts val="1104"/>
            </a:pPr>
            <a:r>
              <a:rPr lang="en" sz="1104" b="1" i="0" u="none" strike="noStrike" cap="none" dirty="0">
                <a:solidFill>
                  <a:schemeClr val="dk1"/>
                </a:solidFill>
                <a:latin typeface="Calibri"/>
                <a:ea typeface="Calibri"/>
                <a:cs typeface="Calibri"/>
                <a:sym typeface="Calibri"/>
              </a:rPr>
              <a:t>Reporting and Tracking Progress</a:t>
            </a:r>
            <a:endParaRPr dirty="0"/>
          </a:p>
          <a:p>
            <a:pPr marL="329565" marR="77470" lvl="0" indent="-171450" algn="l" rtl="0">
              <a:lnSpc>
                <a:spcPct val="100000"/>
              </a:lnSpc>
              <a:buFont typeface="Arial" panose="020B0604020202020204" pitchFamily="34" charset="0"/>
              <a:buChar char="•"/>
            </a:pPr>
            <a:r>
              <a:rPr lang="en" sz="1100" b="0" i="0" u="none" strike="noStrike" cap="none" dirty="0">
                <a:solidFill>
                  <a:srgbClr val="000000"/>
                </a:solidFill>
                <a:latin typeface="Calibri"/>
                <a:ea typeface="Calibri"/>
                <a:cs typeface="Calibri"/>
                <a:sym typeface="Calibri"/>
              </a:rPr>
              <a:t>Work with the Chesapeake Bay Program partnership to establish a creditable practice or combination of practices for implementation of advanced soil health strategies or plans on farms in the Chesapeake Bay Watershed Model for future crediting of these initiatives. Once established as a practice or set of practices that can be credited for progress in the model, commit additional funding or the technical and financial assistance necessary to implement these practices.</a:t>
            </a:r>
            <a:endParaRPr sz="1100" b="1" i="0" u="none" strike="noStrike" cap="none" dirty="0">
              <a:solidFill>
                <a:srgbClr val="000000"/>
              </a:solidFill>
              <a:latin typeface="Calibri"/>
              <a:ea typeface="Calibri"/>
              <a:cs typeface="Calibri"/>
            </a:endParaRPr>
          </a:p>
          <a:p>
            <a:pPr marL="329565" marR="77470" lvl="0" indent="-171450" algn="l" rtl="0">
              <a:lnSpc>
                <a:spcPct val="100000"/>
              </a:lnSpc>
              <a:buFont typeface="Arial" panose="020B0604020202020204" pitchFamily="34" charset="0"/>
              <a:buChar char="•"/>
            </a:pPr>
            <a:r>
              <a:rPr lang="en" sz="1100" b="0" i="0" u="none" strike="noStrike" cap="none" dirty="0">
                <a:solidFill>
                  <a:srgbClr val="000000"/>
                </a:solidFill>
                <a:latin typeface="Calibri"/>
                <a:ea typeface="Calibri"/>
                <a:cs typeface="Calibri"/>
                <a:sym typeface="Calibri"/>
              </a:rPr>
              <a:t>Expand reporting of Dairy Precision Feeding</a:t>
            </a:r>
            <a:endParaRPr dirty="0"/>
          </a:p>
          <a:p>
            <a:pPr marL="329565" marR="77470" lvl="0" indent="-171450" algn="l" rtl="0">
              <a:lnSpc>
                <a:spcPct val="100000"/>
              </a:lnSpc>
              <a:buFont typeface="Arial" panose="020B0604020202020204" pitchFamily="34" charset="0"/>
              <a:buChar char="•"/>
            </a:pPr>
            <a:r>
              <a:rPr lang="en" sz="1100" b="0" i="0" u="none" strike="noStrike" cap="none" dirty="0">
                <a:solidFill>
                  <a:srgbClr val="000000"/>
                </a:solidFill>
                <a:latin typeface="Calibri"/>
                <a:ea typeface="Calibri"/>
                <a:cs typeface="Calibri"/>
                <a:sym typeface="Calibri"/>
              </a:rPr>
              <a:t>Expand reporting of  Enhanced Nutrient Management</a:t>
            </a:r>
            <a:endParaRPr dirty="0"/>
          </a:p>
          <a:p>
            <a:pPr marL="329565" marR="77470" lvl="0" indent="-171450" algn="l" rtl="0">
              <a:lnSpc>
                <a:spcPct val="100000"/>
              </a:lnSpc>
              <a:buFont typeface="Arial" panose="020B0604020202020204" pitchFamily="34" charset="0"/>
              <a:buChar char="•"/>
            </a:pPr>
            <a:r>
              <a:rPr lang="en" sz="1100" b="0" i="0" u="none" strike="noStrike" cap="none" dirty="0">
                <a:solidFill>
                  <a:srgbClr val="000000"/>
                </a:solidFill>
                <a:latin typeface="Calibri"/>
                <a:ea typeface="Calibri"/>
                <a:cs typeface="Calibri"/>
                <a:sym typeface="Calibri"/>
              </a:rPr>
              <a:t>Expand reporting of Grassed Buffers</a:t>
            </a:r>
            <a:endParaRPr sz="800" b="0" i="0" u="none" strike="noStrike" cap="none" dirty="0">
              <a:solidFill>
                <a:schemeClr val="dk1"/>
              </a:solidFill>
              <a:latin typeface="Calibri"/>
              <a:ea typeface="Calibri"/>
              <a:cs typeface="Calibri"/>
            </a:endParaRPr>
          </a:p>
          <a:p>
            <a:pPr marL="158115" marR="77470" lvl="0" algn="l">
              <a:lnSpc>
                <a:spcPct val="100000"/>
              </a:lnSpc>
              <a:buClr>
                <a:schemeClr val="dk1"/>
              </a:buClr>
              <a:buSzPts val="1104"/>
            </a:pPr>
            <a:endParaRPr lang="en" sz="1100" i="0" u="none" strike="noStrike" cap="none" dirty="0">
              <a:solidFill>
                <a:schemeClr val="dk1"/>
              </a:solidFill>
              <a:latin typeface="Calibri"/>
              <a:ea typeface="Calibri"/>
              <a:cs typeface="Calibri"/>
            </a:endParaRPr>
          </a:p>
          <a:p>
            <a:pPr marL="158115" marR="77470">
              <a:buClr>
                <a:schemeClr val="dk1"/>
              </a:buClr>
              <a:buSzPts val="1104"/>
            </a:pPr>
            <a:endParaRPr lang="en" sz="400" b="1" dirty="0">
              <a:solidFill>
                <a:schemeClr val="dk1"/>
              </a:solidFill>
              <a:latin typeface="Calibri"/>
              <a:ea typeface="Calibri"/>
              <a:cs typeface="Calibri"/>
            </a:endParaRPr>
          </a:p>
          <a:p>
            <a:pPr marL="158115" marR="77470" lvl="0" algn="l" rtl="0">
              <a:lnSpc>
                <a:spcPct val="100000"/>
              </a:lnSpc>
              <a:buClr>
                <a:schemeClr val="dk1"/>
              </a:buClr>
              <a:buSzPts val="1104"/>
            </a:pPr>
            <a:r>
              <a:rPr lang="en" sz="1104" b="1" i="0" u="none" strike="noStrike" cap="none" dirty="0">
                <a:solidFill>
                  <a:schemeClr val="dk1"/>
                </a:solidFill>
                <a:latin typeface="Calibri"/>
                <a:ea typeface="Calibri"/>
                <a:cs typeface="Calibri"/>
                <a:sym typeface="Calibri"/>
              </a:rPr>
              <a:t>Compliance</a:t>
            </a:r>
            <a:endParaRPr dirty="0"/>
          </a:p>
          <a:p>
            <a:pPr marL="329565" marR="77470" lvl="0" indent="-171450" algn="l" rtl="0">
              <a:lnSpc>
                <a:spcPct val="100000"/>
              </a:lnSpc>
              <a:buFont typeface="Arial" panose="020B0604020202020204" pitchFamily="34" charset="0"/>
              <a:buChar char="•"/>
            </a:pPr>
            <a:r>
              <a:rPr lang="en" sz="1100" b="0" i="0" u="none" strike="noStrike" cap="none" dirty="0">
                <a:solidFill>
                  <a:srgbClr val="000000"/>
                </a:solidFill>
                <a:latin typeface="Calibri"/>
                <a:ea typeface="Calibri"/>
                <a:cs typeface="Calibri"/>
                <a:sym typeface="Calibri"/>
              </a:rPr>
              <a:t>Implement NPDES Concentrated Animal Feeding Operation (CAFO) Program Delegation</a:t>
            </a:r>
            <a:endParaRPr dirty="0"/>
          </a:p>
          <a:p>
            <a:pPr marL="329565" marR="77470" lvl="0" indent="-171450" algn="l" rtl="0">
              <a:lnSpc>
                <a:spcPct val="100000"/>
              </a:lnSpc>
              <a:buFont typeface="Arial" panose="020B0604020202020204" pitchFamily="34" charset="0"/>
              <a:buChar char="•"/>
            </a:pPr>
            <a:r>
              <a:rPr lang="en" sz="1100" b="0" i="0" u="none" strike="noStrike" cap="none" dirty="0">
                <a:solidFill>
                  <a:srgbClr val="000000"/>
                </a:solidFill>
                <a:latin typeface="Calibri"/>
                <a:ea typeface="Calibri"/>
                <a:cs typeface="Calibri"/>
                <a:sym typeface="Calibri"/>
              </a:rPr>
              <a:t>Complete complaint follow up for Concentrated Animal Feeding Operation (CAFO) and non-CAFO facilities</a:t>
            </a:r>
            <a:endParaRPr dirty="0"/>
          </a:p>
          <a:p>
            <a:pPr marL="329565" marR="77470" lvl="0" indent="-171450" algn="l" rtl="0">
              <a:lnSpc>
                <a:spcPct val="100000"/>
              </a:lnSpc>
              <a:buFont typeface="Arial" panose="020B0604020202020204" pitchFamily="34" charset="0"/>
              <a:buChar char="•"/>
            </a:pPr>
            <a:r>
              <a:rPr lang="en" sz="1100" b="0" i="0" u="none" strike="noStrike" cap="none" dirty="0">
                <a:solidFill>
                  <a:srgbClr val="000000"/>
                </a:solidFill>
                <a:latin typeface="Calibri"/>
                <a:ea typeface="Calibri"/>
                <a:cs typeface="Calibri"/>
                <a:sym typeface="Calibri"/>
              </a:rPr>
              <a:t>Implement Chesapeake Bay Agriculture Inspection Program, Phase 1, with an emphasis on meeting state planning requirement on non-CAFO operations</a:t>
            </a:r>
            <a:endParaRPr dirty="0"/>
          </a:p>
          <a:p>
            <a:pPr marL="329565" marR="77470" lvl="0" indent="-171450" algn="l" rtl="0">
              <a:lnSpc>
                <a:spcPct val="100000"/>
              </a:lnSpc>
              <a:buFont typeface="Arial" panose="020B0604020202020204" pitchFamily="34" charset="0"/>
              <a:buChar char="•"/>
            </a:pPr>
            <a:r>
              <a:rPr lang="en" sz="1100" b="0" i="0" u="none" strike="noStrike" cap="none" dirty="0">
                <a:solidFill>
                  <a:srgbClr val="000000"/>
                </a:solidFill>
                <a:latin typeface="Calibri"/>
                <a:ea typeface="Calibri"/>
                <a:cs typeface="Calibri"/>
                <a:sym typeface="Calibri"/>
              </a:rPr>
              <a:t>Implement Chesapeake Bay Agriculture Inspection Program, Phase 2, with an emphasis on meeting both state planning and implementation requirements on non-CAFO operations</a:t>
            </a:r>
            <a:endParaRPr dirty="0"/>
          </a:p>
          <a:p>
            <a:pPr marL="0" marR="77470" lvl="0" indent="0" algn="l" rtl="0">
              <a:lnSpc>
                <a:spcPct val="145454"/>
              </a:lnSpc>
              <a:spcBef>
                <a:spcPts val="312"/>
              </a:spcBef>
              <a:spcAft>
                <a:spcPts val="0"/>
              </a:spcAft>
              <a:buClr>
                <a:srgbClr val="000000"/>
              </a:buClr>
              <a:buSzPts val="1100"/>
              <a:buFont typeface="Arial"/>
              <a:buNone/>
            </a:pPr>
            <a:endParaRPr sz="1100" b="1" i="0" u="none" strike="noStrike" cap="none" dirty="0">
              <a:solidFill>
                <a:srgbClr val="000000"/>
              </a:solidFill>
              <a:latin typeface="Calibri"/>
              <a:ea typeface="Calibri"/>
              <a:cs typeface="Calibri"/>
            </a:endParaRPr>
          </a:p>
        </p:txBody>
      </p:sp>
      <p:sp>
        <p:nvSpPr>
          <p:cNvPr id="92" name="Google Shape;92;p16"/>
          <p:cNvSpPr/>
          <p:nvPr/>
        </p:nvSpPr>
        <p:spPr>
          <a:xfrm flipH="1">
            <a:off x="411125" y="9126037"/>
            <a:ext cx="6928200" cy="400200"/>
          </a:xfrm>
          <a:prstGeom prst="rect">
            <a:avLst/>
          </a:prstGeom>
          <a:noFill/>
          <a:ln>
            <a:noFill/>
          </a:ln>
        </p:spPr>
        <p:txBody>
          <a:bodyPr spcFirstLastPara="1" wrap="square" lIns="91425" tIns="45700" rIns="91425" bIns="45700" anchor="t" anchorCtr="0">
            <a:noAutofit/>
          </a:bodyPr>
          <a:lstStyle/>
          <a:p>
            <a:pPr lvl="0" algn="r">
              <a:buSzPts val="900"/>
            </a:pPr>
            <a:r>
              <a:rPr lang="en" sz="1050" b="1" i="0" u="none" strike="noStrike" cap="none" dirty="0">
                <a:solidFill>
                  <a:schemeClr val="dk1"/>
                </a:solidFill>
                <a:latin typeface="Calibri"/>
                <a:ea typeface="Calibri"/>
                <a:cs typeface="Calibri"/>
                <a:sym typeface="Calibri"/>
              </a:rPr>
              <a:t>For more information or to get involved in local planning efforts, please visit </a:t>
            </a:r>
            <a:r>
              <a:rPr lang="en-US" sz="1050" dirty="0">
                <a:solidFill>
                  <a:srgbClr val="073763"/>
                </a:solidFill>
                <a:hlinkClick r:id="rId3"/>
              </a:rPr>
              <a:t>www.dep.pa.gov/chesapeakebay/phase3</a:t>
            </a:r>
            <a:r>
              <a:rPr lang="en-US" sz="1050" dirty="0">
                <a:solidFill>
                  <a:srgbClr val="073763"/>
                </a:solidFill>
              </a:rPr>
              <a:t>. </a:t>
            </a:r>
          </a:p>
          <a:p>
            <a:pPr marL="0" marR="0" lvl="0" indent="0" rtl="0">
              <a:lnSpc>
                <a:spcPct val="100000"/>
              </a:lnSpc>
              <a:spcBef>
                <a:spcPts val="0"/>
              </a:spcBef>
              <a:spcAft>
                <a:spcPts val="0"/>
              </a:spcAft>
              <a:buNone/>
            </a:pPr>
            <a:r>
              <a:rPr lang="en" sz="850" b="0" i="1" u="none" strike="noStrike" cap="none" dirty="0">
                <a:solidFill>
                  <a:schemeClr val="dk1"/>
                </a:solidFill>
                <a:latin typeface="Calibri"/>
                <a:ea typeface="Calibri"/>
                <a:cs typeface="Calibri"/>
                <a:sym typeface="Calibri"/>
              </a:rPr>
              <a:t>Produced and distributed by the PA Department of Environmental Protection through a U.S. Environmental Protection Agency Chesapeake Bay grant. </a:t>
            </a:r>
            <a:endParaRPr sz="850" dirty="0"/>
          </a:p>
        </p:txBody>
      </p:sp>
      <p:sp>
        <p:nvSpPr>
          <p:cNvPr id="93" name="Google Shape;93;p16"/>
          <p:cNvSpPr txBox="1"/>
          <p:nvPr/>
        </p:nvSpPr>
        <p:spPr>
          <a:xfrm>
            <a:off x="5517118" y="9604903"/>
            <a:ext cx="1924334" cy="23083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endParaRPr dirty="0"/>
          </a:p>
        </p:txBody>
      </p:sp>
      <p:cxnSp>
        <p:nvCxnSpPr>
          <p:cNvPr id="13" name="Google Shape;59;p13">
            <a:extLst>
              <a:ext uri="{FF2B5EF4-FFF2-40B4-BE49-F238E27FC236}">
                <a16:creationId xmlns:a16="http://schemas.microsoft.com/office/drawing/2014/main" id="{A51220D1-E107-4DDD-8FA2-8A511BA5A41C}"/>
              </a:ext>
            </a:extLst>
          </p:cNvPr>
          <p:cNvCxnSpPr/>
          <p:nvPr/>
        </p:nvCxnSpPr>
        <p:spPr>
          <a:xfrm>
            <a:off x="411125" y="9578875"/>
            <a:ext cx="6928200" cy="0"/>
          </a:xfrm>
          <a:prstGeom prst="straightConnector1">
            <a:avLst/>
          </a:prstGeom>
          <a:noFill/>
          <a:ln w="38100" cap="flat" cmpd="sng">
            <a:solidFill>
              <a:srgbClr val="38761D"/>
            </a:solidFill>
            <a:prstDash val="solid"/>
            <a:round/>
            <a:headEnd type="none" w="sm" len="sm"/>
            <a:tailEnd type="none" w="sm" len="sm"/>
          </a:ln>
        </p:spPr>
      </p:cxnSp>
      <p:cxnSp>
        <p:nvCxnSpPr>
          <p:cNvPr id="14" name="Google Shape;60;p13">
            <a:extLst>
              <a:ext uri="{FF2B5EF4-FFF2-40B4-BE49-F238E27FC236}">
                <a16:creationId xmlns:a16="http://schemas.microsoft.com/office/drawing/2014/main" id="{7C0C7D71-FD2A-499D-AF44-E0691741C17A}"/>
              </a:ext>
            </a:extLst>
          </p:cNvPr>
          <p:cNvCxnSpPr/>
          <p:nvPr/>
        </p:nvCxnSpPr>
        <p:spPr>
          <a:xfrm>
            <a:off x="411125" y="9515375"/>
            <a:ext cx="6928200" cy="0"/>
          </a:xfrm>
          <a:prstGeom prst="straightConnector1">
            <a:avLst/>
          </a:prstGeom>
          <a:noFill/>
          <a:ln w="38100" cap="flat" cmpd="sng">
            <a:solidFill>
              <a:srgbClr val="0B5394"/>
            </a:solidFill>
            <a:prstDash val="solid"/>
            <a:round/>
            <a:headEnd type="none" w="sm" len="sm"/>
            <a:tailEnd type="none" w="sm" len="sm"/>
          </a:ln>
        </p:spPr>
      </p:cxnSp>
      <p:sp>
        <p:nvSpPr>
          <p:cNvPr id="15" name="Google Shape;68;p14">
            <a:extLst>
              <a:ext uri="{FF2B5EF4-FFF2-40B4-BE49-F238E27FC236}">
                <a16:creationId xmlns:a16="http://schemas.microsoft.com/office/drawing/2014/main" id="{E29EFF70-53F1-4C12-BAD9-6920FAD0A1A5}"/>
              </a:ext>
            </a:extLst>
          </p:cNvPr>
          <p:cNvSpPr txBox="1"/>
          <p:nvPr/>
        </p:nvSpPr>
        <p:spPr>
          <a:xfrm>
            <a:off x="4695125" y="132200"/>
            <a:ext cx="2719800" cy="416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dirty="0">
                <a:solidFill>
                  <a:srgbClr val="073763"/>
                </a:solidFill>
                <a:latin typeface="Arial"/>
                <a:ea typeface="Arial"/>
                <a:cs typeface="Arial"/>
                <a:sym typeface="Arial"/>
              </a:rPr>
              <a:t>PA </a:t>
            </a:r>
            <a:r>
              <a:rPr lang="en" sz="900" b="1" i="0" u="none" strike="noStrike" cap="none" dirty="0">
                <a:solidFill>
                  <a:srgbClr val="073763"/>
                </a:solidFill>
                <a:latin typeface="Arial"/>
                <a:ea typeface="Arial"/>
                <a:cs typeface="Arial"/>
                <a:sym typeface="Arial"/>
              </a:rPr>
              <a:t>PHASE 3 WIP AGRICULTURE BMP</a:t>
            </a:r>
            <a:r>
              <a:rPr lang="en-US" sz="900" b="1" i="0" u="none" strike="noStrike" cap="none" dirty="0">
                <a:solidFill>
                  <a:srgbClr val="073763"/>
                </a:solidFill>
                <a:latin typeface="Arial"/>
                <a:ea typeface="Arial"/>
                <a:cs typeface="Arial"/>
                <a:sym typeface="Arial"/>
              </a:rPr>
              <a:t>s</a:t>
            </a:r>
            <a:r>
              <a:rPr lang="en" sz="900" b="1" i="0" u="none" strike="noStrike" cap="none" dirty="0">
                <a:solidFill>
                  <a:srgbClr val="073763"/>
                </a:solidFill>
                <a:latin typeface="Arial"/>
                <a:ea typeface="Arial"/>
                <a:cs typeface="Arial"/>
                <a:sym typeface="Arial"/>
              </a:rPr>
              <a:t> </a:t>
            </a:r>
            <a:endParaRPr dirty="0"/>
          </a:p>
          <a:p>
            <a:pPr lvl="0" algn="r">
              <a:buSzPts val="900"/>
            </a:pPr>
            <a:r>
              <a:rPr lang="en-US" sz="900" dirty="0">
                <a:solidFill>
                  <a:srgbClr val="073763"/>
                </a:solidFill>
              </a:rPr>
              <a:t>www.dep.pa.gov/chesapeakebay/phase3</a:t>
            </a:r>
          </a:p>
        </p:txBody>
      </p:sp>
      <p:cxnSp>
        <p:nvCxnSpPr>
          <p:cNvPr id="16" name="Google Shape;79;p15">
            <a:extLst>
              <a:ext uri="{FF2B5EF4-FFF2-40B4-BE49-F238E27FC236}">
                <a16:creationId xmlns:a16="http://schemas.microsoft.com/office/drawing/2014/main" id="{179E1610-31A1-45E3-99CD-EA8ED5A2304F}"/>
              </a:ext>
            </a:extLst>
          </p:cNvPr>
          <p:cNvCxnSpPr/>
          <p:nvPr/>
        </p:nvCxnSpPr>
        <p:spPr>
          <a:xfrm rot="10800000" flipH="1">
            <a:off x="308514" y="858032"/>
            <a:ext cx="6950100" cy="21900"/>
          </a:xfrm>
          <a:prstGeom prst="straightConnector1">
            <a:avLst/>
          </a:prstGeom>
          <a:noFill/>
          <a:ln w="19050" cap="flat" cmpd="sng">
            <a:solidFill>
              <a:srgbClr val="38761D"/>
            </a:solidFill>
            <a:prstDash val="solid"/>
            <a:round/>
            <a:headEnd type="none" w="sm" len="sm"/>
            <a:tailEnd type="none" w="sm" len="sm"/>
          </a:ln>
        </p:spPr>
      </p:cxnSp>
      <p:sp>
        <p:nvSpPr>
          <p:cNvPr id="9" name="TextBox 8">
            <a:extLst>
              <a:ext uri="{FF2B5EF4-FFF2-40B4-BE49-F238E27FC236}">
                <a16:creationId xmlns:a16="http://schemas.microsoft.com/office/drawing/2014/main" id="{3E2300BC-EF3F-4133-BA2B-A19FE0C8FF17}"/>
              </a:ext>
            </a:extLst>
          </p:cNvPr>
          <p:cNvSpPr txBox="1"/>
          <p:nvPr/>
        </p:nvSpPr>
        <p:spPr>
          <a:xfrm>
            <a:off x="5573724" y="9679305"/>
            <a:ext cx="1924334" cy="230832"/>
          </a:xfrm>
          <a:prstGeom prst="rect">
            <a:avLst/>
          </a:prstGeom>
          <a:noFill/>
        </p:spPr>
        <p:txBody>
          <a:bodyPr wrap="square" rtlCol="0">
            <a:spAutoFit/>
          </a:bodyPr>
          <a:lstStyle/>
          <a:p>
            <a:pPr algn="r"/>
            <a:r>
              <a:rPr lang="en-US" sz="900" i="1" dirty="0"/>
              <a:t>3020-HD-DEP5258    2/2020</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2E2E36F2ECEE7429C627317582A7262" ma:contentTypeVersion="5" ma:contentTypeDescription="Create a new document." ma:contentTypeScope="" ma:versionID="bd9898ee70c03f131c60cf0da30e7fed">
  <xsd:schema xmlns:xsd="http://www.w3.org/2001/XMLSchema" xmlns:xs="http://www.w3.org/2001/XMLSchema" xmlns:p="http://schemas.microsoft.com/office/2006/metadata/properties" xmlns:ns2="ae04085e-cfe4-498e-834f-bea77e1bbbbf" xmlns:ns3="eb2759b9-6f20-4cb8-99e0-8402d3e6f009" targetNamespace="http://schemas.microsoft.com/office/2006/metadata/properties" ma:root="true" ma:fieldsID="05e10e3f830c2262439f60f93077af72" ns2:_="" ns3:_="">
    <xsd:import namespace="ae04085e-cfe4-498e-834f-bea77e1bbbbf"/>
    <xsd:import namespace="eb2759b9-6f20-4cb8-99e0-8402d3e6f00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04085e-cfe4-498e-834f-bea77e1bbb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2759b9-6f20-4cb8-99e0-8402d3e6f00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C84696-C9C5-4730-9F75-BF1D4EFA2372}">
  <ds:schemaRefs>
    <ds:schemaRef ds:uri="http://schemas.microsoft.com/sharepoint/v3/contenttype/forms"/>
  </ds:schemaRefs>
</ds:datastoreItem>
</file>

<file path=customXml/itemProps2.xml><?xml version="1.0" encoding="utf-8"?>
<ds:datastoreItem xmlns:ds="http://schemas.openxmlformats.org/officeDocument/2006/customXml" ds:itemID="{4843DC4A-58D5-4F46-A237-12EFA868276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e04085e-cfe4-498e-834f-bea77e1bbbbf"/>
    <ds:schemaRef ds:uri="http://purl.org/dc/elements/1.1/"/>
    <ds:schemaRef ds:uri="http://schemas.microsoft.com/office/2006/metadata/properties"/>
    <ds:schemaRef ds:uri="eb2759b9-6f20-4cb8-99e0-8402d3e6f009"/>
    <ds:schemaRef ds:uri="http://www.w3.org/XML/1998/namespace"/>
    <ds:schemaRef ds:uri="http://purl.org/dc/dcmitype/"/>
  </ds:schemaRefs>
</ds:datastoreItem>
</file>

<file path=customXml/itemProps3.xml><?xml version="1.0" encoding="utf-8"?>
<ds:datastoreItem xmlns:ds="http://schemas.openxmlformats.org/officeDocument/2006/customXml" ds:itemID="{F02A249B-29B2-40A0-A04C-9D60F87D86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04085e-cfe4-498e-834f-bea77e1bbbbf"/>
    <ds:schemaRef ds:uri="eb2759b9-6f20-4cb8-99e0-8402d3e6f0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395</TotalTime>
  <Words>1116</Words>
  <Application>Microsoft Office PowerPoint</Application>
  <PresentationFormat>Custom</PresentationFormat>
  <Paragraphs>90</Paragraphs>
  <Slides>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Arvo</vt:lpstr>
      <vt:lpstr>Calibri</vt:lpstr>
      <vt:lpstr>Simple Light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Baker, Jordan</dc:creator>
  <cp:lastModifiedBy>Baker, Jordan</cp:lastModifiedBy>
  <cp:revision>22</cp:revision>
  <cp:lastPrinted>2019-10-17T14:01:41Z</cp:lastPrinted>
  <dcterms:modified xsi:type="dcterms:W3CDTF">2020-03-10T17:03:01Z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0x010100B2E2E36F2ECEE7429C627317582A7262</vt:lpwstr>
  </property>
</Properties>
</file>