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1" r:id="rId1"/>
  </p:sldMasterIdLst>
  <p:notesMasterIdLst>
    <p:notesMasterId r:id="rId14"/>
  </p:notesMasterIdLst>
  <p:handoutMasterIdLst>
    <p:handoutMasterId r:id="rId15"/>
  </p:handoutMasterIdLst>
  <p:sldIdLst>
    <p:sldId id="825" r:id="rId2"/>
    <p:sldId id="826" r:id="rId3"/>
    <p:sldId id="843" r:id="rId4"/>
    <p:sldId id="828" r:id="rId5"/>
    <p:sldId id="829" r:id="rId6"/>
    <p:sldId id="830" r:id="rId7"/>
    <p:sldId id="831" r:id="rId8"/>
    <p:sldId id="832" r:id="rId9"/>
    <p:sldId id="839" r:id="rId10"/>
    <p:sldId id="840" r:id="rId11"/>
    <p:sldId id="841" r:id="rId12"/>
    <p:sldId id="842" r:id="rId13"/>
  </p:sldIdLst>
  <p:sldSz cx="9144000" cy="6858000" type="screen4x3"/>
  <p:notesSz cx="7010400" cy="92964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ry Martin" initials="gl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6600"/>
    <a:srgbClr val="0000FF"/>
    <a:srgbClr val="CC9900"/>
    <a:srgbClr val="FF5050"/>
    <a:srgbClr val="0033CC"/>
    <a:srgbClr val="BBA477"/>
    <a:srgbClr val="336600"/>
    <a:srgbClr val="FF0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540" autoAdjust="0"/>
    <p:restoredTop sz="79487" autoAdjust="0"/>
  </p:normalViewPr>
  <p:slideViewPr>
    <p:cSldViewPr snapToGrid="0">
      <p:cViewPr varScale="1">
        <p:scale>
          <a:sx n="86" d="100"/>
          <a:sy n="86" d="100"/>
        </p:scale>
        <p:origin x="-4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2" d="100"/>
        <a:sy n="142" d="100"/>
      </p:scale>
      <p:origin x="0" y="2124"/>
    </p:cViewPr>
  </p:sorterViewPr>
  <p:notesViewPr>
    <p:cSldViewPr snapToGrid="0">
      <p:cViewPr varScale="1">
        <p:scale>
          <a:sx n="81" d="100"/>
          <a:sy n="81" d="100"/>
        </p:scale>
        <p:origin x="-204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45BCEE5-64F5-4C3A-84F6-30394E7DB2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2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7BF8312-0405-43DC-8200-CC91BF8A0FE4}" type="datetimeFigureOut">
              <a:rPr lang="en-US"/>
              <a:pPr>
                <a:defRPr/>
              </a:pPr>
              <a:t>9/1/2014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3150" tIns="46576" rIns="93150" bIns="4657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831CFA7-6019-4D83-8AF6-4C2217489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6424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module focuses on completing the Winter Application Worksheet.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Facilitators should review and be familiar the guidance on pages 8-9 of “Land Application of Manure”.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</a:t>
            </a:r>
            <a:r>
              <a:rPr lang="en-US" baseline="0" dirty="0" smtClean="0"/>
              <a:t> this point the farmers should have the blank Winter Application Worksheet in front of them.  This is page 5 of the Manure Management Plan Workbook section.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Photos to illustrate the high risk of environment</a:t>
            </a:r>
            <a:r>
              <a:rPr lang="en-US" baseline="0" dirty="0" smtClean="0"/>
              <a:t>al impact from winter application of manure.  While winter application of manure is allowed in Pennsylvania it is strongly discouraged.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exercise</a:t>
            </a:r>
            <a:r>
              <a:rPr lang="en-US" baseline="0" dirty="0" smtClean="0"/>
              <a:t> completes part e of the Operation Information Page noting if winter manure application occurs on the farm.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Facilitators may want to refer participants to the completed example of the Operation Information Page.  This is page 5 in “Land Application of Manure”.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This exercise completes the first three sections of the Winter Application Worksheet.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Facilitators may want to refer participants  to the completed example of the Winter Application Worksheet.  This is page 9 in “Land Application of Manure”.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purpose</a:t>
            </a:r>
            <a:r>
              <a:rPr lang="en-US" baseline="0" dirty="0" smtClean="0"/>
              <a:t> of this </a:t>
            </a:r>
            <a:r>
              <a:rPr lang="en-US" dirty="0" smtClean="0"/>
              <a:t>exercise is to note the</a:t>
            </a:r>
            <a:r>
              <a:rPr lang="en-US" baseline="0" dirty="0" smtClean="0"/>
              <a:t> slope designation for each field receiving winter application of manure on the farm map.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Facilitators may want to refer participants to the completed example of the Farm Map.  This is page 14 in “Land Application of Manure” and page 7 of the Manure Management Plan Workbook section.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w/ Industry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7875"/>
            <a:ext cx="91440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ankheadt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6988"/>
            <a:ext cx="91440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85" y="4203192"/>
            <a:ext cx="7412166" cy="1359408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8705" y="2717292"/>
            <a:ext cx="7387845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46113" y="357188"/>
            <a:ext cx="8035925" cy="731837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anchor="ctr"/>
          <a:lstStyle>
            <a:lvl1pPr algn="l">
              <a:defRPr/>
            </a:lvl1pPr>
          </a:lstStyle>
          <a:p>
            <a:pPr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7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5546" y="356600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0725" y="16589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589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/ Science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7875"/>
            <a:ext cx="91440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ankheadt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6988"/>
            <a:ext cx="91440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84385" y="4203192"/>
            <a:ext cx="7412166" cy="1359408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408705" y="2717292"/>
            <a:ext cx="7387845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71080"/>
            <a:ext cx="8112599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022" y="1733080"/>
            <a:ext cx="8114123" cy="46771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6214" y="353568"/>
            <a:ext cx="8077830" cy="731838"/>
          </a:xfrm>
        </p:spPr>
        <p:txBody>
          <a:bodyPr lIns="0" tIns="0" rIns="0" bIns="0">
            <a:norm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4690" y="1331229"/>
            <a:ext cx="8077830" cy="471373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573" y="2707005"/>
            <a:ext cx="7969952" cy="1362075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861" y="1206818"/>
            <a:ext cx="7951664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/ Bott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5662" y="2699305"/>
            <a:ext cx="8015673" cy="1362075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83951" y="1199118"/>
            <a:ext cx="7997384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71080"/>
            <a:ext cx="8112599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690" y="1885480"/>
            <a:ext cx="3955715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802430" y="1892800"/>
            <a:ext cx="3955715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46113" y="357188"/>
            <a:ext cx="8112125" cy="7318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algn="l">
              <a:defRPr/>
            </a:lvl1pPr>
          </a:lstStyle>
          <a:p>
            <a:pPr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7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54690" y="1271000"/>
            <a:ext cx="3955715" cy="45338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802430" y="1278320"/>
            <a:ext cx="3955715" cy="45338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5546" y="356600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32675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A86DF5-575F-43AF-B32B-16FA47EC2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ebsoilsurvey.nrcs.usda.gov/app/HomePage.htm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application worksheet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Completing a Manure Management Plan Workshop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74389" y="5622202"/>
            <a:ext cx="6696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v.12.2012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List each field that may receive winter manure applications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For each of the winter application fields list the following:</a:t>
            </a:r>
          </a:p>
          <a:p>
            <a:pPr lvl="1"/>
            <a:r>
              <a:rPr lang="en-US" dirty="0" smtClean="0"/>
              <a:t>Type of manure to be applied</a:t>
            </a:r>
          </a:p>
          <a:p>
            <a:pPr lvl="1"/>
            <a:r>
              <a:rPr lang="en-US" dirty="0" smtClean="0"/>
              <a:t>Winter application rate</a:t>
            </a:r>
          </a:p>
          <a:p>
            <a:pPr lvl="1"/>
            <a:r>
              <a:rPr lang="en-US" dirty="0" smtClean="0"/>
              <a:t>Percentage of crop residue</a:t>
            </a:r>
          </a:p>
          <a:p>
            <a:pPr lvl="1"/>
            <a:r>
              <a:rPr lang="en-US" dirty="0" smtClean="0"/>
              <a:t>Type of cover crop if applicable</a:t>
            </a:r>
          </a:p>
          <a:p>
            <a:pPr lvl="1"/>
            <a:r>
              <a:rPr lang="en-US" dirty="0" smtClean="0"/>
              <a:t>Field slope percentage</a:t>
            </a:r>
          </a:p>
          <a:p>
            <a:pPr lvl="2"/>
            <a:r>
              <a:rPr lang="en-US" dirty="0" smtClean="0"/>
              <a:t>Or slope designation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Slope information sources</a:t>
            </a:r>
          </a:p>
          <a:p>
            <a:pPr lvl="1"/>
            <a:r>
              <a:rPr lang="en-US" dirty="0" smtClean="0"/>
              <a:t>Web: </a:t>
            </a:r>
            <a:r>
              <a:rPr lang="en-US" dirty="0" smtClean="0">
                <a:hlinkClick r:id="rId2"/>
              </a:rPr>
              <a:t>http://websoilsurvey.nrcs.usda.gov/app/HomePage.htm</a:t>
            </a:r>
            <a:endParaRPr lang="en-US" dirty="0" smtClean="0"/>
          </a:p>
          <a:p>
            <a:pPr lvl="1"/>
            <a:r>
              <a:rPr lang="en-US" dirty="0" smtClean="0"/>
              <a:t>County Soil Survey books</a:t>
            </a:r>
          </a:p>
          <a:p>
            <a:pPr lvl="2"/>
            <a:r>
              <a:rPr lang="en-US" dirty="0" smtClean="0"/>
              <a:t>Conservation District or NRCS office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 Application Worksheet (p.5)</a:t>
            </a:r>
            <a:endParaRPr lang="en-US" dirty="0"/>
          </a:p>
        </p:txBody>
      </p:sp>
      <p:pic>
        <p:nvPicPr>
          <p:cNvPr id="10" name="Content Placeholder 14" descr="Land Application of Manure (printing.2)_Page_3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81165" y="1117680"/>
            <a:ext cx="3815541" cy="49377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Documents and Settings\smr5162\Local Settings\Temporary Internet Files\Content.IE5\H2B121D1\MC90043472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9945" y="526050"/>
            <a:ext cx="2743200" cy="2743200"/>
          </a:xfrm>
          <a:prstGeom prst="rect">
            <a:avLst/>
          </a:prstGeom>
          <a:noFill/>
        </p:spPr>
      </p:pic>
      <p:sp>
        <p:nvSpPr>
          <p:cNvPr id="12" name="Text Placeholder 6"/>
          <p:cNvSpPr txBox="1">
            <a:spLocks/>
          </p:cNvSpPr>
          <p:nvPr/>
        </p:nvSpPr>
        <p:spPr bwMode="auto">
          <a:xfrm>
            <a:off x="0" y="1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Manure Management Plan Exercise – Page 5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14804" y="1292406"/>
            <a:ext cx="5884752" cy="1296886"/>
          </a:xfrm>
        </p:spPr>
        <p:txBody>
          <a:bodyPr/>
          <a:lstStyle/>
          <a:p>
            <a:r>
              <a:rPr lang="en-US" sz="3600" dirty="0" smtClean="0"/>
              <a:t>Complete winter application worksheet</a:t>
            </a:r>
            <a:endParaRPr lang="en-US" sz="3600" dirty="0"/>
          </a:p>
        </p:txBody>
      </p:sp>
      <p:pic>
        <p:nvPicPr>
          <p:cNvPr id="6" name="Picture 5" descr="Winter Application Worksheet (completed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4604" y="3592149"/>
            <a:ext cx="8778240" cy="20784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Documents and Settings\smr5162\Local Settings\Temporary Internet Files\Content.IE5\H2B121D1\MC90043472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9200" y="661853"/>
            <a:ext cx="2743200" cy="2743200"/>
          </a:xfrm>
          <a:prstGeom prst="rect">
            <a:avLst/>
          </a:prstGeom>
          <a:noFill/>
        </p:spPr>
      </p:pic>
      <p:sp>
        <p:nvSpPr>
          <p:cNvPr id="12" name="Text Placeholder 6"/>
          <p:cNvSpPr txBox="1">
            <a:spLocks/>
          </p:cNvSpPr>
          <p:nvPr/>
        </p:nvSpPr>
        <p:spPr bwMode="auto">
          <a:xfrm>
            <a:off x="0" y="1"/>
            <a:ext cx="9144000" cy="57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Farm Map Development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6338" y="3664413"/>
            <a:ext cx="4445250" cy="1966843"/>
          </a:xfrm>
        </p:spPr>
        <p:txBody>
          <a:bodyPr/>
          <a:lstStyle/>
          <a:p>
            <a:r>
              <a:rPr lang="en-US" dirty="0" smtClean="0"/>
              <a:t>Record field slope or designation on the farm map</a:t>
            </a:r>
            <a:endParaRPr lang="en-US" dirty="0"/>
          </a:p>
        </p:txBody>
      </p:sp>
      <p:pic>
        <p:nvPicPr>
          <p:cNvPr id="7" name="Content Placeholder 10" descr="Sample Farm Map (cropped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08751" y="796238"/>
            <a:ext cx="3980700" cy="4937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7518904" y="4608214"/>
            <a:ext cx="873659" cy="688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Winter application is discouraged</a:t>
            </a:r>
          </a:p>
          <a:p>
            <a:pPr lvl="1"/>
            <a:r>
              <a:rPr lang="en-US" dirty="0" smtClean="0"/>
              <a:t>DEP encourages farmers to seek other management solutions</a:t>
            </a:r>
          </a:p>
          <a:p>
            <a:pPr lvl="2"/>
            <a:r>
              <a:rPr lang="en-US" dirty="0" smtClean="0"/>
              <a:t>Solid manure stacking</a:t>
            </a:r>
          </a:p>
          <a:p>
            <a:pPr lvl="2"/>
            <a:r>
              <a:rPr lang="en-US" dirty="0" smtClean="0"/>
              <a:t>Liquid manure storage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For the MMP winter includes any one of the following:</a:t>
            </a:r>
          </a:p>
          <a:p>
            <a:pPr lvl="1"/>
            <a:r>
              <a:rPr lang="en-US" dirty="0" smtClean="0"/>
              <a:t>December 15 through February 28; or</a:t>
            </a:r>
          </a:p>
          <a:p>
            <a:pPr lvl="1"/>
            <a:r>
              <a:rPr lang="en-US" dirty="0" smtClean="0"/>
              <a:t>Anytime the ground is frozen at least 4 inches; or</a:t>
            </a:r>
          </a:p>
          <a:p>
            <a:pPr lvl="1"/>
            <a:r>
              <a:rPr lang="en-US" dirty="0" smtClean="0"/>
              <a:t>Anytime that the ground is snow covered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Individual fields must be identified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Additional winter application flexibility may be obtained by:</a:t>
            </a:r>
          </a:p>
          <a:p>
            <a:pPr lvl="1"/>
            <a:r>
              <a:rPr lang="en-US" dirty="0" smtClean="0"/>
              <a:t>Using a Certified Nutrient Management Planner to develop a nutrient management plan for the farm using the Act 38 plan format</a:t>
            </a:r>
          </a:p>
          <a:p>
            <a:pPr lvl="1"/>
            <a:r>
              <a:rPr lang="en-US" dirty="0" smtClean="0"/>
              <a:t>Obtaining approval from DEP or county conservation district</a:t>
            </a:r>
            <a:endParaRPr lang="en-US" dirty="0"/>
          </a:p>
        </p:txBody>
      </p:sp>
      <p:pic>
        <p:nvPicPr>
          <p:cNvPr id="15" name="Content Placeholder 14" descr="Land Application of Manure (printing.2)_Page_36.jpg"/>
          <p:cNvPicPr>
            <a:picLocks noGrp="1" noChangeAspect="1"/>
          </p:cNvPicPr>
          <p:nvPr>
            <p:ph sz="half" idx="11"/>
          </p:nvPr>
        </p:nvPicPr>
        <p:blipFill>
          <a:blip r:embed="rId3" cstate="screen"/>
          <a:stretch>
            <a:fillRect/>
          </a:stretch>
        </p:blipFill>
        <p:spPr>
          <a:xfrm>
            <a:off x="4984936" y="1304063"/>
            <a:ext cx="3744883" cy="4846320"/>
          </a:xfrm>
          <a:ln w="12700">
            <a:solidFill>
              <a:schemeClr val="tx1"/>
            </a:solidFill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28129" y="408851"/>
            <a:ext cx="8151004" cy="731838"/>
          </a:xfrm>
        </p:spPr>
        <p:txBody>
          <a:bodyPr/>
          <a:lstStyle/>
          <a:p>
            <a:r>
              <a:rPr lang="en-US" dirty="0" smtClean="0"/>
              <a:t>Winter Application Worksheet (p.5)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13_136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27063" y="3341688"/>
            <a:ext cx="3121025" cy="2339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1" descr="2011-02-25_08-34 _1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83150" y="3863975"/>
            <a:ext cx="3300413" cy="220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1" descr="2011-02-25_08-31 _0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492500" y="2262188"/>
            <a:ext cx="3355975" cy="21288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5" descr="213_136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18063" y="425450"/>
            <a:ext cx="3357562" cy="20447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91589" y="296092"/>
            <a:ext cx="45632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a typeface="ＭＳ Ｐゴシック" pitchFamily="34" charset="-128"/>
              </a:rPr>
              <a:t>Winter Manure</a:t>
            </a:r>
            <a:br>
              <a:rPr lang="en-US" sz="4000" b="1" dirty="0" smtClean="0">
                <a:ea typeface="ＭＳ Ｐゴシック" pitchFamily="34" charset="-128"/>
              </a:rPr>
            </a:br>
            <a:r>
              <a:rPr lang="en-US" sz="4000" b="1" dirty="0" smtClean="0">
                <a:ea typeface="ＭＳ Ｐゴシック" pitchFamily="34" charset="-128"/>
              </a:rPr>
              <a:t>Application</a:t>
            </a:r>
          </a:p>
          <a:p>
            <a:pPr algn="ctr"/>
            <a:r>
              <a:rPr lang="en-US" sz="4000" b="1" dirty="0" smtClean="0">
                <a:ea typeface="ＭＳ Ｐゴシック" pitchFamily="34" charset="-128"/>
              </a:rPr>
              <a:t>= High Risk</a:t>
            </a:r>
            <a:r>
              <a:rPr lang="en-US" b="1" dirty="0" smtClean="0">
                <a:ea typeface="ＭＳ Ｐゴシック" pitchFamily="34" charset="-128"/>
              </a:rPr>
              <a:t/>
            </a:r>
            <a:br>
              <a:rPr lang="en-US" b="1" dirty="0" smtClean="0">
                <a:ea typeface="ＭＳ Ｐゴシック" pitchFamily="34" charset="-128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64922" y="344859"/>
            <a:ext cx="8077830" cy="731838"/>
          </a:xfrm>
        </p:spPr>
        <p:txBody>
          <a:bodyPr>
            <a:normAutofit/>
          </a:bodyPr>
          <a:lstStyle/>
          <a:p>
            <a:r>
              <a:rPr lang="en-US" dirty="0" smtClean="0"/>
              <a:t>Winter Application Rate Limits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4690" y="1184366"/>
            <a:ext cx="8077830" cy="252548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900" b="1" dirty="0" smtClean="0"/>
              <a:t>Farmers that apply manure in the winter will need to meet the following criteria: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The maximum application rate for the winter season</a:t>
            </a:r>
          </a:p>
          <a:p>
            <a:pPr lvl="1"/>
            <a:r>
              <a:rPr lang="en-US" dirty="0" smtClean="0"/>
              <a:t>5000 gallons per acre of liquid manure</a:t>
            </a:r>
          </a:p>
          <a:p>
            <a:pPr lvl="1"/>
            <a:r>
              <a:rPr lang="en-US" dirty="0" smtClean="0"/>
              <a:t>20 tons per acre of dry non-poultry manure per acre</a:t>
            </a:r>
          </a:p>
          <a:p>
            <a:pPr lvl="1"/>
            <a:r>
              <a:rPr lang="en-US" dirty="0" smtClean="0"/>
              <a:t>3 tons of dry poultry manure per acre</a:t>
            </a:r>
          </a:p>
          <a:p>
            <a:pPr lvl="1"/>
            <a:r>
              <a:rPr lang="en-US" dirty="0" smtClean="0"/>
              <a:t>An alternative maximum rate using Nutrient Balance Sheets</a:t>
            </a:r>
          </a:p>
          <a:p>
            <a:pPr lvl="2"/>
            <a:r>
              <a:rPr lang="en-US" dirty="0" smtClean="0"/>
              <a:t>Calculate and apply manure to the phosphorus removal rate for the coming year’s crop</a:t>
            </a:r>
          </a:p>
          <a:p>
            <a:pPr lvl="8"/>
            <a:endParaRPr lang="en-US" dirty="0" smtClean="0"/>
          </a:p>
        </p:txBody>
      </p:sp>
      <p:pic>
        <p:nvPicPr>
          <p:cNvPr id="4" name="Picture 4" descr="http://www.co.brown.wi.us/i_brown/pi/l__winter_spreading_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12728" y="3751580"/>
            <a:ext cx="2856496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10" descr="http://www.extension.iastate.edu/pages/communications/epc/F99/images/snowmanure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6522" y="3759472"/>
            <a:ext cx="3145693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664922" y="344859"/>
            <a:ext cx="8077830" cy="7318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Winter Application Cover Requirements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4690" y="1184366"/>
            <a:ext cx="5101676" cy="48855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900" b="1" dirty="0" smtClean="0"/>
              <a:t>Farmers that apply manure in the winter will need to meet the following criteria: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Must have at least 25% crop residue at application time or an established and growing cover crop</a:t>
            </a:r>
          </a:p>
          <a:p>
            <a:pPr lvl="1"/>
            <a:r>
              <a:rPr lang="en-US" dirty="0" smtClean="0"/>
              <a:t>Highest priority should be given to:</a:t>
            </a:r>
          </a:p>
          <a:p>
            <a:pPr lvl="2"/>
            <a:r>
              <a:rPr lang="en-US" dirty="0" smtClean="0"/>
              <a:t>Hay and sod fields</a:t>
            </a:r>
          </a:p>
          <a:p>
            <a:pPr lvl="2"/>
            <a:r>
              <a:rPr lang="en-US" dirty="0" smtClean="0"/>
              <a:t>Fields with an established cover crop</a:t>
            </a:r>
          </a:p>
          <a:p>
            <a:pPr lvl="2"/>
            <a:r>
              <a:rPr lang="en-US" dirty="0" smtClean="0"/>
              <a:t>Pasture fields</a:t>
            </a:r>
          </a:p>
          <a:p>
            <a:pPr lvl="1"/>
            <a:r>
              <a:rPr lang="en-US" dirty="0" smtClean="0"/>
              <a:t>Where no cover crop is established the following will generally be excluded:</a:t>
            </a:r>
          </a:p>
          <a:p>
            <a:pPr lvl="2"/>
            <a:r>
              <a:rPr lang="en-US" dirty="0" smtClean="0"/>
              <a:t>Corn silage fields</a:t>
            </a:r>
          </a:p>
          <a:p>
            <a:pPr lvl="2"/>
            <a:r>
              <a:rPr lang="en-US" dirty="0" smtClean="0"/>
              <a:t>Corn grain fields where most of the fodder has been removed</a:t>
            </a:r>
          </a:p>
          <a:p>
            <a:pPr lvl="2"/>
            <a:r>
              <a:rPr lang="en-US" dirty="0" smtClean="0"/>
              <a:t>Low yielding soybean fields</a:t>
            </a:r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5699295" y="2164547"/>
            <a:ext cx="3188252" cy="2494624"/>
            <a:chOff x="5751513" y="3775075"/>
            <a:chExt cx="2755900" cy="2063750"/>
          </a:xfrm>
        </p:grpSpPr>
        <p:pic>
          <p:nvPicPr>
            <p:cNvPr id="7" name="Picture 2" descr="https://encrypted-tbn1.google.com/images?q=tbn:ANd9GcT40UoS1lzEWma_9IO0PQPjxa60gxG0-w6zVQgJ88Kqsn_UiwDtw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751513" y="3775075"/>
              <a:ext cx="2755900" cy="20637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6380163" y="4057650"/>
              <a:ext cx="1497012" cy="149701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>
              <a:stCxn id="8" idx="7"/>
              <a:endCxn id="8" idx="3"/>
            </p:cNvCxnSpPr>
            <p:nvPr/>
          </p:nvCxnSpPr>
          <p:spPr>
            <a:xfrm flipH="1">
              <a:off x="6599238" y="4276726"/>
              <a:ext cx="1058862" cy="10588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01650" y="188913"/>
            <a:ext cx="8078788" cy="73183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Cover Crops &amp; Residue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60975" y="1643063"/>
            <a:ext cx="3616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5303520" y="1060450"/>
            <a:ext cx="3378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NRCS Crop Residue</a:t>
            </a:r>
          </a:p>
        </p:txBody>
      </p:sp>
      <p:pic>
        <p:nvPicPr>
          <p:cNvPr id="44037" name="Picture 7" descr="2011-03-23_13-21 Carlisle Trip_0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22375" y="1228725"/>
            <a:ext cx="2992438" cy="19939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4038" name="Picture 5" descr="IMG_015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39875" y="3397250"/>
            <a:ext cx="2159000" cy="25892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4039" name="TextBox 2"/>
          <p:cNvSpPr txBox="1">
            <a:spLocks noChangeArrowheads="1"/>
          </p:cNvSpPr>
          <p:nvPr/>
        </p:nvSpPr>
        <p:spPr bwMode="auto">
          <a:xfrm>
            <a:off x="1317625" y="2774950"/>
            <a:ext cx="164328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/>
              <a:t>Cover Crop</a:t>
            </a:r>
          </a:p>
        </p:txBody>
      </p:sp>
      <p:sp>
        <p:nvSpPr>
          <p:cNvPr id="44040" name="TextBox 9"/>
          <p:cNvSpPr txBox="1">
            <a:spLocks noChangeArrowheads="1"/>
          </p:cNvSpPr>
          <p:nvPr/>
        </p:nvSpPr>
        <p:spPr bwMode="auto">
          <a:xfrm>
            <a:off x="1764983" y="5530850"/>
            <a:ext cx="1770697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b="1" dirty="0"/>
              <a:t>Crop Residue</a:t>
            </a:r>
          </a:p>
        </p:txBody>
      </p:sp>
      <p:sp>
        <p:nvSpPr>
          <p:cNvPr id="9" name="Rectangle 8"/>
          <p:cNvSpPr/>
          <p:nvPr/>
        </p:nvSpPr>
        <p:spPr>
          <a:xfrm>
            <a:off x="5312229" y="1611086"/>
            <a:ext cx="3378925" cy="43455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Winter Application Slope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90" y="1331229"/>
            <a:ext cx="8077830" cy="175160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600" b="1" dirty="0" smtClean="0"/>
              <a:t>Farmers that apply manure in the winter will need to meet the following criteria: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Manure may not be applied on fields with slopes greater than 15%</a:t>
            </a:r>
          </a:p>
          <a:p>
            <a:pPr lvl="1"/>
            <a:r>
              <a:rPr lang="en-US" dirty="0" smtClean="0"/>
              <a:t>NRCS soil survey slope designations of “A”, “B” or “C” slopes are acceptable for winter application determinations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172176" y="3474447"/>
            <a:ext cx="3069091" cy="1924867"/>
            <a:chOff x="172176" y="3474447"/>
            <a:chExt cx="3069091" cy="1924867"/>
          </a:xfrm>
        </p:grpSpPr>
        <p:pic>
          <p:nvPicPr>
            <p:cNvPr id="5" name="Picture 4" descr="Slippery wet spring snow.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860017" y="3474447"/>
              <a:ext cx="2381250" cy="17859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6" name="Straight Connector 5"/>
            <p:cNvCxnSpPr/>
            <p:nvPr/>
          </p:nvCxnSpPr>
          <p:spPr bwMode="auto">
            <a:xfrm>
              <a:off x="670560" y="4223657"/>
              <a:ext cx="2490651" cy="1175657"/>
            </a:xfrm>
            <a:prstGeom prst="line">
              <a:avLst/>
            </a:prstGeom>
            <a:ln w="28575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 bwMode="auto">
            <a:xfrm>
              <a:off x="172176" y="4218441"/>
              <a:ext cx="703263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 smtClean="0">
                  <a:solidFill>
                    <a:schemeClr val="tx2">
                      <a:lumMod val="75000"/>
                    </a:schemeClr>
                  </a:solidFill>
                  <a:ea typeface="ＭＳ Ｐゴシック" charset="-128"/>
                </a:rPr>
                <a:t>20%</a:t>
              </a:r>
              <a:endParaRPr lang="en-US" sz="1600" b="1" dirty="0">
                <a:solidFill>
                  <a:schemeClr val="tx2">
                    <a:lumMod val="75000"/>
                  </a:schemeClr>
                </a:solidFill>
                <a:ea typeface="ＭＳ Ｐゴシック" charset="-128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307692" y="3804647"/>
              <a:ext cx="1125537" cy="112553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H="1">
              <a:off x="1567543" y="3892730"/>
              <a:ext cx="592184" cy="95794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4" descr="http://livingindryden.org/images/maps/soilMap1963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43793" y="3020106"/>
            <a:ext cx="3505200" cy="29019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Oval 20"/>
          <p:cNvSpPr/>
          <p:nvPr/>
        </p:nvSpPr>
        <p:spPr bwMode="auto">
          <a:xfrm>
            <a:off x="6434004" y="4302247"/>
            <a:ext cx="1025525" cy="841305"/>
          </a:xfrm>
          <a:prstGeom prst="ellipse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6715155" y="5480059"/>
            <a:ext cx="1106580" cy="50014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5652450" y="3925479"/>
            <a:ext cx="2560320" cy="1920240"/>
            <a:chOff x="4886096" y="1783170"/>
            <a:chExt cx="3656524" cy="2743200"/>
          </a:xfrm>
        </p:grpSpPr>
        <p:grpSp>
          <p:nvGrpSpPr>
            <p:cNvPr id="4" name="Group 20"/>
            <p:cNvGrpSpPr/>
            <p:nvPr/>
          </p:nvGrpSpPr>
          <p:grpSpPr>
            <a:xfrm>
              <a:off x="4886096" y="1783170"/>
              <a:ext cx="3656524" cy="2743200"/>
              <a:chOff x="4886096" y="1783170"/>
              <a:chExt cx="3656524" cy="2743200"/>
            </a:xfrm>
          </p:grpSpPr>
          <p:pic>
            <p:nvPicPr>
              <p:cNvPr id="32" name="Picture 4" descr="200_0038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4886096" y="1783170"/>
                <a:ext cx="3656524" cy="27432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cxnSp>
            <p:nvCxnSpPr>
              <p:cNvPr id="33" name="Straight Connector 32"/>
              <p:cNvCxnSpPr>
                <a:cxnSpLocks noChangeShapeType="1"/>
              </p:cNvCxnSpPr>
              <p:nvPr/>
            </p:nvCxnSpPr>
            <p:spPr bwMode="auto">
              <a:xfrm flipH="1">
                <a:off x="6226629" y="2740178"/>
                <a:ext cx="1317754" cy="155314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</p:grpSp>
        <p:sp>
          <p:nvSpPr>
            <p:cNvPr id="31" name="Freeform 30"/>
            <p:cNvSpPr/>
            <p:nvPr/>
          </p:nvSpPr>
          <p:spPr>
            <a:xfrm>
              <a:off x="5023394" y="2616926"/>
              <a:ext cx="2518229" cy="1685108"/>
            </a:xfrm>
            <a:custGeom>
              <a:avLst/>
              <a:gdLst>
                <a:gd name="connsiteX0" fmla="*/ 2518229 w 2518229"/>
                <a:gd name="connsiteY0" fmla="*/ 126274 h 1685108"/>
                <a:gd name="connsiteX1" fmla="*/ 1394823 w 2518229"/>
                <a:gd name="connsiteY1" fmla="*/ 126274 h 1685108"/>
                <a:gd name="connsiteX2" fmla="*/ 471715 w 2518229"/>
                <a:gd name="connsiteY2" fmla="*/ 108857 h 1685108"/>
                <a:gd name="connsiteX3" fmla="*/ 114663 w 2518229"/>
                <a:gd name="connsiteY3" fmla="*/ 779417 h 1685108"/>
                <a:gd name="connsiteX4" fmla="*/ 1159692 w 2518229"/>
                <a:gd name="connsiteY4" fmla="*/ 1571897 h 1685108"/>
                <a:gd name="connsiteX5" fmla="*/ 1002937 w 2518229"/>
                <a:gd name="connsiteY5" fmla="*/ 1458685 h 168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8229" h="1685108">
                  <a:moveTo>
                    <a:pt x="2518229" y="126274"/>
                  </a:moveTo>
                  <a:lnTo>
                    <a:pt x="1394823" y="126274"/>
                  </a:lnTo>
                  <a:cubicBezTo>
                    <a:pt x="1053737" y="123371"/>
                    <a:pt x="685075" y="0"/>
                    <a:pt x="471715" y="108857"/>
                  </a:cubicBezTo>
                  <a:cubicBezTo>
                    <a:pt x="258355" y="217714"/>
                    <a:pt x="0" y="535577"/>
                    <a:pt x="114663" y="779417"/>
                  </a:cubicBezTo>
                  <a:cubicBezTo>
                    <a:pt x="229326" y="1023257"/>
                    <a:pt x="1011646" y="1458686"/>
                    <a:pt x="1159692" y="1571897"/>
                  </a:cubicBezTo>
                  <a:cubicBezTo>
                    <a:pt x="1307738" y="1685108"/>
                    <a:pt x="1155337" y="1571896"/>
                    <a:pt x="1002937" y="1458685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Winter Application Setbacks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90" y="1331228"/>
            <a:ext cx="8077830" cy="229153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/>
              <a:t>Farmers that apply manure in the winter will need to meet the following criteria: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Specific application setbacks</a:t>
            </a:r>
          </a:p>
          <a:p>
            <a:pPr lvl="1"/>
            <a:r>
              <a:rPr lang="en-US" dirty="0" smtClean="0"/>
              <a:t>100 feet from the top of the bank of a stream which generally flows during the winter or spring</a:t>
            </a:r>
          </a:p>
          <a:p>
            <a:pPr lvl="1"/>
            <a:r>
              <a:rPr lang="en-US" dirty="0" smtClean="0"/>
              <a:t>100 feet of a lake or a pond</a:t>
            </a:r>
          </a:p>
          <a:p>
            <a:pPr lvl="1"/>
            <a:r>
              <a:rPr lang="en-US" dirty="0" smtClean="0"/>
              <a:t>100 feet from an above ground inlet to an agricultural drainage system</a:t>
            </a:r>
          </a:p>
          <a:p>
            <a:pPr lvl="2"/>
            <a:r>
              <a:rPr lang="en-US" dirty="0" smtClean="0"/>
              <a:t>Such as inlet pipes to piped outlet terraces</a:t>
            </a:r>
          </a:p>
          <a:p>
            <a:pPr lvl="2"/>
            <a:r>
              <a:rPr lang="en-US" dirty="0" smtClean="0"/>
              <a:t>Where surface water flow is toward the above ground inlet</a:t>
            </a:r>
          </a:p>
          <a:p>
            <a:pPr lvl="1"/>
            <a:r>
              <a:rPr lang="en-US" dirty="0" smtClean="0"/>
              <a:t>Along with all the other application setbacks outlined earlier in this section</a:t>
            </a:r>
            <a:endParaRPr lang="en-US" dirty="0"/>
          </a:p>
        </p:txBody>
      </p:sp>
      <p:grpSp>
        <p:nvGrpSpPr>
          <p:cNvPr id="16" name="Group 3"/>
          <p:cNvGrpSpPr/>
          <p:nvPr/>
        </p:nvGrpSpPr>
        <p:grpSpPr>
          <a:xfrm>
            <a:off x="327389" y="3696834"/>
            <a:ext cx="4470944" cy="2339975"/>
            <a:chOff x="4333331" y="1693863"/>
            <a:chExt cx="4470944" cy="2339975"/>
          </a:xfrm>
        </p:grpSpPr>
        <p:pic>
          <p:nvPicPr>
            <p:cNvPr id="5" name="Picture 7" descr="184_8487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683250" y="1693863"/>
              <a:ext cx="3121025" cy="23399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6" name="Freeform 5"/>
            <p:cNvSpPr/>
            <p:nvPr/>
          </p:nvSpPr>
          <p:spPr>
            <a:xfrm>
              <a:off x="5683250" y="2838450"/>
              <a:ext cx="3100388" cy="90488"/>
            </a:xfrm>
            <a:custGeom>
              <a:avLst/>
              <a:gdLst>
                <a:gd name="connsiteX0" fmla="*/ 0 w 3071191"/>
                <a:gd name="connsiteY0" fmla="*/ 142098 h 142098"/>
                <a:gd name="connsiteX1" fmla="*/ 1202635 w 3071191"/>
                <a:gd name="connsiteY1" fmla="*/ 72524 h 142098"/>
                <a:gd name="connsiteX2" fmla="*/ 2216426 w 3071191"/>
                <a:gd name="connsiteY2" fmla="*/ 2950 h 142098"/>
                <a:gd name="connsiteX3" fmla="*/ 2753139 w 3071191"/>
                <a:gd name="connsiteY3" fmla="*/ 12890 h 142098"/>
                <a:gd name="connsiteX4" fmla="*/ 3071191 w 3071191"/>
                <a:gd name="connsiteY4" fmla="*/ 12890 h 14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1191" h="142098">
                  <a:moveTo>
                    <a:pt x="0" y="142098"/>
                  </a:moveTo>
                  <a:lnTo>
                    <a:pt x="1202635" y="72524"/>
                  </a:lnTo>
                  <a:cubicBezTo>
                    <a:pt x="1572039" y="49333"/>
                    <a:pt x="1958009" y="12889"/>
                    <a:pt x="2216426" y="2950"/>
                  </a:cubicBezTo>
                  <a:cubicBezTo>
                    <a:pt x="2474843" y="-6989"/>
                    <a:pt x="2610678" y="11233"/>
                    <a:pt x="2753139" y="12890"/>
                  </a:cubicBezTo>
                  <a:cubicBezTo>
                    <a:pt x="2895600" y="14547"/>
                    <a:pt x="2983395" y="13718"/>
                    <a:pt x="3071191" y="1289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4356236" y="3270387"/>
              <a:ext cx="1012825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b="1" dirty="0"/>
                <a:t>35 ft Vegetated Buffer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683250" y="2490788"/>
              <a:ext cx="3100388" cy="71437"/>
            </a:xfrm>
            <a:custGeom>
              <a:avLst/>
              <a:gdLst>
                <a:gd name="connsiteX0" fmla="*/ 0 w 3071191"/>
                <a:gd name="connsiteY0" fmla="*/ 142098 h 142098"/>
                <a:gd name="connsiteX1" fmla="*/ 1202635 w 3071191"/>
                <a:gd name="connsiteY1" fmla="*/ 72524 h 142098"/>
                <a:gd name="connsiteX2" fmla="*/ 2216426 w 3071191"/>
                <a:gd name="connsiteY2" fmla="*/ 2950 h 142098"/>
                <a:gd name="connsiteX3" fmla="*/ 2753139 w 3071191"/>
                <a:gd name="connsiteY3" fmla="*/ 12890 h 142098"/>
                <a:gd name="connsiteX4" fmla="*/ 3071191 w 3071191"/>
                <a:gd name="connsiteY4" fmla="*/ 12890 h 14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1191" h="142098">
                  <a:moveTo>
                    <a:pt x="0" y="142098"/>
                  </a:moveTo>
                  <a:lnTo>
                    <a:pt x="1202635" y="72524"/>
                  </a:lnTo>
                  <a:cubicBezTo>
                    <a:pt x="1572039" y="49333"/>
                    <a:pt x="1958009" y="12889"/>
                    <a:pt x="2216426" y="2950"/>
                  </a:cubicBezTo>
                  <a:cubicBezTo>
                    <a:pt x="2474843" y="-6989"/>
                    <a:pt x="2610678" y="11233"/>
                    <a:pt x="2753139" y="12890"/>
                  </a:cubicBezTo>
                  <a:cubicBezTo>
                    <a:pt x="2895600" y="14547"/>
                    <a:pt x="2983395" y="13718"/>
                    <a:pt x="3071191" y="1289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683250" y="2738438"/>
              <a:ext cx="3121025" cy="71437"/>
            </a:xfrm>
            <a:custGeom>
              <a:avLst/>
              <a:gdLst>
                <a:gd name="connsiteX0" fmla="*/ 0 w 3071191"/>
                <a:gd name="connsiteY0" fmla="*/ 142098 h 142098"/>
                <a:gd name="connsiteX1" fmla="*/ 1202635 w 3071191"/>
                <a:gd name="connsiteY1" fmla="*/ 72524 h 142098"/>
                <a:gd name="connsiteX2" fmla="*/ 2216426 w 3071191"/>
                <a:gd name="connsiteY2" fmla="*/ 2950 h 142098"/>
                <a:gd name="connsiteX3" fmla="*/ 2753139 w 3071191"/>
                <a:gd name="connsiteY3" fmla="*/ 12890 h 142098"/>
                <a:gd name="connsiteX4" fmla="*/ 3071191 w 3071191"/>
                <a:gd name="connsiteY4" fmla="*/ 12890 h 14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1191" h="142098">
                  <a:moveTo>
                    <a:pt x="0" y="142098"/>
                  </a:moveTo>
                  <a:lnTo>
                    <a:pt x="1202635" y="72524"/>
                  </a:lnTo>
                  <a:cubicBezTo>
                    <a:pt x="1572039" y="49333"/>
                    <a:pt x="1958009" y="12889"/>
                    <a:pt x="2216426" y="2950"/>
                  </a:cubicBezTo>
                  <a:cubicBezTo>
                    <a:pt x="2474843" y="-6989"/>
                    <a:pt x="2610678" y="11233"/>
                    <a:pt x="2753139" y="12890"/>
                  </a:cubicBezTo>
                  <a:cubicBezTo>
                    <a:pt x="2895600" y="14547"/>
                    <a:pt x="2983395" y="13718"/>
                    <a:pt x="3071191" y="1289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4333331" y="2233250"/>
              <a:ext cx="101441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b="1" dirty="0"/>
                <a:t>50 </a:t>
              </a:r>
              <a:r>
                <a:rPr lang="en-US" sz="900" b="1" dirty="0" smtClean="0"/>
                <a:t>ft Setback</a:t>
              </a:r>
              <a:endParaRPr lang="en-US" sz="900" b="1" dirty="0"/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855834" y="2187666"/>
              <a:ext cx="1012825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 b="1" dirty="0"/>
                <a:t>100 ft Setback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5259977" y="2934790"/>
              <a:ext cx="357052" cy="3831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122998" y="2330406"/>
              <a:ext cx="502739" cy="44762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6742657" y="2303553"/>
              <a:ext cx="492125" cy="1524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>
              <a:grpSpLocks/>
            </p:cNvGrpSpPr>
            <p:nvPr/>
          </p:nvGrpSpPr>
          <p:grpSpPr bwMode="auto">
            <a:xfrm>
              <a:off x="4533628" y="2026739"/>
              <a:ext cx="692150" cy="690563"/>
              <a:chOff x="5722311" y="4767470"/>
              <a:chExt cx="691452" cy="691452"/>
            </a:xfrm>
          </p:grpSpPr>
          <p:cxnSp>
            <p:nvCxnSpPr>
              <p:cNvPr id="20" name="Straight Connector 15"/>
              <p:cNvCxnSpPr/>
              <p:nvPr/>
            </p:nvCxnSpPr>
            <p:spPr>
              <a:xfrm flipH="1">
                <a:off x="5722311" y="4767470"/>
                <a:ext cx="691452" cy="69145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5722311" y="4767470"/>
                <a:ext cx="691452" cy="69145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4607470" y="3109142"/>
              <a:ext cx="692150" cy="692150"/>
              <a:chOff x="5722311" y="4767470"/>
              <a:chExt cx="691452" cy="691452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H="1">
                <a:off x="5722311" y="4767470"/>
                <a:ext cx="691452" cy="69145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722311" y="4767470"/>
                <a:ext cx="691452" cy="691452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Documents and Settings\smr5162\Local Settings\Temporary Internet Files\Content.IE5\H2B121D1\MC90043472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31961" y="725227"/>
            <a:ext cx="2743200" cy="2743200"/>
          </a:xfrm>
          <a:prstGeom prst="rect">
            <a:avLst/>
          </a:prstGeom>
          <a:noFill/>
        </p:spPr>
      </p:pic>
      <p:sp>
        <p:nvSpPr>
          <p:cNvPr id="12" name="Text Placeholder 6"/>
          <p:cNvSpPr txBox="1">
            <a:spLocks/>
          </p:cNvSpPr>
          <p:nvPr/>
        </p:nvSpPr>
        <p:spPr bwMode="auto">
          <a:xfrm>
            <a:off x="0" y="1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Manure Management Plan Exercise – Page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2"/>
          <p:cNvSpPr txBox="1">
            <a:spLocks/>
          </p:cNvSpPr>
          <p:nvPr/>
        </p:nvSpPr>
        <p:spPr bwMode="auto">
          <a:xfrm>
            <a:off x="3612333" y="1419154"/>
            <a:ext cx="5106153" cy="136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Complete operation information page e</a:t>
            </a:r>
            <a:endParaRPr kumimoji="0" lang="en-US" sz="4000" b="1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Operation Information Page E (completed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44856" y="4014668"/>
            <a:ext cx="8869680" cy="737168"/>
          </a:xfrm>
          <a:prstGeom prst="roundRect">
            <a:avLst/>
          </a:prstGeom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he Present and Future of Agricultural Best Management Practices&amp;quot;&quot;/&gt;&lt;property id=&quot;20307&quot; value=&quot;256&quot;/&gt;&lt;/object&gt;&lt;object type=&quot;3&quot; unique_id=&quot;10024&quot;&gt;&lt;property id=&quot;20148&quot; value=&quot;5&quot;/&gt;&lt;property id=&quot;20300&quot; value=&quot;Slide 17 - &amp;quot;College of Agricultural Sciences&amp;quot;&quot;/&gt;&lt;property id=&quot;20307&quot; value=&quot;290&quot;/&gt;&lt;/object&gt;&lt;object type=&quot;3&quot; unique_id=&quot;14301&quot;&gt;&lt;property id=&quot;20148&quot; value=&quot;5&quot;/&gt;&lt;property id=&quot;20300&quot; value=&quot;Slide 2 - &amp;quot;Nitrogen  in the Environment&amp;quot;&quot;/&gt;&lt;property id=&quot;20307&quot; value=&quot;328&quot;/&gt;&lt;/object&gt;&lt;object type=&quot;3&quot; unique_id=&quot;14302&quot;&gt;&lt;property id=&quot;20148&quot; value=&quot;5&quot;/&gt;&lt;property id=&quot;20300&quot; value=&quot;Slide 3 - &amp;quot;Phosphorus in the Environment&amp;quot;&quot;/&gt;&lt;property id=&quot;20307&quot; value=&quot;329&quot;/&gt;&lt;/object&gt;&lt;object type=&quot;3&quot; unique_id=&quot;15722&quot;&gt;&lt;property id=&quot;20148&quot; value=&quot;5&quot;/&gt;&lt;property id=&quot;20300&quot; value=&quot;Slide 4 - &amp;quot;Solving the Agriculture Nutrient Problem&amp;quot;&quot;/&gt;&lt;property id=&quot;20307&quot; value=&quot;330&quot;/&gt;&lt;/object&gt;&lt;object type=&quot;3&quot; unique_id=&quot;15723&quot;&gt;&lt;property id=&quot;20148&quot; value=&quot;5&quot;/&gt;&lt;property id=&quot;20300&quot; value=&quot;Slide 5 - &amp;quot;Solving the Agriculture Nutrient Problem&amp;quot;&quot;/&gt;&lt;property id=&quot;20307&quot; value=&quot;333&quot;/&gt;&lt;/object&gt;&lt;object type=&quot;3&quot; unique_id=&quot;15724&quot;&gt;&lt;property id=&quot;20148&quot; value=&quot;5&quot;/&gt;&lt;property id=&quot;20300&quot; value=&quot;Slide 10 - &amp;quot;Strategic Conflict between Food Production and the Environment&amp;quot;&quot;/&gt;&lt;property id=&quot;20307&quot; value=&quot;350&quot;/&gt;&lt;/object&gt;&lt;object type=&quot;3&quot; unique_id=&quot;15725&quot;&gt;&lt;property id=&quot;20148&quot; value=&quot;5&quot;/&gt;&lt;property id=&quot;20300&quot; value=&quot;Slide 11 - &amp;quot;Solving the Agriculture Nutrient Problem&amp;quot;&quot;/&gt;&lt;property id=&quot;20307&quot; value=&quot;331&quot;/&gt;&lt;/object&gt;&lt;object type=&quot;3&quot; unique_id=&quot;15726&quot;&gt;&lt;property id=&quot;20148&quot; value=&quot;5&quot;/&gt;&lt;property id=&quot;20300&quot; value=&quot;Slide 12 - &amp;quot;Strategic Conflict between Food Production and the Environment&amp;quot;&quot;/&gt;&lt;property id=&quot;20307&quot; value=&quot;351&quot;/&gt;&lt;/object&gt;&lt;object type=&quot;3&quot; unique_id=&quot;15727&quot;&gt;&lt;property id=&quot;20148&quot; value=&quot;5&quot;/&gt;&lt;property id=&quot;20300&quot; value=&quot;Slide 13 - &amp;quot;Strategic Solution to Food Production and the Environment&amp;quot;&quot;/&gt;&lt;property id=&quot;20307&quot; value=&quot;345&quot;/&gt;&lt;/object&gt;&lt;object type=&quot;3&quot; unique_id=&quot;15728&quot;&gt;&lt;property id=&quot;20148&quot; value=&quot;5&quot;/&gt;&lt;property id=&quot;20300&quot; value=&quot;Slide 14 - &amp;quot;Nutrient Management BMPs&amp;quot;&quot;/&gt;&lt;property id=&quot;20307&quot; value=&quot;342&quot;/&gt;&lt;/object&gt;&lt;object type=&quot;3&quot; unique_id=&quot;15730&quot;&gt;&lt;property id=&quot;20148&quot; value=&quot;5&quot;/&gt;&lt;property id=&quot;20300&quot; value=&quot;Slide 15 - &amp;quot;Nutrient Management Process&amp;quot;&quot;/&gt;&lt;property id=&quot;20307&quot; value=&quot;354&quot;/&gt;&lt;/object&gt;&lt;object type=&quot;3&quot; unique_id=&quot;15731&quot;&gt;&lt;property id=&quot;20148&quot; value=&quot;5&quot;/&gt;&lt;property id=&quot;20300&quot; value=&quot;Slide 16 - &amp;quot;Addressing the Real Solution to the Nutrient Management Problem?&amp;quot;&quot;/&gt;&lt;property id=&quot;20307&quot; value=&quot;355&quot;/&gt;&lt;/object&gt;&lt;object type=&quot;3&quot; unique_id=&quot;16838&quot;&gt;&lt;property id=&quot;20148&quot; value=&quot;5&quot;/&gt;&lt;property id=&quot;20300&quot; value=&quot;Slide 6 - &amp;quot;Traditional Nutrient Cycle&amp;quot;&quot;/&gt;&lt;property id=&quot;20307&quot; value=&quot;358&quot;/&gt;&lt;/object&gt;&lt;object type=&quot;3&quot; unique_id=&quot;16839&quot;&gt;&lt;property id=&quot;20148&quot; value=&quot;5&quot;/&gt;&lt;property id=&quot;20300&quot; value=&quot;Slide 7 - &amp;quot;Contemporary Nutrient Cycle&amp;quot;&quot;/&gt;&lt;property id=&quot;20307&quot; value=&quot;359&quot;/&gt;&lt;/object&gt;&lt;object type=&quot;3&quot; unique_id=&quot;16840&quot;&gt;&lt;property id=&quot;20148&quot; value=&quot;5&quot;/&gt;&lt;property id=&quot;20300&quot; value=&quot;Slide 8 - &amp;quot;Regional Nutrient Balance&amp;quot;&quot;/&gt;&lt;property id=&quot;20307&quot; value=&quot;360&quot;/&gt;&lt;/object&gt;&lt;object type=&quot;3&quot; unique_id=&quot;16841&quot;&gt;&lt;property id=&quot;20148&quot; value=&quot;5&quot;/&gt;&lt;property id=&quot;20300&quot; value=&quot;Slide 9 - &amp;quot;Nutrient Management Problems &amp;quot;&quot;/&gt;&lt;property id=&quot;20307&quot; value=&quot;3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AS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extension-template-white</Template>
  <TotalTime>18775</TotalTime>
  <Words>788</Words>
  <Application>Microsoft Office PowerPoint</Application>
  <PresentationFormat>On-screen Show (4:3)</PresentationFormat>
  <Paragraphs>107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CASTemplate</vt:lpstr>
      <vt:lpstr>Winter application worksheet</vt:lpstr>
      <vt:lpstr>Winter Application Worksheet (p.5)</vt:lpstr>
      <vt:lpstr>PowerPoint Presentation</vt:lpstr>
      <vt:lpstr>Winter Application Rate Limits</vt:lpstr>
      <vt:lpstr>Winter Application Cover Requirements</vt:lpstr>
      <vt:lpstr>Cover Crops &amp; Residue</vt:lpstr>
      <vt:lpstr>Winter Application Slope Limits</vt:lpstr>
      <vt:lpstr>Winter Application Setbacks</vt:lpstr>
      <vt:lpstr>PowerPoint Presentation</vt:lpstr>
      <vt:lpstr>Winter Application Worksheet (p.5)</vt:lpstr>
      <vt:lpstr>Complete winter application worksheet</vt:lpstr>
      <vt:lpstr>Record field slope or designation on the farm map</vt:lpstr>
    </vt:vector>
  </TitlesOfParts>
  <Company>Dept Crop &amp; Soil Sciences, PSU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Completing A Manure Management Plan</dc:title>
  <dc:creator>Beegle &amp; Martin</dc:creator>
  <cp:lastModifiedBy>Jerry Martin</cp:lastModifiedBy>
  <cp:revision>1413</cp:revision>
  <dcterms:created xsi:type="dcterms:W3CDTF">2008-05-12T18:28:17Z</dcterms:created>
  <dcterms:modified xsi:type="dcterms:W3CDTF">2014-09-01T16:44:36Z</dcterms:modified>
</cp:coreProperties>
</file>