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1" r:id="rId1"/>
  </p:sldMasterIdLst>
  <p:notesMasterIdLst>
    <p:notesMasterId r:id="rId9"/>
  </p:notesMasterIdLst>
  <p:handoutMasterIdLst>
    <p:handoutMasterId r:id="rId10"/>
  </p:handoutMasterIdLst>
  <p:sldIdLst>
    <p:sldId id="495" r:id="rId2"/>
    <p:sldId id="584" r:id="rId3"/>
    <p:sldId id="585" r:id="rId4"/>
    <p:sldId id="586" r:id="rId5"/>
    <p:sldId id="587" r:id="rId6"/>
    <p:sldId id="588" r:id="rId7"/>
    <p:sldId id="779" r:id="rId8"/>
  </p:sldIdLst>
  <p:sldSz cx="9144000" cy="6858000" type="screen4x3"/>
  <p:notesSz cx="7010400" cy="92964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rry Martin" initials="gl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6600"/>
    <a:srgbClr val="0000FF"/>
    <a:srgbClr val="CC9900"/>
    <a:srgbClr val="FF5050"/>
    <a:srgbClr val="0033CC"/>
    <a:srgbClr val="BBA477"/>
    <a:srgbClr val="336600"/>
    <a:srgbClr val="FF000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5540" autoAdjust="0"/>
    <p:restoredTop sz="79609" autoAdjust="0"/>
  </p:normalViewPr>
  <p:slideViewPr>
    <p:cSldViewPr snapToGrid="0">
      <p:cViewPr varScale="1">
        <p:scale>
          <a:sx n="86" d="100"/>
          <a:sy n="86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2" d="100"/>
        <a:sy n="142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2046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45BCEE5-64F5-4C3A-84F6-30394E7DB2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5938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7BF8312-0405-43DC-8200-CC91BF8A0FE4}" type="datetimeFigureOut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0" tIns="46576" rIns="93150" bIns="46576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6"/>
            <a:ext cx="5607050" cy="4183063"/>
          </a:xfrm>
          <a:prstGeom prst="rect">
            <a:avLst/>
          </a:prstGeom>
        </p:spPr>
        <p:txBody>
          <a:bodyPr vert="horz" lIns="93150" tIns="46576" rIns="93150" bIns="4657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831CFA7-6019-4D83-8AF6-4C2217489D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6874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</a:t>
            </a:r>
            <a:r>
              <a:rPr lang="en-US" baseline="0" dirty="0" smtClean="0"/>
              <a:t> module focuses on a brief review of the record keeping requirements in implementing a manure management plan.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Facilitators should review and be familiar the guidance on pages 15-17 of “Land Application of Manure”.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31CFA7-6019-4D83-8AF6-4C2217489D6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Facilitators may want to refer participants to the completed examples of record keeping forms.  This is pages 15-17 in “Land Application of Manure”.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31CFA7-6019-4D83-8AF6-4C2217489D6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Facilitators may want to refer participants to the blank record keeping forms. This is pages 11-15 of the Manure Management Plan Workbook section.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31CFA7-6019-4D83-8AF6-4C2217489D6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w/ Industry Thumbn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Footer1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5857875"/>
            <a:ext cx="9144000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blankheadt.jp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-26988"/>
            <a:ext cx="914400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385" y="4203192"/>
            <a:ext cx="7412166" cy="1359408"/>
          </a:xfrm>
        </p:spPr>
        <p:txBody>
          <a:bodyPr lIns="0" tIns="0" rIns="0" bIns="0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8705" y="2717292"/>
            <a:ext cx="7387845" cy="1500187"/>
          </a:xfrm>
        </p:spPr>
        <p:txBody>
          <a:bodyPr lIns="0" tIns="0" rIns="0"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w/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646113" y="357188"/>
            <a:ext cx="8035925" cy="731837"/>
          </a:xfrm>
          <a:prstGeom prst="rect">
            <a:avLst/>
          </a:prstGeom>
          <a:noFill/>
          <a:ln>
            <a:noFill/>
          </a:ln>
          <a:extLst/>
        </p:spPr>
        <p:txBody>
          <a:bodyPr lIns="0" rIns="0" anchor="ctr"/>
          <a:lstStyle>
            <a:lvl1pPr algn="l">
              <a:defRPr/>
            </a:lvl1pPr>
          </a:lstStyle>
          <a:p>
            <a:pPr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4" name="Picture 7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22935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45546" y="356600"/>
            <a:ext cx="8151004" cy="731838"/>
          </a:xfrm>
        </p:spPr>
        <p:txBody>
          <a:bodyPr lIns="0" rIns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9875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20725" y="1658938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58938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/ Science Thumbn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Footer2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5857875"/>
            <a:ext cx="9144000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blankheadt.jp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-26988"/>
            <a:ext cx="914400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84385" y="4203192"/>
            <a:ext cx="7412166" cy="1359408"/>
          </a:xfrm>
        </p:spPr>
        <p:txBody>
          <a:bodyPr lIns="0" tIns="0" rIns="0" bIns="0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1408705" y="2717292"/>
            <a:ext cx="7387845" cy="1500187"/>
          </a:xfrm>
        </p:spPr>
        <p:txBody>
          <a:bodyPr lIns="0" tIns="0" rIns="0"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/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546" y="971080"/>
            <a:ext cx="8112599" cy="731838"/>
          </a:xfrm>
        </p:spPr>
        <p:txBody>
          <a:bodyPr lIns="0" tIns="0" rIns="0" bIns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022" y="1733080"/>
            <a:ext cx="8114123" cy="46771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w/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22935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56214" y="353568"/>
            <a:ext cx="8077830" cy="731838"/>
          </a:xfrm>
        </p:spPr>
        <p:txBody>
          <a:bodyPr lIns="0" tIns="0" rIns="0" bIns="0">
            <a:normAutofit/>
          </a:bodyPr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54690" y="1331229"/>
            <a:ext cx="8077830" cy="471373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w/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573" y="2707005"/>
            <a:ext cx="7969952" cy="1362075"/>
          </a:xfrm>
        </p:spPr>
        <p:txBody>
          <a:bodyPr lIns="0" tIns="0" rIns="0" bIns="0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861" y="1206818"/>
            <a:ext cx="7951664" cy="1500187"/>
          </a:xfrm>
        </p:spPr>
        <p:txBody>
          <a:bodyPr lIns="0" tIns="0" rIns="0"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w/ Botton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22935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65662" y="2699305"/>
            <a:ext cx="8015673" cy="1362075"/>
          </a:xfrm>
        </p:spPr>
        <p:txBody>
          <a:bodyPr lIns="0" tIns="0" rIns="0" bIns="0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683951" y="1199118"/>
            <a:ext cx="7997384" cy="1500187"/>
          </a:xfrm>
        </p:spPr>
        <p:txBody>
          <a:bodyPr lIns="0" tIns="0" rIns="0"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w/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546" y="971080"/>
            <a:ext cx="8112599" cy="731838"/>
          </a:xfrm>
        </p:spPr>
        <p:txBody>
          <a:bodyPr lIns="0" tIns="0" rIns="0" bIns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4690" y="1885480"/>
            <a:ext cx="3955715" cy="45338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4802430" y="1892800"/>
            <a:ext cx="3955715" cy="45338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w/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646113" y="357188"/>
            <a:ext cx="8112125" cy="73183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algn="l">
              <a:defRPr/>
            </a:lvl1pPr>
          </a:lstStyle>
          <a:p>
            <a:pPr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7" name="Picture 7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22935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>
            <a:spLocks noGrp="1"/>
          </p:cNvSpPr>
          <p:nvPr>
            <p:ph sz="half" idx="10"/>
          </p:nvPr>
        </p:nvSpPr>
        <p:spPr>
          <a:xfrm>
            <a:off x="654690" y="1271000"/>
            <a:ext cx="3955715" cy="45338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1"/>
          </p:nvPr>
        </p:nvSpPr>
        <p:spPr>
          <a:xfrm>
            <a:off x="4802430" y="1278320"/>
            <a:ext cx="3955715" cy="45338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45546" y="356600"/>
            <a:ext cx="8151004" cy="731838"/>
          </a:xfrm>
        </p:spPr>
        <p:txBody>
          <a:bodyPr lIns="0" rIns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/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546" y="932675"/>
            <a:ext cx="8151004" cy="731838"/>
          </a:xfrm>
        </p:spPr>
        <p:txBody>
          <a:bodyPr lIns="0" rIns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A86DF5-575F-43AF-B32B-16FA47EC2A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5" r:id="rId1"/>
    <p:sldLayoutId id="2147484486" r:id="rId2"/>
    <p:sldLayoutId id="2147484487" r:id="rId3"/>
    <p:sldLayoutId id="2147484488" r:id="rId4"/>
    <p:sldLayoutId id="2147484489" r:id="rId5"/>
    <p:sldLayoutId id="2147484490" r:id="rId6"/>
    <p:sldLayoutId id="2147484491" r:id="rId7"/>
    <p:sldLayoutId id="2147484492" r:id="rId8"/>
    <p:sldLayoutId id="2147484493" r:id="rId9"/>
    <p:sldLayoutId id="2147484494" r:id="rId10"/>
    <p:sldLayoutId id="2147484496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 Keeping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Completing a Manure Management Plan Workshop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74389" y="5622202"/>
            <a:ext cx="6696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v.12.2012</a:t>
            </a:r>
            <a:endParaRPr lang="en-US" sz="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Recordkeeping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Two types of records must be maintained</a:t>
            </a:r>
          </a:p>
          <a:p>
            <a:pPr lvl="1"/>
            <a:r>
              <a:rPr lang="en-US" dirty="0" smtClean="0"/>
              <a:t>Worksheets completed as part of the MMP development</a:t>
            </a:r>
          </a:p>
          <a:p>
            <a:pPr lvl="1"/>
            <a:r>
              <a:rPr lang="en-US" dirty="0" smtClean="0"/>
              <a:t>Records that demonstrate that the MMP has been implemented</a:t>
            </a:r>
          </a:p>
          <a:p>
            <a:pPr lvl="2"/>
            <a:r>
              <a:rPr lang="en-US" dirty="0" smtClean="0"/>
              <a:t>These records must be retained for 3 years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All records must be made available to DEP or the county conservation district upon request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Two types of MMP implementation records</a:t>
            </a:r>
          </a:p>
          <a:p>
            <a:pPr lvl="1"/>
            <a:r>
              <a:rPr lang="en-US" dirty="0" smtClean="0"/>
              <a:t>Manure application records for each crop year</a:t>
            </a:r>
          </a:p>
          <a:p>
            <a:pPr lvl="2"/>
            <a:r>
              <a:rPr lang="en-US" dirty="0" smtClean="0"/>
              <a:t>Manure Application Rate Record</a:t>
            </a:r>
          </a:p>
          <a:p>
            <a:pPr lvl="2"/>
            <a:r>
              <a:rPr lang="en-US" dirty="0" smtClean="0"/>
              <a:t>Crop Yield Record</a:t>
            </a:r>
          </a:p>
          <a:p>
            <a:pPr lvl="2"/>
            <a:r>
              <a:rPr lang="en-US" dirty="0" smtClean="0"/>
              <a:t>Manure Transfer Record</a:t>
            </a:r>
          </a:p>
          <a:p>
            <a:pPr lvl="1"/>
            <a:r>
              <a:rPr lang="en-US" dirty="0" smtClean="0"/>
              <a:t>Manure Storage Facility Record</a:t>
            </a:r>
          </a:p>
          <a:p>
            <a:pPr lvl="2"/>
            <a:r>
              <a:rPr lang="en-US" dirty="0" smtClean="0"/>
              <a:t>Monthly Inspection Form (Liquid &amp; Semi-Solid Storages)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Farmers can use their own recordkeeping system</a:t>
            </a:r>
          </a:p>
          <a:p>
            <a:pPr lvl="1"/>
            <a:r>
              <a:rPr lang="en-US" dirty="0" smtClean="0"/>
              <a:t>As long as it contains the required information</a:t>
            </a:r>
          </a:p>
          <a:p>
            <a:pPr lvl="1"/>
            <a:r>
              <a:rPr lang="en-US" dirty="0" smtClean="0"/>
              <a:t>Forms are provided in the Manure Management Manual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Manure Application Rate Record (p.12)</a:t>
            </a:r>
            <a:endParaRPr lang="en-US" sz="40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1289" y="1433694"/>
            <a:ext cx="8853487" cy="4657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Crop Yield Record (p.13)</a:t>
            </a:r>
            <a:endParaRPr lang="en-US" sz="40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43840" y="1265330"/>
            <a:ext cx="8664632" cy="484632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Manure Transfer Record (p.14)</a:t>
            </a:r>
            <a:endParaRPr lang="en-US" sz="40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56808" y="1271134"/>
            <a:ext cx="7979211" cy="484632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Manure Storage Facility Record (p.15)</a:t>
            </a:r>
            <a:endParaRPr lang="en-US" sz="4000" dirty="0"/>
          </a:p>
        </p:txBody>
      </p:sp>
      <p:pic>
        <p:nvPicPr>
          <p:cNvPr id="6" name="Picture 5" descr="Manure Storage Facilities Record (completed)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46304" y="1662032"/>
            <a:ext cx="8869680" cy="429061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Recordkeeping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Recordkeeping should begin immediately</a:t>
            </a:r>
          </a:p>
          <a:p>
            <a:pPr lvl="1"/>
            <a:r>
              <a:rPr lang="en-US" dirty="0" smtClean="0"/>
              <a:t>Can begin keeping records before the MMP is completed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Determine which records are required for your operation</a:t>
            </a:r>
          </a:p>
          <a:p>
            <a:pPr lvl="1"/>
            <a:r>
              <a:rPr lang="en-US" dirty="0" smtClean="0"/>
              <a:t>Manure Application Rates</a:t>
            </a:r>
          </a:p>
          <a:p>
            <a:pPr lvl="1"/>
            <a:r>
              <a:rPr lang="en-US" dirty="0" smtClean="0"/>
              <a:t>Crop Yields</a:t>
            </a:r>
          </a:p>
          <a:p>
            <a:pPr lvl="1"/>
            <a:r>
              <a:rPr lang="en-US" dirty="0" smtClean="0"/>
              <a:t>Manure Transfer</a:t>
            </a:r>
          </a:p>
          <a:p>
            <a:pPr lvl="1"/>
            <a:r>
              <a:rPr lang="en-US" dirty="0" smtClean="0"/>
              <a:t>Manure Storage Facilities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Get started!</a:t>
            </a: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The Present and Future of Agricultural Best Management Practices&amp;quot;&quot;/&gt;&lt;property id=&quot;20307&quot; value=&quot;256&quot;/&gt;&lt;/object&gt;&lt;object type=&quot;3&quot; unique_id=&quot;10024&quot;&gt;&lt;property id=&quot;20148&quot; value=&quot;5&quot;/&gt;&lt;property id=&quot;20300&quot; value=&quot;Slide 17 - &amp;quot;College of Agricultural Sciences&amp;quot;&quot;/&gt;&lt;property id=&quot;20307&quot; value=&quot;290&quot;/&gt;&lt;/object&gt;&lt;object type=&quot;3&quot; unique_id=&quot;14301&quot;&gt;&lt;property id=&quot;20148&quot; value=&quot;5&quot;/&gt;&lt;property id=&quot;20300&quot; value=&quot;Slide 2 - &amp;quot;Nitrogen  in the Environment&amp;quot;&quot;/&gt;&lt;property id=&quot;20307&quot; value=&quot;328&quot;/&gt;&lt;/object&gt;&lt;object type=&quot;3&quot; unique_id=&quot;14302&quot;&gt;&lt;property id=&quot;20148&quot; value=&quot;5&quot;/&gt;&lt;property id=&quot;20300&quot; value=&quot;Slide 3 - &amp;quot;Phosphorus in the Environment&amp;quot;&quot;/&gt;&lt;property id=&quot;20307&quot; value=&quot;329&quot;/&gt;&lt;/object&gt;&lt;object type=&quot;3&quot; unique_id=&quot;15722&quot;&gt;&lt;property id=&quot;20148&quot; value=&quot;5&quot;/&gt;&lt;property id=&quot;20300&quot; value=&quot;Slide 4 - &amp;quot;Solving the Agriculture Nutrient Problem&amp;quot;&quot;/&gt;&lt;property id=&quot;20307&quot; value=&quot;330&quot;/&gt;&lt;/object&gt;&lt;object type=&quot;3&quot; unique_id=&quot;15723&quot;&gt;&lt;property id=&quot;20148&quot; value=&quot;5&quot;/&gt;&lt;property id=&quot;20300&quot; value=&quot;Slide 5 - &amp;quot;Solving the Agriculture Nutrient Problem&amp;quot;&quot;/&gt;&lt;property id=&quot;20307&quot; value=&quot;333&quot;/&gt;&lt;/object&gt;&lt;object type=&quot;3&quot; unique_id=&quot;15724&quot;&gt;&lt;property id=&quot;20148&quot; value=&quot;5&quot;/&gt;&lt;property id=&quot;20300&quot; value=&quot;Slide 10 - &amp;quot;Strategic Conflict between Food Production and the Environment&amp;quot;&quot;/&gt;&lt;property id=&quot;20307&quot; value=&quot;350&quot;/&gt;&lt;/object&gt;&lt;object type=&quot;3&quot; unique_id=&quot;15725&quot;&gt;&lt;property id=&quot;20148&quot; value=&quot;5&quot;/&gt;&lt;property id=&quot;20300&quot; value=&quot;Slide 11 - &amp;quot;Solving the Agriculture Nutrient Problem&amp;quot;&quot;/&gt;&lt;property id=&quot;20307&quot; value=&quot;331&quot;/&gt;&lt;/object&gt;&lt;object type=&quot;3&quot; unique_id=&quot;15726&quot;&gt;&lt;property id=&quot;20148&quot; value=&quot;5&quot;/&gt;&lt;property id=&quot;20300&quot; value=&quot;Slide 12 - &amp;quot;Strategic Conflict between Food Production and the Environment&amp;quot;&quot;/&gt;&lt;property id=&quot;20307&quot; value=&quot;351&quot;/&gt;&lt;/object&gt;&lt;object type=&quot;3&quot; unique_id=&quot;15727&quot;&gt;&lt;property id=&quot;20148&quot; value=&quot;5&quot;/&gt;&lt;property id=&quot;20300&quot; value=&quot;Slide 13 - &amp;quot;Strategic Solution to Food Production and the Environment&amp;quot;&quot;/&gt;&lt;property id=&quot;20307&quot; value=&quot;345&quot;/&gt;&lt;/object&gt;&lt;object type=&quot;3&quot; unique_id=&quot;15728&quot;&gt;&lt;property id=&quot;20148&quot; value=&quot;5&quot;/&gt;&lt;property id=&quot;20300&quot; value=&quot;Slide 14 - &amp;quot;Nutrient Management BMPs&amp;quot;&quot;/&gt;&lt;property id=&quot;20307&quot; value=&quot;342&quot;/&gt;&lt;/object&gt;&lt;object type=&quot;3&quot; unique_id=&quot;15730&quot;&gt;&lt;property id=&quot;20148&quot; value=&quot;5&quot;/&gt;&lt;property id=&quot;20300&quot; value=&quot;Slide 15 - &amp;quot;Nutrient Management Process&amp;quot;&quot;/&gt;&lt;property id=&quot;20307&quot; value=&quot;354&quot;/&gt;&lt;/object&gt;&lt;object type=&quot;3&quot; unique_id=&quot;15731&quot;&gt;&lt;property id=&quot;20148&quot; value=&quot;5&quot;/&gt;&lt;property id=&quot;20300&quot; value=&quot;Slide 16 - &amp;quot;Addressing the Real Solution to the Nutrient Management Problem?&amp;quot;&quot;/&gt;&lt;property id=&quot;20307&quot; value=&quot;355&quot;/&gt;&lt;/object&gt;&lt;object type=&quot;3&quot; unique_id=&quot;16838&quot;&gt;&lt;property id=&quot;20148&quot; value=&quot;5&quot;/&gt;&lt;property id=&quot;20300&quot; value=&quot;Slide 6 - &amp;quot;Traditional Nutrient Cycle&amp;quot;&quot;/&gt;&lt;property id=&quot;20307&quot; value=&quot;358&quot;/&gt;&lt;/object&gt;&lt;object type=&quot;3&quot; unique_id=&quot;16839&quot;&gt;&lt;property id=&quot;20148&quot; value=&quot;5&quot;/&gt;&lt;property id=&quot;20300&quot; value=&quot;Slide 7 - &amp;quot;Contemporary Nutrient Cycle&amp;quot;&quot;/&gt;&lt;property id=&quot;20307&quot; value=&quot;359&quot;/&gt;&lt;/object&gt;&lt;object type=&quot;3&quot; unique_id=&quot;16840&quot;&gt;&lt;property id=&quot;20148&quot; value=&quot;5&quot;/&gt;&lt;property id=&quot;20300&quot; value=&quot;Slide 8 - &amp;quot;Regional Nutrient Balance&amp;quot;&quot;/&gt;&lt;property id=&quot;20307&quot; value=&quot;360&quot;/&gt;&lt;/object&gt;&lt;object type=&quot;3&quot; unique_id=&quot;16841&quot;&gt;&lt;property id=&quot;20148&quot; value=&quot;5&quot;/&gt;&lt;property id=&quot;20300&quot; value=&quot;Slide 9 - &amp;quot;Nutrient Management Problems &amp;quot;&quot;/&gt;&lt;property id=&quot;20307&quot; value=&quot;3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AS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extension-template-white</Template>
  <TotalTime>18645</TotalTime>
  <Words>268</Words>
  <Application>Microsoft Office PowerPoint</Application>
  <PresentationFormat>On-screen Show (4:3)</PresentationFormat>
  <Paragraphs>45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CASTemplate</vt:lpstr>
      <vt:lpstr>Record Keeping</vt:lpstr>
      <vt:lpstr>Recordkeeping</vt:lpstr>
      <vt:lpstr>Manure Application Rate Record (p.12)</vt:lpstr>
      <vt:lpstr>Crop Yield Record (p.13)</vt:lpstr>
      <vt:lpstr>Manure Transfer Record (p.14)</vt:lpstr>
      <vt:lpstr>Manure Storage Facility Record (p.15)</vt:lpstr>
      <vt:lpstr>Recordkeeping</vt:lpstr>
    </vt:vector>
  </TitlesOfParts>
  <Company>Dept Crop &amp; Soil Sciences, PSU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Completing A Manure Management Plan</dc:title>
  <dc:creator>Beegle &amp; Martin</dc:creator>
  <cp:lastModifiedBy>Jerry Martin</cp:lastModifiedBy>
  <cp:revision>1388</cp:revision>
  <dcterms:created xsi:type="dcterms:W3CDTF">2008-05-12T18:28:17Z</dcterms:created>
  <dcterms:modified xsi:type="dcterms:W3CDTF">2014-09-01T16:46:40Z</dcterms:modified>
</cp:coreProperties>
</file>