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21" r:id="rId1"/>
  </p:sldMasterIdLst>
  <p:notesMasterIdLst>
    <p:notesMasterId r:id="rId17"/>
  </p:notesMasterIdLst>
  <p:handoutMasterIdLst>
    <p:handoutMasterId r:id="rId18"/>
  </p:handoutMasterIdLst>
  <p:sldIdLst>
    <p:sldId id="825" r:id="rId2"/>
    <p:sldId id="826" r:id="rId3"/>
    <p:sldId id="868" r:id="rId4"/>
    <p:sldId id="827" r:id="rId5"/>
    <p:sldId id="828" r:id="rId6"/>
    <p:sldId id="829" r:id="rId7"/>
    <p:sldId id="830" r:id="rId8"/>
    <p:sldId id="831" r:id="rId9"/>
    <p:sldId id="832" r:id="rId10"/>
    <p:sldId id="833" r:id="rId11"/>
    <p:sldId id="834" r:id="rId12"/>
    <p:sldId id="835" r:id="rId13"/>
    <p:sldId id="836" r:id="rId14"/>
    <p:sldId id="869" r:id="rId15"/>
    <p:sldId id="870" r:id="rId16"/>
  </p:sldIdLst>
  <p:sldSz cx="9144000" cy="6858000" type="screen4x3"/>
  <p:notesSz cx="7010400" cy="9296400"/>
  <p:custDataLst>
    <p:tags r:id="rId19"/>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rry Martin" initials="glm"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996600"/>
    <a:srgbClr val="0000FF"/>
    <a:srgbClr val="CC9900"/>
    <a:srgbClr val="FF5050"/>
    <a:srgbClr val="0033CC"/>
    <a:srgbClr val="BBA477"/>
    <a:srgbClr val="336600"/>
    <a:srgbClr val="FF0000"/>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5540" autoAdjust="0"/>
    <p:restoredTop sz="79487" autoAdjust="0"/>
  </p:normalViewPr>
  <p:slideViewPr>
    <p:cSldViewPr snapToGrid="0">
      <p:cViewPr varScale="1">
        <p:scale>
          <a:sx n="86" d="100"/>
          <a:sy n="86" d="100"/>
        </p:scale>
        <p:origin x="-414" y="-84"/>
      </p:cViewPr>
      <p:guideLst>
        <p:guide orient="horz" pos="2160"/>
        <p:guide pos="2880"/>
      </p:guideLst>
    </p:cSldViewPr>
  </p:slideViewPr>
  <p:notesTextViewPr>
    <p:cViewPr>
      <p:scale>
        <a:sx n="100" d="100"/>
        <a:sy n="100" d="100"/>
      </p:scale>
      <p:origin x="0" y="0"/>
    </p:cViewPr>
  </p:notesTextViewPr>
  <p:sorterViewPr>
    <p:cViewPr>
      <p:scale>
        <a:sx n="142" d="100"/>
        <a:sy n="142" d="100"/>
      </p:scale>
      <p:origin x="0" y="0"/>
    </p:cViewPr>
  </p:sorterViewPr>
  <p:notesViewPr>
    <p:cSldViewPr snapToGrid="0">
      <p:cViewPr varScale="1">
        <p:scale>
          <a:sx n="81" d="100"/>
          <a:sy n="81" d="100"/>
        </p:scale>
        <p:origin x="-2046"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3150" tIns="46576" rIns="93150" bIns="46576" rtlCol="0"/>
          <a:lstStyle>
            <a:lvl1pPr algn="l">
              <a:defRPr sz="1200">
                <a:latin typeface="Arial" charset="0"/>
              </a:defRPr>
            </a:lvl1pPr>
          </a:lstStyle>
          <a:p>
            <a:pPr>
              <a:defRPr/>
            </a:pPr>
            <a:endParaRPr lang="en-US" dirty="0"/>
          </a:p>
        </p:txBody>
      </p:sp>
      <p:sp>
        <p:nvSpPr>
          <p:cNvPr id="3" name="Date Placeholder 2"/>
          <p:cNvSpPr>
            <a:spLocks noGrp="1"/>
          </p:cNvSpPr>
          <p:nvPr>
            <p:ph type="dt" sz="quarter" idx="1"/>
          </p:nvPr>
        </p:nvSpPr>
        <p:spPr>
          <a:xfrm>
            <a:off x="3970339" y="0"/>
            <a:ext cx="3038475" cy="465138"/>
          </a:xfrm>
          <a:prstGeom prst="rect">
            <a:avLst/>
          </a:prstGeom>
        </p:spPr>
        <p:txBody>
          <a:bodyPr vert="horz" lIns="93150" tIns="46576" rIns="93150" bIns="46576" rtlCol="0"/>
          <a:lstStyle>
            <a:lvl1pPr algn="r">
              <a:defRPr sz="1200">
                <a:latin typeface="Arial" charset="0"/>
              </a:defRPr>
            </a:lvl1pPr>
          </a:lstStyle>
          <a:p>
            <a:pPr>
              <a:defRPr/>
            </a:pPr>
            <a:endParaRPr lang="en-US" dirty="0"/>
          </a:p>
        </p:txBody>
      </p:sp>
      <p:sp>
        <p:nvSpPr>
          <p:cNvPr id="4" name="Footer Placeholder 3"/>
          <p:cNvSpPr>
            <a:spLocks noGrp="1"/>
          </p:cNvSpPr>
          <p:nvPr>
            <p:ph type="ftr" sz="quarter" idx="2"/>
          </p:nvPr>
        </p:nvSpPr>
        <p:spPr>
          <a:xfrm>
            <a:off x="1" y="8829675"/>
            <a:ext cx="3038475" cy="465138"/>
          </a:xfrm>
          <a:prstGeom prst="rect">
            <a:avLst/>
          </a:prstGeom>
        </p:spPr>
        <p:txBody>
          <a:bodyPr vert="horz" lIns="93150" tIns="46576" rIns="93150" bIns="46576" rtlCol="0" anchor="b"/>
          <a:lstStyle>
            <a:lvl1pPr algn="l">
              <a:defRPr sz="1200">
                <a:latin typeface="Arial" charset="0"/>
              </a:defRPr>
            </a:lvl1pPr>
          </a:lstStyle>
          <a:p>
            <a:pPr>
              <a:defRPr/>
            </a:pPr>
            <a:endParaRPr lang="en-US" dirty="0"/>
          </a:p>
        </p:txBody>
      </p:sp>
      <p:sp>
        <p:nvSpPr>
          <p:cNvPr id="5" name="Slide Number Placeholder 4"/>
          <p:cNvSpPr>
            <a:spLocks noGrp="1"/>
          </p:cNvSpPr>
          <p:nvPr>
            <p:ph type="sldNum" sz="quarter" idx="3"/>
          </p:nvPr>
        </p:nvSpPr>
        <p:spPr>
          <a:xfrm>
            <a:off x="3970339" y="8829675"/>
            <a:ext cx="3038475" cy="465138"/>
          </a:xfrm>
          <a:prstGeom prst="rect">
            <a:avLst/>
          </a:prstGeom>
        </p:spPr>
        <p:txBody>
          <a:bodyPr vert="horz" lIns="93150" tIns="46576" rIns="93150" bIns="46576" rtlCol="0" anchor="b"/>
          <a:lstStyle>
            <a:lvl1pPr algn="r">
              <a:defRPr sz="1200">
                <a:latin typeface="Arial" charset="0"/>
              </a:defRPr>
            </a:lvl1pPr>
          </a:lstStyle>
          <a:p>
            <a:pPr>
              <a:defRPr/>
            </a:pPr>
            <a:fld id="{245BCEE5-64F5-4C3A-84F6-30394E7DB2C9}" type="slidenum">
              <a:rPr lang="en-US"/>
              <a:pPr>
                <a:defRPr/>
              </a:pPr>
              <a:t>‹#›</a:t>
            </a:fld>
            <a:endParaRPr lang="en-US" dirty="0"/>
          </a:p>
        </p:txBody>
      </p:sp>
    </p:spTree>
    <p:extLst>
      <p:ext uri="{BB962C8B-B14F-4D97-AF65-F5344CB8AC3E}">
        <p14:creationId xmlns:p14="http://schemas.microsoft.com/office/powerpoint/2010/main" val="10621484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3150" tIns="46576" rIns="93150" bIns="46576" rtlCol="0"/>
          <a:lstStyle>
            <a:lvl1pPr algn="l">
              <a:defRPr sz="1200">
                <a:latin typeface="Arial" charset="0"/>
              </a:defRPr>
            </a:lvl1pPr>
          </a:lstStyle>
          <a:p>
            <a:pPr>
              <a:defRPr/>
            </a:pPr>
            <a:endParaRPr lang="en-US" dirty="0"/>
          </a:p>
        </p:txBody>
      </p:sp>
      <p:sp>
        <p:nvSpPr>
          <p:cNvPr id="3" name="Date Placeholder 2"/>
          <p:cNvSpPr>
            <a:spLocks noGrp="1"/>
          </p:cNvSpPr>
          <p:nvPr>
            <p:ph type="dt" idx="1"/>
          </p:nvPr>
        </p:nvSpPr>
        <p:spPr>
          <a:xfrm>
            <a:off x="3970339" y="0"/>
            <a:ext cx="3038475" cy="465138"/>
          </a:xfrm>
          <a:prstGeom prst="rect">
            <a:avLst/>
          </a:prstGeom>
        </p:spPr>
        <p:txBody>
          <a:bodyPr vert="horz" lIns="93150" tIns="46576" rIns="93150" bIns="46576" rtlCol="0"/>
          <a:lstStyle>
            <a:lvl1pPr algn="r">
              <a:defRPr sz="1200">
                <a:latin typeface="Arial" charset="0"/>
              </a:defRPr>
            </a:lvl1pPr>
          </a:lstStyle>
          <a:p>
            <a:pPr>
              <a:defRPr/>
            </a:pPr>
            <a:fld id="{B7BF8312-0405-43DC-8200-CC91BF8A0FE4}" type="datetimeFigureOut">
              <a:rPr lang="en-US"/>
              <a:pPr>
                <a:defRPr/>
              </a:pPr>
              <a:t>11/3/2014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50" tIns="46576" rIns="93150" bIns="46576" rtlCol="0" anchor="ctr"/>
          <a:lstStyle/>
          <a:p>
            <a:pPr lvl="0"/>
            <a:endParaRPr lang="en-US" noProof="0" dirty="0" smtClean="0"/>
          </a:p>
        </p:txBody>
      </p:sp>
      <p:sp>
        <p:nvSpPr>
          <p:cNvPr id="5" name="Notes Placeholder 4"/>
          <p:cNvSpPr>
            <a:spLocks noGrp="1"/>
          </p:cNvSpPr>
          <p:nvPr>
            <p:ph type="body" sz="quarter" idx="3"/>
          </p:nvPr>
        </p:nvSpPr>
        <p:spPr>
          <a:xfrm>
            <a:off x="701675" y="4416426"/>
            <a:ext cx="5607050" cy="4183063"/>
          </a:xfrm>
          <a:prstGeom prst="rect">
            <a:avLst/>
          </a:prstGeom>
        </p:spPr>
        <p:txBody>
          <a:bodyPr vert="horz" lIns="93150" tIns="46576" rIns="93150" bIns="4657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1" y="8829675"/>
            <a:ext cx="3038475" cy="465138"/>
          </a:xfrm>
          <a:prstGeom prst="rect">
            <a:avLst/>
          </a:prstGeom>
        </p:spPr>
        <p:txBody>
          <a:bodyPr vert="horz" lIns="93150" tIns="46576" rIns="93150" bIns="46576" rtlCol="0" anchor="b"/>
          <a:lstStyle>
            <a:lvl1pPr algn="l">
              <a:defRPr sz="1200">
                <a:latin typeface="Arial" charset="0"/>
              </a:defRPr>
            </a:lvl1pPr>
          </a:lstStyle>
          <a:p>
            <a:pPr>
              <a:defRPr/>
            </a:pPr>
            <a:endParaRPr lang="en-US" dirty="0"/>
          </a:p>
        </p:txBody>
      </p:sp>
      <p:sp>
        <p:nvSpPr>
          <p:cNvPr id="7" name="Slide Number Placeholder 6"/>
          <p:cNvSpPr>
            <a:spLocks noGrp="1"/>
          </p:cNvSpPr>
          <p:nvPr>
            <p:ph type="sldNum" sz="quarter" idx="5"/>
          </p:nvPr>
        </p:nvSpPr>
        <p:spPr>
          <a:xfrm>
            <a:off x="3970339" y="8829675"/>
            <a:ext cx="3038475" cy="465138"/>
          </a:xfrm>
          <a:prstGeom prst="rect">
            <a:avLst/>
          </a:prstGeom>
        </p:spPr>
        <p:txBody>
          <a:bodyPr vert="horz" lIns="93150" tIns="46576" rIns="93150" bIns="46576" rtlCol="0" anchor="b"/>
          <a:lstStyle>
            <a:lvl1pPr algn="r">
              <a:defRPr sz="1200">
                <a:latin typeface="Arial" charset="0"/>
              </a:defRPr>
            </a:lvl1pPr>
          </a:lstStyle>
          <a:p>
            <a:pPr>
              <a:defRPr/>
            </a:pPr>
            <a:fld id="{0831CFA7-6019-4D83-8AF6-4C2217489D62}" type="slidenum">
              <a:rPr lang="en-US"/>
              <a:pPr>
                <a:defRPr/>
              </a:pPr>
              <a:t>‹#›</a:t>
            </a:fld>
            <a:endParaRPr lang="en-US" dirty="0"/>
          </a:p>
        </p:txBody>
      </p:sp>
    </p:spTree>
    <p:extLst>
      <p:ext uri="{BB962C8B-B14F-4D97-AF65-F5344CB8AC3E}">
        <p14:creationId xmlns:p14="http://schemas.microsoft.com/office/powerpoint/2010/main" val="39726343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This</a:t>
            </a:r>
            <a:r>
              <a:rPr lang="en-US" baseline="0" dirty="0" smtClean="0"/>
              <a:t> module focuses on completing the Pasture Management Worksheet.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Facilitators should review and be familiar the guidance on page 21 of “Land Application of Manure”.</a:t>
            </a:r>
            <a:endParaRPr lang="en-US" dirty="0"/>
          </a:p>
        </p:txBody>
      </p:sp>
      <p:sp>
        <p:nvSpPr>
          <p:cNvPr id="4" name="Slide Number Placeholder 3"/>
          <p:cNvSpPr>
            <a:spLocks noGrp="1"/>
          </p:cNvSpPr>
          <p:nvPr>
            <p:ph type="sldNum" sz="quarter" idx="10"/>
          </p:nvPr>
        </p:nvSpPr>
        <p:spPr/>
        <p:txBody>
          <a:bodyPr/>
          <a:lstStyle/>
          <a:p>
            <a:pPr>
              <a:defRPr/>
            </a:pPr>
            <a:fld id="{0831CFA7-6019-4D83-8AF6-4C2217489D62}"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This exercise completes the first three sections of the Pasture Management Worksheet.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Facilitators may want to refer participants  to the completed example of the Pasture Management Worksheet.  This is page 21 in “Land Application of Manure”.</a:t>
            </a:r>
          </a:p>
          <a:p>
            <a:endParaRPr lang="en-US" dirty="0"/>
          </a:p>
        </p:txBody>
      </p:sp>
      <p:sp>
        <p:nvSpPr>
          <p:cNvPr id="4" name="Slide Number Placeholder 3"/>
          <p:cNvSpPr>
            <a:spLocks noGrp="1"/>
          </p:cNvSpPr>
          <p:nvPr>
            <p:ph type="sldNum" sz="quarter" idx="10"/>
          </p:nvPr>
        </p:nvSpPr>
        <p:spPr/>
        <p:txBody>
          <a:bodyPr/>
          <a:lstStyle/>
          <a:p>
            <a:pPr>
              <a:defRPr/>
            </a:pPr>
            <a:fld id="{0831CFA7-6019-4D83-8AF6-4C2217489D62}" type="slidenum">
              <a:rPr lang="en-US" smtClean="0"/>
              <a:pPr>
                <a:defRPr/>
              </a:pPr>
              <a:t>14</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purpose</a:t>
            </a:r>
            <a:r>
              <a:rPr lang="en-US" baseline="0" dirty="0" smtClean="0"/>
              <a:t> of this </a:t>
            </a:r>
            <a:r>
              <a:rPr lang="en-US" dirty="0" smtClean="0"/>
              <a:t>exercise is to note each pasture area </a:t>
            </a:r>
            <a:r>
              <a:rPr lang="en-US" baseline="0" dirty="0" smtClean="0"/>
              <a:t>on the farm map.</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Facilitators may want to refer participants to the completed example of the Farm Map.  This is page 14 in “Land Application of Manure” and page 7 of the Manure Management Plan Workbook section.</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831CFA7-6019-4D83-8AF6-4C2217489D62}" type="slidenum">
              <a:rPr lang="en-US" smtClean="0"/>
              <a:pPr>
                <a:defRPr/>
              </a:pPr>
              <a:t>15</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At</a:t>
            </a:r>
            <a:r>
              <a:rPr lang="en-US" baseline="0" dirty="0" smtClean="0"/>
              <a:t> this point the farmers should have the blank Pasture Management Worksheet in front of them.  This is page 9 of the Manure Management Plan Workbook section.</a:t>
            </a:r>
          </a:p>
          <a:p>
            <a:endParaRPr lang="en-US" dirty="0"/>
          </a:p>
        </p:txBody>
      </p:sp>
      <p:sp>
        <p:nvSpPr>
          <p:cNvPr id="4" name="Slide Number Placeholder 3"/>
          <p:cNvSpPr>
            <a:spLocks noGrp="1"/>
          </p:cNvSpPr>
          <p:nvPr>
            <p:ph type="sldNum" sz="quarter" idx="10"/>
          </p:nvPr>
        </p:nvSpPr>
        <p:spPr/>
        <p:txBody>
          <a:bodyPr/>
          <a:lstStyle/>
          <a:p>
            <a:pPr>
              <a:defRPr/>
            </a:pPr>
            <a:fld id="{0831CFA7-6019-4D83-8AF6-4C2217489D62}" type="slidenum">
              <a:rPr lang="en-US" smtClean="0"/>
              <a:pPr>
                <a:defRPr/>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This exercise</a:t>
            </a:r>
            <a:r>
              <a:rPr lang="en-US" baseline="0" dirty="0" smtClean="0"/>
              <a:t> completes part h of the Operation Information Page noting if pastures exist on the farm and the total acres of both owned and rented pasture.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Facilitators may want to refer participants to the completed example of the Operation Information Page.  This is page 5 in “Land Application of Manure”.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831CFA7-6019-4D83-8AF6-4C2217489D62}"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purpose</a:t>
            </a:r>
            <a:r>
              <a:rPr lang="en-US" baseline="0" dirty="0" smtClean="0"/>
              <a:t> of this slide is to help farmers determine which management approach is best for them if they are not currently managing their pastures to meet the two pasture requirements for a manure management plan.</a:t>
            </a:r>
          </a:p>
          <a:p>
            <a:endParaRPr lang="en-US" baseline="0" dirty="0" smtClean="0"/>
          </a:p>
          <a:p>
            <a:r>
              <a:rPr lang="en-US" baseline="0" dirty="0" smtClean="0"/>
              <a:t>In addition, strong emphasis should be made that it is not desirable or practical in most cases to manage a vegetated pasture as and ACA.</a:t>
            </a:r>
            <a:endParaRPr lang="en-US" dirty="0"/>
          </a:p>
        </p:txBody>
      </p:sp>
      <p:sp>
        <p:nvSpPr>
          <p:cNvPr id="4" name="Slide Number Placeholder 3"/>
          <p:cNvSpPr>
            <a:spLocks noGrp="1"/>
          </p:cNvSpPr>
          <p:nvPr>
            <p:ph type="sldNum" sz="quarter" idx="10"/>
          </p:nvPr>
        </p:nvSpPr>
        <p:spPr/>
        <p:txBody>
          <a:bodyPr/>
          <a:lstStyle/>
          <a:p>
            <a:pPr>
              <a:defRPr/>
            </a:pPr>
            <a:fld id="{0831CFA7-6019-4D83-8AF6-4C2217489D62}" type="slidenum">
              <a:rPr lang="en-US" smtClean="0"/>
              <a:pPr>
                <a:defRPr/>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and the following slides</a:t>
            </a:r>
            <a:r>
              <a:rPr lang="en-US" baseline="0" dirty="0" smtClean="0"/>
              <a:t> illustrate the dense vegetation requirement for pastures.</a:t>
            </a:r>
            <a:endParaRPr lang="en-US" dirty="0"/>
          </a:p>
        </p:txBody>
      </p:sp>
      <p:sp>
        <p:nvSpPr>
          <p:cNvPr id="4" name="Slide Number Placeholder 3"/>
          <p:cNvSpPr>
            <a:spLocks noGrp="1"/>
          </p:cNvSpPr>
          <p:nvPr>
            <p:ph type="sldNum" sz="quarter" idx="10"/>
          </p:nvPr>
        </p:nvSpPr>
        <p:spPr/>
        <p:txBody>
          <a:bodyPr/>
          <a:lstStyle/>
          <a:p>
            <a:pPr>
              <a:defRPr/>
            </a:pPr>
            <a:fld id="{0831CFA7-6019-4D83-8AF6-4C2217489D62}" type="slidenum">
              <a:rPr lang="en-US" smtClean="0"/>
              <a:pPr>
                <a:defRPr/>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Rotational lot management</a:t>
            </a:r>
            <a:r>
              <a:rPr lang="en-US" baseline="0" dirty="0" smtClean="0"/>
              <a:t> systems are not a required best management practice, but a very inexpensive and workable solution to establishing and maintaining dense vegetation on pastures.</a:t>
            </a:r>
            <a:endParaRPr lang="en-US" dirty="0"/>
          </a:p>
        </p:txBody>
      </p:sp>
      <p:sp>
        <p:nvSpPr>
          <p:cNvPr id="4" name="Slide Number Placeholder 3"/>
          <p:cNvSpPr>
            <a:spLocks noGrp="1"/>
          </p:cNvSpPr>
          <p:nvPr>
            <p:ph type="sldNum" sz="quarter" idx="10"/>
          </p:nvPr>
        </p:nvSpPr>
        <p:spPr/>
        <p:txBody>
          <a:bodyPr/>
          <a:lstStyle/>
          <a:p>
            <a:pPr>
              <a:defRPr/>
            </a:pPr>
            <a:fld id="{0831CFA7-6019-4D83-8AF6-4C2217489D62}" type="slidenum">
              <a:rPr lang="en-US" smtClean="0"/>
              <a:pPr>
                <a:defRPr/>
              </a:pPr>
              <a:t>10</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Photo of a sacrifice lot.</a:t>
            </a:r>
            <a:endParaRPr lang="en-US" dirty="0"/>
          </a:p>
        </p:txBody>
      </p:sp>
      <p:sp>
        <p:nvSpPr>
          <p:cNvPr id="4" name="Slide Number Placeholder 3"/>
          <p:cNvSpPr>
            <a:spLocks noGrp="1"/>
          </p:cNvSpPr>
          <p:nvPr>
            <p:ph type="sldNum" sz="quarter" idx="10"/>
          </p:nvPr>
        </p:nvSpPr>
        <p:spPr/>
        <p:txBody>
          <a:bodyPr/>
          <a:lstStyle/>
          <a:p>
            <a:pPr>
              <a:defRPr/>
            </a:pPr>
            <a:fld id="{0831CFA7-6019-4D83-8AF6-4C2217489D62}" type="slidenum">
              <a:rPr lang="en-US" smtClean="0"/>
              <a:pPr>
                <a:defRPr/>
              </a:pPr>
              <a:t>11</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Photo of</a:t>
            </a:r>
            <a:r>
              <a:rPr lang="en-US" baseline="0" dirty="0" smtClean="0"/>
              <a:t> a r</a:t>
            </a:r>
            <a:r>
              <a:rPr lang="en-US" dirty="0" smtClean="0"/>
              <a:t>otational lot management</a:t>
            </a:r>
            <a:r>
              <a:rPr lang="en-US" baseline="0" dirty="0" smtClean="0"/>
              <a:t> system.  A portion of the sacrifice lot in the previous slide is in the lower right hand corner.  The different paddocks of the system can be seen to the left and above the access lane leaving the sacrifice area.</a:t>
            </a:r>
            <a:endParaRPr lang="en-US" dirty="0"/>
          </a:p>
        </p:txBody>
      </p:sp>
      <p:sp>
        <p:nvSpPr>
          <p:cNvPr id="4" name="Slide Number Placeholder 3"/>
          <p:cNvSpPr>
            <a:spLocks noGrp="1"/>
          </p:cNvSpPr>
          <p:nvPr>
            <p:ph type="sldNum" sz="quarter" idx="10"/>
          </p:nvPr>
        </p:nvSpPr>
        <p:spPr/>
        <p:txBody>
          <a:bodyPr/>
          <a:lstStyle/>
          <a:p>
            <a:pPr>
              <a:defRPr/>
            </a:pPr>
            <a:fld id="{0831CFA7-6019-4D83-8AF6-4C2217489D62}" type="slidenum">
              <a:rPr lang="en-US" smtClean="0"/>
              <a:pPr>
                <a:defRPr/>
              </a:pPr>
              <a:t>12</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Another photo of a</a:t>
            </a:r>
            <a:r>
              <a:rPr lang="en-US" baseline="0" dirty="0" smtClean="0"/>
              <a:t> sacrifice lot.</a:t>
            </a:r>
            <a:endParaRPr lang="en-US" dirty="0"/>
          </a:p>
        </p:txBody>
      </p:sp>
      <p:sp>
        <p:nvSpPr>
          <p:cNvPr id="4" name="Slide Number Placeholder 3"/>
          <p:cNvSpPr>
            <a:spLocks noGrp="1"/>
          </p:cNvSpPr>
          <p:nvPr>
            <p:ph type="sldNum" sz="quarter" idx="10"/>
          </p:nvPr>
        </p:nvSpPr>
        <p:spPr/>
        <p:txBody>
          <a:bodyPr/>
          <a:lstStyle/>
          <a:p>
            <a:pPr>
              <a:defRPr/>
            </a:pPr>
            <a:fld id="{0831CFA7-6019-4D83-8AF6-4C2217489D62}" type="slidenum">
              <a:rPr lang="en-US" smtClean="0"/>
              <a:pPr>
                <a:defRPr/>
              </a:pPr>
              <a:t>13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Title Slide w/ Industry Thumbnails">
    <p:spTree>
      <p:nvGrpSpPr>
        <p:cNvPr id="1" name=""/>
        <p:cNvGrpSpPr/>
        <p:nvPr/>
      </p:nvGrpSpPr>
      <p:grpSpPr>
        <a:xfrm>
          <a:off x="0" y="0"/>
          <a:ext cx="0" cy="0"/>
          <a:chOff x="0" y="0"/>
          <a:chExt cx="0" cy="0"/>
        </a:xfrm>
      </p:grpSpPr>
      <p:pic>
        <p:nvPicPr>
          <p:cNvPr id="4" name="Picture 6" descr="Footer1.jpg"/>
          <p:cNvPicPr>
            <a:picLocks noChangeAspect="1"/>
          </p:cNvPicPr>
          <p:nvPr/>
        </p:nvPicPr>
        <p:blipFill>
          <a:blip r:embed="rId2" cstate="screen"/>
          <a:srcRect/>
          <a:stretch>
            <a:fillRect/>
          </a:stretch>
        </p:blipFill>
        <p:spPr bwMode="auto">
          <a:xfrm>
            <a:off x="0" y="5857875"/>
            <a:ext cx="9144000" cy="1027113"/>
          </a:xfrm>
          <a:prstGeom prst="rect">
            <a:avLst/>
          </a:prstGeom>
          <a:noFill/>
          <a:ln w="9525">
            <a:noFill/>
            <a:miter lim="800000"/>
            <a:headEnd/>
            <a:tailEnd/>
          </a:ln>
        </p:spPr>
      </p:pic>
      <p:pic>
        <p:nvPicPr>
          <p:cNvPr id="5" name="Picture 7" descr="blankheadt.jpg"/>
          <p:cNvPicPr>
            <a:picLocks noChangeAspect="1"/>
          </p:cNvPicPr>
          <p:nvPr/>
        </p:nvPicPr>
        <p:blipFill>
          <a:blip r:embed="rId3" cstate="screen"/>
          <a:srcRect/>
          <a:stretch>
            <a:fillRect/>
          </a:stretch>
        </p:blipFill>
        <p:spPr bwMode="auto">
          <a:xfrm>
            <a:off x="0" y="-26988"/>
            <a:ext cx="9144000" cy="627063"/>
          </a:xfrm>
          <a:prstGeom prst="rect">
            <a:avLst/>
          </a:prstGeom>
          <a:noFill/>
          <a:ln w="9525">
            <a:noFill/>
            <a:miter lim="800000"/>
            <a:headEnd/>
            <a:tailEnd/>
          </a:ln>
        </p:spPr>
      </p:pic>
      <p:sp>
        <p:nvSpPr>
          <p:cNvPr id="2" name="Title 1"/>
          <p:cNvSpPr>
            <a:spLocks noGrp="1"/>
          </p:cNvSpPr>
          <p:nvPr>
            <p:ph type="title"/>
          </p:nvPr>
        </p:nvSpPr>
        <p:spPr>
          <a:xfrm>
            <a:off x="1384385" y="4203192"/>
            <a:ext cx="7412166" cy="1359408"/>
          </a:xfrm>
        </p:spPr>
        <p:txBody>
          <a:bodyPr lIns="0" tIns="0" rIns="0" bIns="0"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1408705" y="2717292"/>
            <a:ext cx="7387845" cy="1500187"/>
          </a:xfrm>
        </p:spPr>
        <p:txBody>
          <a:bodyPr lIns="0" tIns="0" rIns="0" bIns="0"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Only w/ Bottom Bar">
    <p:spTree>
      <p:nvGrpSpPr>
        <p:cNvPr id="1" name=""/>
        <p:cNvGrpSpPr/>
        <p:nvPr/>
      </p:nvGrpSpPr>
      <p:grpSpPr>
        <a:xfrm>
          <a:off x="0" y="0"/>
          <a:ext cx="0" cy="0"/>
          <a:chOff x="0" y="0"/>
          <a:chExt cx="0" cy="0"/>
        </a:xfrm>
      </p:grpSpPr>
      <p:sp>
        <p:nvSpPr>
          <p:cNvPr id="3" name="Title 1"/>
          <p:cNvSpPr txBox="1">
            <a:spLocks/>
          </p:cNvSpPr>
          <p:nvPr/>
        </p:nvSpPr>
        <p:spPr bwMode="auto">
          <a:xfrm>
            <a:off x="646113" y="357188"/>
            <a:ext cx="8035925" cy="731837"/>
          </a:xfrm>
          <a:prstGeom prst="rect">
            <a:avLst/>
          </a:prstGeom>
          <a:noFill/>
          <a:ln>
            <a:noFill/>
          </a:ln>
          <a:extLst/>
        </p:spPr>
        <p:txBody>
          <a:bodyPr lIns="0" rIns="0" anchor="ctr"/>
          <a:lstStyle>
            <a:lvl1pPr algn="l">
              <a:defRPr/>
            </a:lvl1pPr>
          </a:lstStyle>
          <a:p>
            <a:pPr>
              <a:defRPr/>
            </a:pPr>
            <a:endParaRPr lang="en-US" sz="4400" dirty="0">
              <a:latin typeface="+mj-lt"/>
              <a:ea typeface="+mj-ea"/>
              <a:cs typeface="+mj-cs"/>
            </a:endParaRPr>
          </a:p>
        </p:txBody>
      </p:sp>
      <p:pic>
        <p:nvPicPr>
          <p:cNvPr id="4" name="Picture 7" descr="Head&amp;FootArt.jpg"/>
          <p:cNvPicPr>
            <a:picLocks noChangeAspect="1"/>
          </p:cNvPicPr>
          <p:nvPr/>
        </p:nvPicPr>
        <p:blipFill>
          <a:blip r:embed="rId2" cstate="screen"/>
          <a:srcRect/>
          <a:stretch>
            <a:fillRect/>
          </a:stretch>
        </p:blipFill>
        <p:spPr bwMode="auto">
          <a:xfrm>
            <a:off x="0" y="6229350"/>
            <a:ext cx="9144000" cy="628650"/>
          </a:xfrm>
          <a:prstGeom prst="rect">
            <a:avLst/>
          </a:prstGeom>
          <a:noFill/>
          <a:ln w="9525">
            <a:noFill/>
            <a:miter lim="800000"/>
            <a:headEnd/>
            <a:tailEnd/>
          </a:ln>
        </p:spPr>
      </p:pic>
      <p:sp>
        <p:nvSpPr>
          <p:cNvPr id="5" name="Title 1"/>
          <p:cNvSpPr>
            <a:spLocks noGrp="1"/>
          </p:cNvSpPr>
          <p:nvPr>
            <p:ph type="title"/>
          </p:nvPr>
        </p:nvSpPr>
        <p:spPr>
          <a:xfrm>
            <a:off x="645546" y="356600"/>
            <a:ext cx="8151004" cy="731838"/>
          </a:xfrm>
        </p:spPr>
        <p:txBody>
          <a:bodyPr lIns="0" rIns="0"/>
          <a:lstStyle>
            <a:lvl1pPr algn="l">
              <a:defRPr/>
            </a:lvl1pPr>
          </a:lstStyle>
          <a:p>
            <a:r>
              <a:rPr lang="en-US" smtClean="0"/>
              <a:t>Click to edit Master title style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69875"/>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20725" y="165893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3125" y="165893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69"/>
          <p:cNvSpPr>
            <a:spLocks noGrp="1" noChangeArrowheads="1"/>
          </p:cNvSpPr>
          <p:nvPr>
            <p:ph type="dt" sz="half" idx="10"/>
          </p:nvPr>
        </p:nvSpPr>
        <p:spPr>
          <a:ln/>
        </p:spPr>
        <p:txBody>
          <a:bodyPr/>
          <a:lstStyle>
            <a:lvl1pPr>
              <a:defRPr/>
            </a:lvl1pPr>
          </a:lstStyle>
          <a:p>
            <a:pPr>
              <a:defRPr/>
            </a:pPr>
            <a:endParaRPr lang="en-US" dirty="0"/>
          </a:p>
        </p:txBody>
      </p:sp>
      <p:sp>
        <p:nvSpPr>
          <p:cNvPr id="3" name="Rectangle 70"/>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71"/>
          <p:cNvSpPr>
            <a:spLocks noGrp="1" noChangeArrowheads="1"/>
          </p:cNvSpPr>
          <p:nvPr>
            <p:ph type="sldNum" sz="quarter" idx="12"/>
          </p:nvPr>
        </p:nvSpPr>
        <p:spPr>
          <a:ln/>
        </p:spPr>
        <p:txBody>
          <a:bodyPr/>
          <a:lstStyle>
            <a:lvl1pPr>
              <a:defRPr/>
            </a:lvl1pPr>
          </a:lstStyle>
          <a:p>
            <a:pPr>
              <a:defRPr/>
            </a:pPr>
            <a:fld id="{F6B7B8BF-1972-48D3-A2CD-539881912C50}"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w/ Science Thumbnails">
    <p:spTree>
      <p:nvGrpSpPr>
        <p:cNvPr id="1" name=""/>
        <p:cNvGrpSpPr/>
        <p:nvPr/>
      </p:nvGrpSpPr>
      <p:grpSpPr>
        <a:xfrm>
          <a:off x="0" y="0"/>
          <a:ext cx="0" cy="0"/>
          <a:chOff x="0" y="0"/>
          <a:chExt cx="0" cy="0"/>
        </a:xfrm>
      </p:grpSpPr>
      <p:pic>
        <p:nvPicPr>
          <p:cNvPr id="4" name="Picture 6" descr="Footer2.jpg"/>
          <p:cNvPicPr>
            <a:picLocks noChangeAspect="1"/>
          </p:cNvPicPr>
          <p:nvPr/>
        </p:nvPicPr>
        <p:blipFill>
          <a:blip r:embed="rId2" cstate="screen"/>
          <a:srcRect/>
          <a:stretch>
            <a:fillRect/>
          </a:stretch>
        </p:blipFill>
        <p:spPr bwMode="auto">
          <a:xfrm>
            <a:off x="0" y="5857875"/>
            <a:ext cx="9144000" cy="1027113"/>
          </a:xfrm>
          <a:prstGeom prst="rect">
            <a:avLst/>
          </a:prstGeom>
          <a:noFill/>
          <a:ln w="9525">
            <a:noFill/>
            <a:miter lim="800000"/>
            <a:headEnd/>
            <a:tailEnd/>
          </a:ln>
        </p:spPr>
      </p:pic>
      <p:pic>
        <p:nvPicPr>
          <p:cNvPr id="5" name="Picture 7" descr="blankheadt.jpg"/>
          <p:cNvPicPr>
            <a:picLocks noChangeAspect="1"/>
          </p:cNvPicPr>
          <p:nvPr/>
        </p:nvPicPr>
        <p:blipFill>
          <a:blip r:embed="rId3" cstate="screen"/>
          <a:srcRect/>
          <a:stretch>
            <a:fillRect/>
          </a:stretch>
        </p:blipFill>
        <p:spPr bwMode="auto">
          <a:xfrm>
            <a:off x="0" y="-26988"/>
            <a:ext cx="9144000" cy="627063"/>
          </a:xfrm>
          <a:prstGeom prst="rect">
            <a:avLst/>
          </a:prstGeom>
          <a:noFill/>
          <a:ln w="9525">
            <a:noFill/>
            <a:miter lim="800000"/>
            <a:headEnd/>
            <a:tailEnd/>
          </a:ln>
        </p:spPr>
      </p:pic>
      <p:sp>
        <p:nvSpPr>
          <p:cNvPr id="8" name="Title 1"/>
          <p:cNvSpPr>
            <a:spLocks noGrp="1"/>
          </p:cNvSpPr>
          <p:nvPr>
            <p:ph type="title"/>
          </p:nvPr>
        </p:nvSpPr>
        <p:spPr>
          <a:xfrm>
            <a:off x="1384385" y="4203192"/>
            <a:ext cx="7412166" cy="1359408"/>
          </a:xfrm>
        </p:spPr>
        <p:txBody>
          <a:bodyPr lIns="0" tIns="0" rIns="0" bIns="0" anchor="t"/>
          <a:lstStyle>
            <a:lvl1pPr algn="l">
              <a:defRPr sz="4000" b="1" cap="all"/>
            </a:lvl1pPr>
          </a:lstStyle>
          <a:p>
            <a:r>
              <a:rPr lang="en-US" smtClean="0"/>
              <a:t>Click to edit Master title style</a:t>
            </a:r>
            <a:endParaRPr lang="en-US" dirty="0"/>
          </a:p>
        </p:txBody>
      </p:sp>
      <p:sp>
        <p:nvSpPr>
          <p:cNvPr id="9" name="Text Placeholder 2"/>
          <p:cNvSpPr>
            <a:spLocks noGrp="1"/>
          </p:cNvSpPr>
          <p:nvPr>
            <p:ph type="body" idx="1"/>
          </p:nvPr>
        </p:nvSpPr>
        <p:spPr>
          <a:xfrm>
            <a:off x="1408705" y="2717292"/>
            <a:ext cx="7387845" cy="1500187"/>
          </a:xfrm>
        </p:spPr>
        <p:txBody>
          <a:bodyPr lIns="0" tIns="0" rIns="0" bIns="0"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w/ Top Bar">
    <p:spTree>
      <p:nvGrpSpPr>
        <p:cNvPr id="1" name=""/>
        <p:cNvGrpSpPr/>
        <p:nvPr/>
      </p:nvGrpSpPr>
      <p:grpSpPr>
        <a:xfrm>
          <a:off x="0" y="0"/>
          <a:ext cx="0" cy="0"/>
          <a:chOff x="0" y="0"/>
          <a:chExt cx="0" cy="0"/>
        </a:xfrm>
      </p:grpSpPr>
      <p:pic>
        <p:nvPicPr>
          <p:cNvPr id="4" name="Picture 6" descr="Head&amp;FootArt.jpg"/>
          <p:cNvPicPr>
            <a:picLocks noChangeAspect="1"/>
          </p:cNvPicPr>
          <p:nvPr/>
        </p:nvPicPr>
        <p:blipFill>
          <a:blip r:embed="rId2" cstate="screen"/>
          <a:srcRect/>
          <a:stretch>
            <a:fillRect/>
          </a:stretch>
        </p:blipFill>
        <p:spPr bwMode="auto">
          <a:xfrm>
            <a:off x="0" y="0"/>
            <a:ext cx="9144000" cy="628650"/>
          </a:xfrm>
          <a:prstGeom prst="rect">
            <a:avLst/>
          </a:prstGeom>
          <a:noFill/>
          <a:ln w="9525">
            <a:noFill/>
            <a:miter lim="800000"/>
            <a:headEnd/>
            <a:tailEnd/>
          </a:ln>
        </p:spPr>
      </p:pic>
      <p:sp>
        <p:nvSpPr>
          <p:cNvPr id="2" name="Title 1"/>
          <p:cNvSpPr>
            <a:spLocks noGrp="1"/>
          </p:cNvSpPr>
          <p:nvPr>
            <p:ph type="title"/>
          </p:nvPr>
        </p:nvSpPr>
        <p:spPr>
          <a:xfrm>
            <a:off x="645546" y="971080"/>
            <a:ext cx="8112599" cy="731838"/>
          </a:xfrm>
        </p:spPr>
        <p:txBody>
          <a:bodyPr lIns="0" tIns="0" rIns="0" bIns="0"/>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644022" y="1733080"/>
            <a:ext cx="8114123" cy="46771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w/ Bottom Bar">
    <p:spTree>
      <p:nvGrpSpPr>
        <p:cNvPr id="1" name=""/>
        <p:cNvGrpSpPr/>
        <p:nvPr/>
      </p:nvGrpSpPr>
      <p:grpSpPr>
        <a:xfrm>
          <a:off x="0" y="0"/>
          <a:ext cx="0" cy="0"/>
          <a:chOff x="0" y="0"/>
          <a:chExt cx="0" cy="0"/>
        </a:xfrm>
      </p:grpSpPr>
      <p:pic>
        <p:nvPicPr>
          <p:cNvPr id="6" name="Picture 6" descr="Head&amp;FootArt.jpg"/>
          <p:cNvPicPr>
            <a:picLocks noChangeAspect="1"/>
          </p:cNvPicPr>
          <p:nvPr/>
        </p:nvPicPr>
        <p:blipFill>
          <a:blip r:embed="rId2" cstate="screen"/>
          <a:srcRect/>
          <a:stretch>
            <a:fillRect/>
          </a:stretch>
        </p:blipFill>
        <p:spPr bwMode="auto">
          <a:xfrm>
            <a:off x="0" y="6229350"/>
            <a:ext cx="9144000" cy="628650"/>
          </a:xfrm>
          <a:prstGeom prst="rect">
            <a:avLst/>
          </a:prstGeom>
          <a:noFill/>
          <a:ln w="9525">
            <a:noFill/>
            <a:miter lim="800000"/>
            <a:headEnd/>
            <a:tailEnd/>
          </a:ln>
        </p:spPr>
      </p:pic>
      <p:sp>
        <p:nvSpPr>
          <p:cNvPr id="4" name="Title 1"/>
          <p:cNvSpPr>
            <a:spLocks noGrp="1"/>
          </p:cNvSpPr>
          <p:nvPr>
            <p:ph type="title"/>
          </p:nvPr>
        </p:nvSpPr>
        <p:spPr>
          <a:xfrm>
            <a:off x="656214" y="353568"/>
            <a:ext cx="8077830" cy="731838"/>
          </a:xfrm>
        </p:spPr>
        <p:txBody>
          <a:bodyPr lIns="0" tIns="0" rIns="0" bIns="0">
            <a:normAutofit/>
          </a:bodyPr>
          <a:lstStyle>
            <a:lvl1pPr algn="l">
              <a:defRPr/>
            </a:lvl1pPr>
          </a:lstStyle>
          <a:p>
            <a:r>
              <a:rPr lang="en-US" smtClean="0"/>
              <a:t>Click to edit Master title style</a:t>
            </a:r>
            <a:endParaRPr lang="en-US" dirty="0"/>
          </a:p>
        </p:txBody>
      </p:sp>
      <p:sp>
        <p:nvSpPr>
          <p:cNvPr id="5" name="Content Placeholder 2"/>
          <p:cNvSpPr>
            <a:spLocks noGrp="1"/>
          </p:cNvSpPr>
          <p:nvPr>
            <p:ph idx="1"/>
          </p:nvPr>
        </p:nvSpPr>
        <p:spPr>
          <a:xfrm>
            <a:off x="654690" y="1331229"/>
            <a:ext cx="8077830" cy="471373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w/ Top Bar">
    <p:spTree>
      <p:nvGrpSpPr>
        <p:cNvPr id="1" name=""/>
        <p:cNvGrpSpPr/>
        <p:nvPr/>
      </p:nvGrpSpPr>
      <p:grpSpPr>
        <a:xfrm>
          <a:off x="0" y="0"/>
          <a:ext cx="0" cy="0"/>
          <a:chOff x="0" y="0"/>
          <a:chExt cx="0" cy="0"/>
        </a:xfrm>
      </p:grpSpPr>
      <p:pic>
        <p:nvPicPr>
          <p:cNvPr id="4" name="Picture 6" descr="Head&amp;FootArt.jpg"/>
          <p:cNvPicPr>
            <a:picLocks noChangeAspect="1"/>
          </p:cNvPicPr>
          <p:nvPr/>
        </p:nvPicPr>
        <p:blipFill>
          <a:blip r:embed="rId2" cstate="screen"/>
          <a:srcRect/>
          <a:stretch>
            <a:fillRect/>
          </a:stretch>
        </p:blipFill>
        <p:spPr bwMode="auto">
          <a:xfrm>
            <a:off x="0" y="0"/>
            <a:ext cx="9144000" cy="628650"/>
          </a:xfrm>
          <a:prstGeom prst="rect">
            <a:avLst/>
          </a:prstGeom>
          <a:noFill/>
          <a:ln w="9525">
            <a:noFill/>
            <a:miter lim="800000"/>
            <a:headEnd/>
            <a:tailEnd/>
          </a:ln>
        </p:spPr>
      </p:pic>
      <p:sp>
        <p:nvSpPr>
          <p:cNvPr id="2" name="Title 1"/>
          <p:cNvSpPr>
            <a:spLocks noGrp="1"/>
          </p:cNvSpPr>
          <p:nvPr>
            <p:ph type="title"/>
          </p:nvPr>
        </p:nvSpPr>
        <p:spPr>
          <a:xfrm>
            <a:off x="634573" y="2707005"/>
            <a:ext cx="7969952" cy="1362075"/>
          </a:xfrm>
        </p:spPr>
        <p:txBody>
          <a:bodyPr lIns="0" tIns="0" rIns="0" bIns="0"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652861" y="1206818"/>
            <a:ext cx="7951664" cy="1500187"/>
          </a:xfrm>
        </p:spPr>
        <p:txBody>
          <a:bodyPr lIns="0" tIns="0" rIns="0" bIns="0"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Header w/ Botton Bar">
    <p:spTree>
      <p:nvGrpSpPr>
        <p:cNvPr id="1" name=""/>
        <p:cNvGrpSpPr/>
        <p:nvPr/>
      </p:nvGrpSpPr>
      <p:grpSpPr>
        <a:xfrm>
          <a:off x="0" y="0"/>
          <a:ext cx="0" cy="0"/>
          <a:chOff x="0" y="0"/>
          <a:chExt cx="0" cy="0"/>
        </a:xfrm>
      </p:grpSpPr>
      <p:pic>
        <p:nvPicPr>
          <p:cNvPr id="6" name="Picture 6" descr="Head&amp;FootArt.jpg"/>
          <p:cNvPicPr>
            <a:picLocks noChangeAspect="1"/>
          </p:cNvPicPr>
          <p:nvPr/>
        </p:nvPicPr>
        <p:blipFill>
          <a:blip r:embed="rId2" cstate="screen"/>
          <a:srcRect/>
          <a:stretch>
            <a:fillRect/>
          </a:stretch>
        </p:blipFill>
        <p:spPr bwMode="auto">
          <a:xfrm>
            <a:off x="0" y="6229350"/>
            <a:ext cx="9144000" cy="628650"/>
          </a:xfrm>
          <a:prstGeom prst="rect">
            <a:avLst/>
          </a:prstGeom>
          <a:noFill/>
          <a:ln w="9525">
            <a:noFill/>
            <a:miter lim="800000"/>
            <a:headEnd/>
            <a:tailEnd/>
          </a:ln>
        </p:spPr>
      </p:pic>
      <p:sp>
        <p:nvSpPr>
          <p:cNvPr id="4" name="Title 1"/>
          <p:cNvSpPr>
            <a:spLocks noGrp="1"/>
          </p:cNvSpPr>
          <p:nvPr>
            <p:ph type="title"/>
          </p:nvPr>
        </p:nvSpPr>
        <p:spPr>
          <a:xfrm>
            <a:off x="665662" y="2699305"/>
            <a:ext cx="8015673" cy="1362075"/>
          </a:xfrm>
        </p:spPr>
        <p:txBody>
          <a:bodyPr lIns="0" tIns="0" rIns="0" bIns="0" anchor="t"/>
          <a:lstStyle>
            <a:lvl1pPr algn="l">
              <a:defRPr sz="4000" b="1" cap="all"/>
            </a:lvl1pPr>
          </a:lstStyle>
          <a:p>
            <a:r>
              <a:rPr lang="en-US" smtClean="0"/>
              <a:t>Click to edit Master title style</a:t>
            </a:r>
            <a:endParaRPr lang="en-US" dirty="0"/>
          </a:p>
        </p:txBody>
      </p:sp>
      <p:sp>
        <p:nvSpPr>
          <p:cNvPr id="5" name="Text Placeholder 2"/>
          <p:cNvSpPr>
            <a:spLocks noGrp="1"/>
          </p:cNvSpPr>
          <p:nvPr>
            <p:ph type="body" idx="1"/>
          </p:nvPr>
        </p:nvSpPr>
        <p:spPr>
          <a:xfrm>
            <a:off x="683951" y="1199118"/>
            <a:ext cx="7997384" cy="1500187"/>
          </a:xfrm>
        </p:spPr>
        <p:txBody>
          <a:bodyPr lIns="0" tIns="0" rIns="0" bIns="0"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w/ Top Bar">
    <p:spTree>
      <p:nvGrpSpPr>
        <p:cNvPr id="1" name=""/>
        <p:cNvGrpSpPr/>
        <p:nvPr/>
      </p:nvGrpSpPr>
      <p:grpSpPr>
        <a:xfrm>
          <a:off x="0" y="0"/>
          <a:ext cx="0" cy="0"/>
          <a:chOff x="0" y="0"/>
          <a:chExt cx="0" cy="0"/>
        </a:xfrm>
      </p:grpSpPr>
      <p:pic>
        <p:nvPicPr>
          <p:cNvPr id="6" name="Picture 6" descr="Head&amp;FootArt.jpg"/>
          <p:cNvPicPr>
            <a:picLocks noChangeAspect="1"/>
          </p:cNvPicPr>
          <p:nvPr/>
        </p:nvPicPr>
        <p:blipFill>
          <a:blip r:embed="rId2" cstate="screen"/>
          <a:srcRect/>
          <a:stretch>
            <a:fillRect/>
          </a:stretch>
        </p:blipFill>
        <p:spPr bwMode="auto">
          <a:xfrm>
            <a:off x="0" y="0"/>
            <a:ext cx="9144000" cy="628650"/>
          </a:xfrm>
          <a:prstGeom prst="rect">
            <a:avLst/>
          </a:prstGeom>
          <a:noFill/>
          <a:ln w="9525">
            <a:noFill/>
            <a:miter lim="800000"/>
            <a:headEnd/>
            <a:tailEnd/>
          </a:ln>
        </p:spPr>
      </p:pic>
      <p:sp>
        <p:nvSpPr>
          <p:cNvPr id="2" name="Title 1"/>
          <p:cNvSpPr>
            <a:spLocks noGrp="1"/>
          </p:cNvSpPr>
          <p:nvPr>
            <p:ph type="title"/>
          </p:nvPr>
        </p:nvSpPr>
        <p:spPr>
          <a:xfrm>
            <a:off x="645546" y="971080"/>
            <a:ext cx="8112599" cy="731838"/>
          </a:xfrm>
        </p:spPr>
        <p:txBody>
          <a:bodyPr lIns="0" tIns="0" rIns="0" bIns="0"/>
          <a:lstStyle>
            <a:lvl1pPr algn="l">
              <a:defRPr/>
            </a:lvl1pPr>
          </a:lstStyle>
          <a:p>
            <a:r>
              <a:rPr lang="en-US" smtClean="0"/>
              <a:t>Click to edit Master title style</a:t>
            </a:r>
            <a:endParaRPr lang="en-US" dirty="0"/>
          </a:p>
        </p:txBody>
      </p:sp>
      <p:sp>
        <p:nvSpPr>
          <p:cNvPr id="3" name="Content Placeholder 2"/>
          <p:cNvSpPr>
            <a:spLocks noGrp="1"/>
          </p:cNvSpPr>
          <p:nvPr>
            <p:ph sz="half" idx="1"/>
          </p:nvPr>
        </p:nvSpPr>
        <p:spPr>
          <a:xfrm>
            <a:off x="654690" y="1885480"/>
            <a:ext cx="3955715" cy="45338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
          <p:cNvSpPr>
            <a:spLocks noGrp="1"/>
          </p:cNvSpPr>
          <p:nvPr>
            <p:ph sz="half" idx="10"/>
          </p:nvPr>
        </p:nvSpPr>
        <p:spPr>
          <a:xfrm>
            <a:off x="4802430" y="1892800"/>
            <a:ext cx="3955715" cy="45338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Content w/ Bottom Bar">
    <p:spTree>
      <p:nvGrpSpPr>
        <p:cNvPr id="1" name=""/>
        <p:cNvGrpSpPr/>
        <p:nvPr/>
      </p:nvGrpSpPr>
      <p:grpSpPr>
        <a:xfrm>
          <a:off x="0" y="0"/>
          <a:ext cx="0" cy="0"/>
          <a:chOff x="0" y="0"/>
          <a:chExt cx="0" cy="0"/>
        </a:xfrm>
      </p:grpSpPr>
      <p:sp>
        <p:nvSpPr>
          <p:cNvPr id="5" name="Title 1"/>
          <p:cNvSpPr txBox="1">
            <a:spLocks/>
          </p:cNvSpPr>
          <p:nvPr/>
        </p:nvSpPr>
        <p:spPr bwMode="auto">
          <a:xfrm>
            <a:off x="646113" y="357188"/>
            <a:ext cx="8112125" cy="731837"/>
          </a:xfrm>
          <a:prstGeom prst="rect">
            <a:avLst/>
          </a:prstGeom>
          <a:noFill/>
          <a:ln>
            <a:noFill/>
          </a:ln>
          <a:extLst/>
        </p:spPr>
        <p:txBody>
          <a:bodyPr lIns="0" tIns="0" rIns="0" bIns="0" anchor="ctr"/>
          <a:lstStyle>
            <a:lvl1pPr algn="l">
              <a:defRPr/>
            </a:lvl1pPr>
          </a:lstStyle>
          <a:p>
            <a:pPr>
              <a:defRPr/>
            </a:pPr>
            <a:endParaRPr lang="en-US" sz="4400" dirty="0">
              <a:latin typeface="+mj-lt"/>
              <a:ea typeface="+mj-ea"/>
              <a:cs typeface="+mj-cs"/>
            </a:endParaRPr>
          </a:p>
        </p:txBody>
      </p:sp>
      <p:pic>
        <p:nvPicPr>
          <p:cNvPr id="7" name="Picture 7" descr="Head&amp;FootArt.jpg"/>
          <p:cNvPicPr>
            <a:picLocks noChangeAspect="1"/>
          </p:cNvPicPr>
          <p:nvPr/>
        </p:nvPicPr>
        <p:blipFill>
          <a:blip r:embed="rId2" cstate="screen"/>
          <a:srcRect/>
          <a:stretch>
            <a:fillRect/>
          </a:stretch>
        </p:blipFill>
        <p:spPr bwMode="auto">
          <a:xfrm>
            <a:off x="0" y="6229350"/>
            <a:ext cx="9144000" cy="628650"/>
          </a:xfrm>
          <a:prstGeom prst="rect">
            <a:avLst/>
          </a:prstGeom>
          <a:noFill/>
          <a:ln w="9525">
            <a:noFill/>
            <a:miter lim="800000"/>
            <a:headEnd/>
            <a:tailEnd/>
          </a:ln>
        </p:spPr>
      </p:pic>
      <p:sp>
        <p:nvSpPr>
          <p:cNvPr id="6" name="Content Placeholder 2"/>
          <p:cNvSpPr>
            <a:spLocks noGrp="1"/>
          </p:cNvSpPr>
          <p:nvPr>
            <p:ph sz="half" idx="10"/>
          </p:nvPr>
        </p:nvSpPr>
        <p:spPr>
          <a:xfrm>
            <a:off x="654690" y="1271000"/>
            <a:ext cx="3955715" cy="4533899"/>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1"/>
          </p:nvPr>
        </p:nvSpPr>
        <p:spPr>
          <a:xfrm>
            <a:off x="4802430" y="1278320"/>
            <a:ext cx="3955715" cy="4533899"/>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645546" y="356600"/>
            <a:ext cx="8151004" cy="731838"/>
          </a:xfrm>
        </p:spPr>
        <p:txBody>
          <a:bodyPr lIns="0" rIns="0"/>
          <a:lstStyle>
            <a:lvl1pPr algn="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w/ Top Bar">
    <p:spTree>
      <p:nvGrpSpPr>
        <p:cNvPr id="1" name=""/>
        <p:cNvGrpSpPr/>
        <p:nvPr/>
      </p:nvGrpSpPr>
      <p:grpSpPr>
        <a:xfrm>
          <a:off x="0" y="0"/>
          <a:ext cx="0" cy="0"/>
          <a:chOff x="0" y="0"/>
          <a:chExt cx="0" cy="0"/>
        </a:xfrm>
      </p:grpSpPr>
      <p:pic>
        <p:nvPicPr>
          <p:cNvPr id="3" name="Picture 6" descr="Head&amp;FootArt.jpg"/>
          <p:cNvPicPr>
            <a:picLocks noChangeAspect="1"/>
          </p:cNvPicPr>
          <p:nvPr/>
        </p:nvPicPr>
        <p:blipFill>
          <a:blip r:embed="rId2" cstate="screen"/>
          <a:srcRect/>
          <a:stretch>
            <a:fillRect/>
          </a:stretch>
        </p:blipFill>
        <p:spPr bwMode="auto">
          <a:xfrm>
            <a:off x="0" y="0"/>
            <a:ext cx="9144000" cy="628650"/>
          </a:xfrm>
          <a:prstGeom prst="rect">
            <a:avLst/>
          </a:prstGeom>
          <a:noFill/>
          <a:ln w="9525">
            <a:noFill/>
            <a:miter lim="800000"/>
            <a:headEnd/>
            <a:tailEnd/>
          </a:ln>
        </p:spPr>
      </p:pic>
      <p:sp>
        <p:nvSpPr>
          <p:cNvPr id="2" name="Title 1"/>
          <p:cNvSpPr>
            <a:spLocks noGrp="1"/>
          </p:cNvSpPr>
          <p:nvPr>
            <p:ph type="title"/>
          </p:nvPr>
        </p:nvSpPr>
        <p:spPr>
          <a:xfrm>
            <a:off x="645546" y="932675"/>
            <a:ext cx="8151004" cy="731838"/>
          </a:xfrm>
        </p:spPr>
        <p:txBody>
          <a:bodyPr lIns="0" rIns="0"/>
          <a:lstStyle>
            <a:lvl1pPr algn="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41A86DF5-575F-43AF-B32B-16FA47EC2AE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485" r:id="rId1"/>
    <p:sldLayoutId id="2147484486" r:id="rId2"/>
    <p:sldLayoutId id="2147484487" r:id="rId3"/>
    <p:sldLayoutId id="2147484488" r:id="rId4"/>
    <p:sldLayoutId id="2147484489" r:id="rId5"/>
    <p:sldLayoutId id="2147484490" r:id="rId6"/>
    <p:sldLayoutId id="2147484491" r:id="rId7"/>
    <p:sldLayoutId id="2147484492" r:id="rId8"/>
    <p:sldLayoutId id="2147484493" r:id="rId9"/>
    <p:sldLayoutId id="2147484494" r:id="rId10"/>
    <p:sldLayoutId id="2147484496" r:id="rId11"/>
    <p:sldLayoutId id="2147484497" r:id="rId12"/>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Pasture management worksheet</a:t>
            </a:r>
            <a:endParaRPr lang="en-US" dirty="0"/>
          </a:p>
        </p:txBody>
      </p:sp>
      <p:sp>
        <p:nvSpPr>
          <p:cNvPr id="8" name="Text Placeholder 7"/>
          <p:cNvSpPr>
            <a:spLocks noGrp="1"/>
          </p:cNvSpPr>
          <p:nvPr>
            <p:ph type="body" idx="1"/>
          </p:nvPr>
        </p:nvSpPr>
        <p:spPr/>
        <p:txBody>
          <a:bodyPr/>
          <a:lstStyle/>
          <a:p>
            <a:r>
              <a:rPr lang="en-US" dirty="0" smtClean="0"/>
              <a:t>Completing a Manure Management Plan Workshop</a:t>
            </a:r>
            <a:endParaRPr lang="en-US" dirty="0"/>
          </a:p>
        </p:txBody>
      </p:sp>
      <p:sp>
        <p:nvSpPr>
          <p:cNvPr id="4" name="TextBox 3"/>
          <p:cNvSpPr txBox="1"/>
          <p:nvPr/>
        </p:nvSpPr>
        <p:spPr>
          <a:xfrm>
            <a:off x="8474389" y="5622202"/>
            <a:ext cx="669611" cy="215444"/>
          </a:xfrm>
          <a:prstGeom prst="rect">
            <a:avLst/>
          </a:prstGeom>
          <a:noFill/>
        </p:spPr>
        <p:txBody>
          <a:bodyPr wrap="square" rtlCol="0">
            <a:spAutoFit/>
          </a:bodyPr>
          <a:lstStyle/>
          <a:p>
            <a:r>
              <a:rPr lang="en-US" sz="800" b="1" dirty="0" smtClean="0"/>
              <a:t>v.11.2014</a:t>
            </a:r>
            <a:endParaRPr lang="en-US" sz="8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Rotational Lot Management Systems</a:t>
            </a:r>
            <a:endParaRPr lang="en-US" dirty="0"/>
          </a:p>
        </p:txBody>
      </p:sp>
      <p:sp>
        <p:nvSpPr>
          <p:cNvPr id="3" name="Content Placeholder 2"/>
          <p:cNvSpPr>
            <a:spLocks noGrp="1"/>
          </p:cNvSpPr>
          <p:nvPr>
            <p:ph idx="1"/>
          </p:nvPr>
        </p:nvSpPr>
        <p:spPr>
          <a:xfrm>
            <a:off x="654690" y="1331229"/>
            <a:ext cx="8077830" cy="2256702"/>
          </a:xfrm>
        </p:spPr>
        <p:txBody>
          <a:bodyPr>
            <a:normAutofit fontScale="62500" lnSpcReduction="20000"/>
          </a:bodyPr>
          <a:lstStyle/>
          <a:p>
            <a:r>
              <a:rPr lang="en-US" dirty="0" smtClean="0"/>
              <a:t>One pasture option is a Rotational Lot Management System</a:t>
            </a:r>
          </a:p>
          <a:p>
            <a:pPr lvl="1"/>
            <a:r>
              <a:rPr lang="en-US" dirty="0" smtClean="0"/>
              <a:t>Modified form of rotational grazing consisting of a series of grassed lots and a sacrifice lot</a:t>
            </a:r>
          </a:p>
          <a:p>
            <a:pPr lvl="1"/>
            <a:r>
              <a:rPr lang="en-US" dirty="0" smtClean="0"/>
              <a:t>Cattle are rotated through the grassed lots based on sod condition</a:t>
            </a:r>
          </a:p>
          <a:p>
            <a:pPr lvl="1"/>
            <a:r>
              <a:rPr lang="en-US" dirty="0" smtClean="0"/>
              <a:t>Cattle are kept on the sacrifice lot when sod conditions are wet</a:t>
            </a:r>
          </a:p>
          <a:p>
            <a:pPr lvl="8"/>
            <a:endParaRPr lang="en-US" dirty="0" smtClean="0"/>
          </a:p>
          <a:p>
            <a:r>
              <a:rPr lang="en-US" dirty="0" smtClean="0"/>
              <a:t>The sacrifice lot is managed to meet the ACA requirements</a:t>
            </a:r>
          </a:p>
          <a:p>
            <a:pPr lvl="1"/>
            <a:r>
              <a:rPr lang="en-US" dirty="0" smtClean="0"/>
              <a:t>The pasture is managed to meet the dense vegetation requirements</a:t>
            </a:r>
            <a:endParaRPr lang="en-US" dirty="0"/>
          </a:p>
        </p:txBody>
      </p:sp>
      <p:grpSp>
        <p:nvGrpSpPr>
          <p:cNvPr id="4" name="Group 17"/>
          <p:cNvGrpSpPr/>
          <p:nvPr/>
        </p:nvGrpSpPr>
        <p:grpSpPr>
          <a:xfrm>
            <a:off x="838925" y="3642361"/>
            <a:ext cx="7589520" cy="2468880"/>
            <a:chOff x="777965" y="3206932"/>
            <a:chExt cx="7589520" cy="2926080"/>
          </a:xfrm>
        </p:grpSpPr>
        <p:sp>
          <p:nvSpPr>
            <p:cNvPr id="10" name="Rectangle 7"/>
            <p:cNvSpPr>
              <a:spLocks noChangeArrowheads="1"/>
            </p:cNvSpPr>
            <p:nvPr/>
          </p:nvSpPr>
          <p:spPr bwMode="auto">
            <a:xfrm>
              <a:off x="777965" y="3244207"/>
              <a:ext cx="7542380" cy="2329682"/>
            </a:xfrm>
            <a:prstGeom prst="rect">
              <a:avLst/>
            </a:prstGeom>
            <a:noFill/>
            <a:ln w="101600">
              <a:solidFill>
                <a:schemeClr val="tx1"/>
              </a:solidFill>
              <a:miter lim="800000"/>
              <a:headEnd/>
              <a:tailEnd/>
            </a:ln>
          </p:spPr>
          <p:txBody>
            <a:bodyPr wrap="none" anchor="ctr"/>
            <a:lstStyle/>
            <a:p>
              <a:endParaRPr lang="en-US" dirty="0"/>
            </a:p>
          </p:txBody>
        </p:sp>
        <p:sp>
          <p:nvSpPr>
            <p:cNvPr id="9" name="Rectangle 6"/>
            <p:cNvSpPr>
              <a:spLocks noChangeArrowheads="1"/>
            </p:cNvSpPr>
            <p:nvPr/>
          </p:nvSpPr>
          <p:spPr bwMode="auto">
            <a:xfrm>
              <a:off x="777965" y="5592526"/>
              <a:ext cx="2168434" cy="540486"/>
            </a:xfrm>
            <a:prstGeom prst="rect">
              <a:avLst/>
            </a:prstGeom>
            <a:noFill/>
            <a:ln w="101600">
              <a:solidFill>
                <a:schemeClr val="tx1"/>
              </a:solidFill>
              <a:miter lim="800000"/>
              <a:headEnd/>
              <a:tailEnd/>
            </a:ln>
          </p:spPr>
          <p:txBody>
            <a:bodyPr wrap="none" anchor="ctr"/>
            <a:lstStyle/>
            <a:p>
              <a:endParaRPr lang="en-US" dirty="0"/>
            </a:p>
          </p:txBody>
        </p:sp>
        <p:sp>
          <p:nvSpPr>
            <p:cNvPr id="11" name="Line 8"/>
            <p:cNvSpPr>
              <a:spLocks noChangeShapeType="1"/>
            </p:cNvSpPr>
            <p:nvPr/>
          </p:nvSpPr>
          <p:spPr bwMode="auto">
            <a:xfrm>
              <a:off x="2498570" y="3206932"/>
              <a:ext cx="0" cy="2404231"/>
            </a:xfrm>
            <a:prstGeom prst="line">
              <a:avLst/>
            </a:prstGeom>
            <a:noFill/>
            <a:ln w="101600">
              <a:solidFill>
                <a:schemeClr val="tx1"/>
              </a:solidFill>
              <a:round/>
              <a:headEnd/>
              <a:tailEnd/>
            </a:ln>
          </p:spPr>
          <p:txBody>
            <a:bodyPr/>
            <a:lstStyle/>
            <a:p>
              <a:endParaRPr lang="en-US" dirty="0"/>
            </a:p>
          </p:txBody>
        </p:sp>
        <p:sp>
          <p:nvSpPr>
            <p:cNvPr id="12" name="Line 9"/>
            <p:cNvSpPr>
              <a:spLocks noChangeShapeType="1"/>
            </p:cNvSpPr>
            <p:nvPr/>
          </p:nvSpPr>
          <p:spPr bwMode="auto">
            <a:xfrm>
              <a:off x="2498570" y="3933793"/>
              <a:ext cx="5868915" cy="0"/>
            </a:xfrm>
            <a:prstGeom prst="line">
              <a:avLst/>
            </a:prstGeom>
            <a:noFill/>
            <a:ln w="101600">
              <a:solidFill>
                <a:schemeClr val="tx1"/>
              </a:solidFill>
              <a:round/>
              <a:headEnd/>
              <a:tailEnd/>
            </a:ln>
          </p:spPr>
          <p:txBody>
            <a:bodyPr/>
            <a:lstStyle/>
            <a:p>
              <a:endParaRPr lang="en-US" dirty="0"/>
            </a:p>
          </p:txBody>
        </p:sp>
        <p:sp>
          <p:nvSpPr>
            <p:cNvPr id="13" name="Line 10"/>
            <p:cNvSpPr>
              <a:spLocks noChangeShapeType="1"/>
            </p:cNvSpPr>
            <p:nvPr/>
          </p:nvSpPr>
          <p:spPr bwMode="auto">
            <a:xfrm>
              <a:off x="2498570" y="4772478"/>
              <a:ext cx="5868915" cy="0"/>
            </a:xfrm>
            <a:prstGeom prst="line">
              <a:avLst/>
            </a:prstGeom>
            <a:noFill/>
            <a:ln w="101600">
              <a:solidFill>
                <a:schemeClr val="tx1"/>
              </a:solidFill>
              <a:round/>
              <a:headEnd/>
              <a:tailEnd/>
            </a:ln>
          </p:spPr>
          <p:txBody>
            <a:bodyPr/>
            <a:lstStyle/>
            <a:p>
              <a:endParaRPr lang="en-US" dirty="0"/>
            </a:p>
          </p:txBody>
        </p:sp>
        <p:sp>
          <p:nvSpPr>
            <p:cNvPr id="14" name="Rectangle 11"/>
            <p:cNvSpPr>
              <a:spLocks noChangeArrowheads="1"/>
            </p:cNvSpPr>
            <p:nvPr/>
          </p:nvSpPr>
          <p:spPr bwMode="auto">
            <a:xfrm>
              <a:off x="1086451" y="4136959"/>
              <a:ext cx="1144545" cy="686684"/>
            </a:xfrm>
            <a:prstGeom prst="rect">
              <a:avLst/>
            </a:prstGeom>
            <a:noFill/>
            <a:ln w="12700">
              <a:noFill/>
              <a:miter lim="800000"/>
              <a:headEnd/>
              <a:tailEnd/>
            </a:ln>
          </p:spPr>
          <p:txBody>
            <a:bodyPr wrap="none" lIns="90488" tIns="44450" rIns="90488" bIns="44450">
              <a:spAutoFit/>
            </a:bodyPr>
            <a:lstStyle/>
            <a:p>
              <a:r>
                <a:rPr lang="en-US" b="1" dirty="0">
                  <a:latin typeface="Arial" pitchFamily="34" charset="0"/>
                </a:rPr>
                <a:t>Sacrifice</a:t>
              </a:r>
            </a:p>
            <a:p>
              <a:r>
                <a:rPr lang="en-US" b="1" dirty="0">
                  <a:latin typeface="Arial" pitchFamily="34" charset="0"/>
                </a:rPr>
                <a:t>    </a:t>
              </a:r>
              <a:r>
                <a:rPr lang="en-US" b="1" dirty="0" smtClean="0">
                  <a:latin typeface="Arial" pitchFamily="34" charset="0"/>
                </a:rPr>
                <a:t>Lot</a:t>
              </a:r>
              <a:endParaRPr lang="en-US" b="1" dirty="0">
                <a:latin typeface="Arial" pitchFamily="34" charset="0"/>
              </a:endParaRPr>
            </a:p>
          </p:txBody>
        </p:sp>
        <p:sp>
          <p:nvSpPr>
            <p:cNvPr id="15" name="Rectangle 12"/>
            <p:cNvSpPr>
              <a:spLocks noChangeArrowheads="1"/>
            </p:cNvSpPr>
            <p:nvPr/>
          </p:nvSpPr>
          <p:spPr bwMode="auto">
            <a:xfrm>
              <a:off x="4699656" y="3420098"/>
              <a:ext cx="1336905" cy="391218"/>
            </a:xfrm>
            <a:prstGeom prst="rect">
              <a:avLst/>
            </a:prstGeom>
            <a:noFill/>
            <a:ln w="12700">
              <a:noFill/>
              <a:miter lim="800000"/>
              <a:headEnd/>
              <a:tailEnd/>
            </a:ln>
          </p:spPr>
          <p:txBody>
            <a:bodyPr wrap="none" lIns="90488" tIns="44450" rIns="90488" bIns="44450">
              <a:spAutoFit/>
            </a:bodyPr>
            <a:lstStyle/>
            <a:p>
              <a:r>
                <a:rPr lang="en-US" b="1" dirty="0">
                  <a:latin typeface="Arial" pitchFamily="34" charset="0"/>
                </a:rPr>
                <a:t>Paddock </a:t>
              </a:r>
              <a:r>
                <a:rPr lang="en-US" b="1" dirty="0" smtClean="0">
                  <a:latin typeface="Arial" pitchFamily="34" charset="0"/>
                </a:rPr>
                <a:t>1</a:t>
              </a:r>
              <a:endParaRPr lang="en-US" b="1" dirty="0">
                <a:latin typeface="Arial" pitchFamily="34" charset="0"/>
              </a:endParaRPr>
            </a:p>
          </p:txBody>
        </p:sp>
        <p:sp>
          <p:nvSpPr>
            <p:cNvPr id="16" name="Rectangle 13"/>
            <p:cNvSpPr>
              <a:spLocks noChangeArrowheads="1"/>
            </p:cNvSpPr>
            <p:nvPr/>
          </p:nvSpPr>
          <p:spPr bwMode="auto">
            <a:xfrm>
              <a:off x="4699656" y="4193582"/>
              <a:ext cx="1336905" cy="391218"/>
            </a:xfrm>
            <a:prstGeom prst="rect">
              <a:avLst/>
            </a:prstGeom>
            <a:noFill/>
            <a:ln w="12700">
              <a:noFill/>
              <a:miter lim="800000"/>
              <a:headEnd/>
              <a:tailEnd/>
            </a:ln>
          </p:spPr>
          <p:txBody>
            <a:bodyPr wrap="none" lIns="90488" tIns="44450" rIns="90488" bIns="44450">
              <a:spAutoFit/>
            </a:bodyPr>
            <a:lstStyle/>
            <a:p>
              <a:r>
                <a:rPr lang="en-US" b="1" dirty="0">
                  <a:latin typeface="Arial" pitchFamily="34" charset="0"/>
                </a:rPr>
                <a:t>Paddock </a:t>
              </a:r>
              <a:r>
                <a:rPr lang="en-US" b="1" dirty="0" smtClean="0">
                  <a:latin typeface="Arial" pitchFamily="34" charset="0"/>
                </a:rPr>
                <a:t>2</a:t>
              </a:r>
              <a:endParaRPr lang="en-US" b="1" dirty="0">
                <a:latin typeface="Arial" pitchFamily="34" charset="0"/>
              </a:endParaRPr>
            </a:p>
          </p:txBody>
        </p:sp>
        <p:sp>
          <p:nvSpPr>
            <p:cNvPr id="17" name="Rectangle 14"/>
            <p:cNvSpPr>
              <a:spLocks noChangeArrowheads="1"/>
            </p:cNvSpPr>
            <p:nvPr/>
          </p:nvSpPr>
          <p:spPr bwMode="auto">
            <a:xfrm>
              <a:off x="4734491" y="5013512"/>
              <a:ext cx="1336905" cy="391218"/>
            </a:xfrm>
            <a:prstGeom prst="rect">
              <a:avLst/>
            </a:prstGeom>
            <a:noFill/>
            <a:ln w="12700">
              <a:noFill/>
              <a:miter lim="800000"/>
              <a:headEnd/>
              <a:tailEnd/>
            </a:ln>
          </p:spPr>
          <p:txBody>
            <a:bodyPr wrap="none" lIns="90488" tIns="44450" rIns="90488" bIns="44450">
              <a:spAutoFit/>
            </a:bodyPr>
            <a:lstStyle/>
            <a:p>
              <a:r>
                <a:rPr lang="en-US" b="1" dirty="0">
                  <a:latin typeface="Arial" pitchFamily="34" charset="0"/>
                </a:rPr>
                <a:t>Paddock </a:t>
              </a:r>
              <a:r>
                <a:rPr lang="en-US" b="1" dirty="0" smtClean="0">
                  <a:latin typeface="Arial" pitchFamily="34" charset="0"/>
                </a:rPr>
                <a:t>3</a:t>
              </a:r>
              <a:endParaRPr lang="en-US" b="1" dirty="0">
                <a:latin typeface="Arial" pitchFamily="34" charset="0"/>
              </a:endParaRPr>
            </a:p>
          </p:txBody>
        </p:sp>
        <p:sp>
          <p:nvSpPr>
            <p:cNvPr id="8" name="Rectangle 16"/>
            <p:cNvSpPr>
              <a:spLocks noChangeArrowheads="1"/>
            </p:cNvSpPr>
            <p:nvPr/>
          </p:nvSpPr>
          <p:spPr bwMode="auto">
            <a:xfrm>
              <a:off x="1361623" y="5684282"/>
              <a:ext cx="813163" cy="333145"/>
            </a:xfrm>
            <a:prstGeom prst="rect">
              <a:avLst/>
            </a:prstGeom>
            <a:noFill/>
            <a:ln w="12700">
              <a:noFill/>
              <a:miter lim="800000"/>
              <a:headEnd/>
              <a:tailEnd/>
            </a:ln>
          </p:spPr>
          <p:txBody>
            <a:bodyPr wrap="none" lIns="90488" tIns="44450" rIns="90488" bIns="44450">
              <a:spAutoFit/>
            </a:bodyPr>
            <a:lstStyle/>
            <a:p>
              <a:r>
                <a:rPr lang="en-US" b="1" dirty="0">
                  <a:latin typeface="Arial" pitchFamily="34" charset="0"/>
                </a:rPr>
                <a:t>Barn</a:t>
              </a: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Martin Work Folder\Information Folder\W - Photos &amp; Scans\Slide Scans Folder\ACA Evaluation Scanned Slides\Fisher, Gideon Sacrifice Lot.jpg"/>
          <p:cNvPicPr>
            <a:picLocks noChangeAspect="1" noChangeArrowheads="1"/>
          </p:cNvPicPr>
          <p:nvPr/>
        </p:nvPicPr>
        <p:blipFill>
          <a:blip r:embed="rId3" cstate="screen"/>
          <a:srcRect/>
          <a:stretch>
            <a:fillRect/>
          </a:stretch>
        </p:blipFill>
        <p:spPr bwMode="auto">
          <a:xfrm>
            <a:off x="-1" y="1"/>
            <a:ext cx="9144001" cy="6857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C:\Martin Work Folder\Information Folder\W - Photos &amp; Scans\Slide Scans Folder\ACA Evaluation Scanned Slides\Fisher, Gideon Aerial 03.jpg"/>
          <p:cNvPicPr>
            <a:picLocks noChangeAspect="1" noChangeArrowheads="1"/>
          </p:cNvPicPr>
          <p:nvPr/>
        </p:nvPicPr>
        <p:blipFill>
          <a:blip r:embed="rId3" cstate="screen"/>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Martin Work Folder\Information Folder\W - Photos &amp; Scans\Slide Scans Folder\ACA Evaluation Scanned Slides\Sacrifice Lot.jpg"/>
          <p:cNvPicPr>
            <a:picLocks noChangeAspect="1" noChangeArrowheads="1"/>
          </p:cNvPicPr>
          <p:nvPr/>
        </p:nvPicPr>
        <p:blipFill>
          <a:blip r:embed="rId3" cstate="screen"/>
          <a:srcRect/>
          <a:stretch>
            <a:fillRect/>
          </a:stretch>
        </p:blipFill>
        <p:spPr bwMode="auto">
          <a:xfrm>
            <a:off x="0" y="-1"/>
            <a:ext cx="9144000" cy="6858001"/>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 descr="C:\Documents and Settings\smr5162\Local Settings\Temporary Internet Files\Content.IE5\H2B121D1\MC900434720[1].png"/>
          <p:cNvPicPr>
            <a:picLocks noChangeAspect="1" noChangeArrowheads="1"/>
          </p:cNvPicPr>
          <p:nvPr/>
        </p:nvPicPr>
        <p:blipFill>
          <a:blip r:embed="rId3" cstate="screen"/>
          <a:srcRect/>
          <a:stretch>
            <a:fillRect/>
          </a:stretch>
        </p:blipFill>
        <p:spPr bwMode="auto">
          <a:xfrm>
            <a:off x="-126748" y="516997"/>
            <a:ext cx="2743200" cy="2743200"/>
          </a:xfrm>
          <a:prstGeom prst="rect">
            <a:avLst/>
          </a:prstGeom>
          <a:noFill/>
        </p:spPr>
      </p:pic>
      <p:sp>
        <p:nvSpPr>
          <p:cNvPr id="12" name="Text Placeholder 6"/>
          <p:cNvSpPr txBox="1">
            <a:spLocks/>
          </p:cNvSpPr>
          <p:nvPr/>
        </p:nvSpPr>
        <p:spPr bwMode="auto">
          <a:xfrm>
            <a:off x="0" y="1"/>
            <a:ext cx="9144000" cy="6096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en-US" sz="3600" b="1" i="0" u="none" strike="noStrike" kern="1200" cap="none" spc="0" normalizeH="0" baseline="0" noProof="0" dirty="0" smtClean="0">
                <a:ln>
                  <a:noFill/>
                </a:ln>
                <a:solidFill>
                  <a:schemeClr val="bg1"/>
                </a:solidFill>
                <a:effectLst/>
                <a:uLnTx/>
                <a:uFillTx/>
                <a:latin typeface="+mn-lt"/>
                <a:ea typeface="+mn-ea"/>
                <a:cs typeface="+mn-cs"/>
              </a:rPr>
              <a:t>Manure Management Plan Exercise – Page 9</a:t>
            </a:r>
            <a:endParaRPr kumimoji="0" lang="en-US" sz="3600" b="1" i="0" u="none" strike="noStrike" kern="1200" cap="none" spc="0" normalizeH="0" baseline="0" noProof="0" dirty="0">
              <a:ln>
                <a:noFill/>
              </a:ln>
              <a:solidFill>
                <a:schemeClr val="bg1"/>
              </a:solidFill>
              <a:effectLst/>
              <a:uLnTx/>
              <a:uFillTx/>
              <a:latin typeface="+mn-lt"/>
              <a:ea typeface="+mn-ea"/>
              <a:cs typeface="+mn-cs"/>
            </a:endParaRPr>
          </a:p>
        </p:txBody>
      </p:sp>
      <p:sp>
        <p:nvSpPr>
          <p:cNvPr id="13" name="Title 12"/>
          <p:cNvSpPr>
            <a:spLocks noGrp="1"/>
          </p:cNvSpPr>
          <p:nvPr>
            <p:ph type="title"/>
          </p:nvPr>
        </p:nvSpPr>
        <p:spPr>
          <a:xfrm>
            <a:off x="2688879" y="776358"/>
            <a:ext cx="6111089" cy="1278779"/>
          </a:xfrm>
        </p:spPr>
        <p:txBody>
          <a:bodyPr/>
          <a:lstStyle/>
          <a:p>
            <a:r>
              <a:rPr lang="en-US" dirty="0" smtClean="0"/>
              <a:t>Complete pasture management worksheet</a:t>
            </a:r>
            <a:endParaRPr lang="en-US" dirty="0"/>
          </a:p>
        </p:txBody>
      </p:sp>
      <p:pic>
        <p:nvPicPr>
          <p:cNvPr id="7" name="Picture 6" descr="Pasture.jpg"/>
          <p:cNvPicPr>
            <a:picLocks noChangeAspect="1"/>
          </p:cNvPicPr>
          <p:nvPr/>
        </p:nvPicPr>
        <p:blipFill>
          <a:blip r:embed="rId4" cstate="screen"/>
          <a:stretch>
            <a:fillRect/>
          </a:stretch>
        </p:blipFill>
        <p:spPr>
          <a:xfrm>
            <a:off x="2503939" y="2293380"/>
            <a:ext cx="6492240" cy="3416040"/>
          </a:xfrm>
          <a:prstGeom prst="roundRect">
            <a:avLst/>
          </a:prstGeom>
          <a:ln w="57150">
            <a:solidFill>
              <a:srgbClr val="C00000"/>
            </a:solid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 descr="C:\Documents and Settings\smr5162\Local Settings\Temporary Internet Files\Content.IE5\H2B121D1\MC900434720[1].png"/>
          <p:cNvPicPr>
            <a:picLocks noChangeAspect="1" noChangeArrowheads="1"/>
          </p:cNvPicPr>
          <p:nvPr/>
        </p:nvPicPr>
        <p:blipFill>
          <a:blip r:embed="rId3" cstate="screen"/>
          <a:srcRect/>
          <a:stretch>
            <a:fillRect/>
          </a:stretch>
        </p:blipFill>
        <p:spPr bwMode="auto">
          <a:xfrm>
            <a:off x="1219200" y="661853"/>
            <a:ext cx="2743200" cy="2743200"/>
          </a:xfrm>
          <a:prstGeom prst="rect">
            <a:avLst/>
          </a:prstGeom>
          <a:noFill/>
        </p:spPr>
      </p:pic>
      <p:sp>
        <p:nvSpPr>
          <p:cNvPr id="12" name="Text Placeholder 6"/>
          <p:cNvSpPr txBox="1">
            <a:spLocks/>
          </p:cNvSpPr>
          <p:nvPr/>
        </p:nvSpPr>
        <p:spPr bwMode="auto">
          <a:xfrm>
            <a:off x="0" y="1"/>
            <a:ext cx="9144000" cy="6096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lgn="ctr" eaLnBrk="0" hangingPunct="0">
              <a:spcBef>
                <a:spcPct val="20000"/>
              </a:spcBef>
              <a:defRPr/>
            </a:pPr>
            <a:r>
              <a:rPr lang="en-US" sz="3600" b="1" dirty="0" smtClean="0">
                <a:solidFill>
                  <a:schemeClr val="bg1"/>
                </a:solidFill>
              </a:rPr>
              <a:t>Farm Map Development</a:t>
            </a:r>
            <a:endParaRPr lang="en-US" sz="3600" b="1" dirty="0">
              <a:solidFill>
                <a:schemeClr val="bg1"/>
              </a:solidFill>
            </a:endParaRPr>
          </a:p>
        </p:txBody>
      </p:sp>
      <p:sp>
        <p:nvSpPr>
          <p:cNvPr id="13" name="Title 12"/>
          <p:cNvSpPr>
            <a:spLocks noGrp="1"/>
          </p:cNvSpPr>
          <p:nvPr>
            <p:ph type="title"/>
          </p:nvPr>
        </p:nvSpPr>
        <p:spPr>
          <a:xfrm>
            <a:off x="353085" y="3664413"/>
            <a:ext cx="4227970" cy="1966843"/>
          </a:xfrm>
        </p:spPr>
        <p:txBody>
          <a:bodyPr/>
          <a:lstStyle/>
          <a:p>
            <a:r>
              <a:rPr lang="en-US" dirty="0" smtClean="0"/>
              <a:t>Note pasture fields on the farm map</a:t>
            </a:r>
            <a:endParaRPr lang="en-US" dirty="0"/>
          </a:p>
        </p:txBody>
      </p:sp>
      <p:pic>
        <p:nvPicPr>
          <p:cNvPr id="7" name="Content Placeholder 10" descr="Sample Farm Map (cropped).jpg"/>
          <p:cNvPicPr>
            <a:picLocks noChangeAspect="1"/>
          </p:cNvPicPr>
          <p:nvPr/>
        </p:nvPicPr>
        <p:blipFill>
          <a:blip r:embed="rId4" cstate="screen"/>
          <a:stretch>
            <a:fillRect/>
          </a:stretch>
        </p:blipFill>
        <p:spPr>
          <a:xfrm>
            <a:off x="4908751" y="796238"/>
            <a:ext cx="3980700" cy="4937760"/>
          </a:xfrm>
          <a:prstGeom prst="rect">
            <a:avLst/>
          </a:prstGeom>
          <a:ln w="12700">
            <a:solidFill>
              <a:schemeClr val="tx1"/>
            </a:solidFill>
          </a:ln>
        </p:spPr>
      </p:pic>
      <p:sp>
        <p:nvSpPr>
          <p:cNvPr id="6" name="Oval 5"/>
          <p:cNvSpPr/>
          <p:nvPr/>
        </p:nvSpPr>
        <p:spPr>
          <a:xfrm>
            <a:off x="6364587" y="2788466"/>
            <a:ext cx="1095468" cy="194649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Pasture Management Worksheet (p.9)</a:t>
            </a:r>
            <a:endParaRPr lang="en-US" dirty="0"/>
          </a:p>
        </p:txBody>
      </p:sp>
      <p:sp>
        <p:nvSpPr>
          <p:cNvPr id="4" name="Content Placeholder 3"/>
          <p:cNvSpPr>
            <a:spLocks noGrp="1"/>
          </p:cNvSpPr>
          <p:nvPr>
            <p:ph idx="1"/>
          </p:nvPr>
        </p:nvSpPr>
        <p:spPr>
          <a:xfrm>
            <a:off x="654690" y="1331229"/>
            <a:ext cx="8077830" cy="1107171"/>
          </a:xfrm>
        </p:spPr>
        <p:txBody>
          <a:bodyPr>
            <a:normAutofit fontScale="85000" lnSpcReduction="10000"/>
          </a:bodyPr>
          <a:lstStyle/>
          <a:p>
            <a:r>
              <a:rPr lang="en-US" dirty="0" smtClean="0"/>
              <a:t>All pastures on the farm must be included in the plan</a:t>
            </a:r>
          </a:p>
          <a:p>
            <a:pPr lvl="1"/>
            <a:r>
              <a:rPr lang="en-US" dirty="0" smtClean="0"/>
              <a:t>Identified on the farm map</a:t>
            </a:r>
          </a:p>
          <a:p>
            <a:endParaRPr lang="en-US" dirty="0"/>
          </a:p>
        </p:txBody>
      </p:sp>
      <p:pic>
        <p:nvPicPr>
          <p:cNvPr id="5" name="Picture 4" descr="Pasture Management Worksheet (cropped).jpg"/>
          <p:cNvPicPr>
            <a:picLocks noChangeAspect="1"/>
          </p:cNvPicPr>
          <p:nvPr/>
        </p:nvPicPr>
        <p:blipFill>
          <a:blip r:embed="rId3" cstate="email"/>
          <a:stretch>
            <a:fillRect/>
          </a:stretch>
        </p:blipFill>
        <p:spPr>
          <a:xfrm>
            <a:off x="1069704" y="2338977"/>
            <a:ext cx="7090364" cy="3749040"/>
          </a:xfrm>
          <a:prstGeom prst="rect">
            <a:avLst/>
          </a:prstGeom>
          <a:ln w="12700">
            <a:solidFill>
              <a:schemeClr val="tx1"/>
            </a:solid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Operation Information Page H (completed).jpg"/>
          <p:cNvPicPr>
            <a:picLocks noChangeAspect="1"/>
          </p:cNvPicPr>
          <p:nvPr/>
        </p:nvPicPr>
        <p:blipFill>
          <a:blip r:embed="rId3" cstate="screen"/>
          <a:stretch>
            <a:fillRect/>
          </a:stretch>
        </p:blipFill>
        <p:spPr>
          <a:xfrm>
            <a:off x="131295" y="3888198"/>
            <a:ext cx="8869680" cy="1116173"/>
          </a:xfrm>
          <a:prstGeom prst="roundRect">
            <a:avLst/>
          </a:prstGeom>
          <a:ln w="57150">
            <a:solidFill>
              <a:srgbClr val="C00000"/>
            </a:solidFill>
          </a:ln>
        </p:spPr>
      </p:pic>
      <p:pic>
        <p:nvPicPr>
          <p:cNvPr id="10" name="Picture 1" descr="C:\Documents and Settings\smr5162\Local Settings\Temporary Internet Files\Content.IE5\H2B121D1\MC900434720[1].png"/>
          <p:cNvPicPr>
            <a:picLocks noChangeAspect="1" noChangeArrowheads="1"/>
          </p:cNvPicPr>
          <p:nvPr/>
        </p:nvPicPr>
        <p:blipFill>
          <a:blip r:embed="rId4" cstate="screen"/>
          <a:srcRect/>
          <a:stretch>
            <a:fillRect/>
          </a:stretch>
        </p:blipFill>
        <p:spPr bwMode="auto">
          <a:xfrm>
            <a:off x="331961" y="725227"/>
            <a:ext cx="2743200" cy="2743200"/>
          </a:xfrm>
          <a:prstGeom prst="rect">
            <a:avLst/>
          </a:prstGeom>
          <a:noFill/>
        </p:spPr>
      </p:pic>
      <p:sp>
        <p:nvSpPr>
          <p:cNvPr id="12" name="Text Placeholder 6"/>
          <p:cNvSpPr txBox="1">
            <a:spLocks/>
          </p:cNvSpPr>
          <p:nvPr/>
        </p:nvSpPr>
        <p:spPr bwMode="auto">
          <a:xfrm>
            <a:off x="0" y="1"/>
            <a:ext cx="9144000" cy="6096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en-US" sz="3600" b="1" i="0" u="none" strike="noStrike" kern="1200" cap="none" spc="0" normalizeH="0" baseline="0" noProof="0" dirty="0" smtClean="0">
                <a:ln>
                  <a:noFill/>
                </a:ln>
                <a:solidFill>
                  <a:schemeClr val="bg1"/>
                </a:solidFill>
                <a:effectLst/>
                <a:uLnTx/>
                <a:uFillTx/>
                <a:latin typeface="+mn-lt"/>
                <a:ea typeface="+mn-ea"/>
                <a:cs typeface="+mn-cs"/>
              </a:rPr>
              <a:t>Manure Management Plan Exercise – Page 3</a:t>
            </a:r>
            <a:endParaRPr kumimoji="0" lang="en-US" sz="3600" b="1" i="0" u="none" strike="noStrike" kern="1200" cap="none" spc="0" normalizeH="0" baseline="0" noProof="0" dirty="0">
              <a:ln>
                <a:noFill/>
              </a:ln>
              <a:solidFill>
                <a:schemeClr val="bg1"/>
              </a:solidFill>
              <a:effectLst/>
              <a:uLnTx/>
              <a:uFillTx/>
              <a:latin typeface="+mn-lt"/>
              <a:ea typeface="+mn-ea"/>
              <a:cs typeface="+mn-cs"/>
            </a:endParaRPr>
          </a:p>
        </p:txBody>
      </p:sp>
      <p:sp>
        <p:nvSpPr>
          <p:cNvPr id="9" name="Title 12"/>
          <p:cNvSpPr txBox="1">
            <a:spLocks/>
          </p:cNvSpPr>
          <p:nvPr/>
        </p:nvSpPr>
        <p:spPr bwMode="auto">
          <a:xfrm>
            <a:off x="3612333" y="1419154"/>
            <a:ext cx="5106153" cy="13693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all" spc="0" normalizeH="0" baseline="0" noProof="0" dirty="0" smtClean="0">
                <a:ln>
                  <a:noFill/>
                </a:ln>
                <a:solidFill>
                  <a:schemeClr val="tx1"/>
                </a:solidFill>
                <a:effectLst/>
                <a:uLnTx/>
                <a:uFillTx/>
                <a:latin typeface="+mj-lt"/>
                <a:ea typeface="+mj-ea"/>
                <a:cs typeface="+mj-cs"/>
              </a:rPr>
              <a:t>Complete operation information page h</a:t>
            </a:r>
            <a:endParaRPr kumimoji="0" lang="en-US" sz="4000" b="1" i="0" u="none" strike="noStrike" kern="1200" cap="all"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dirty="0" smtClean="0"/>
              <a:t>Pasture Management Options</a:t>
            </a:r>
          </a:p>
        </p:txBody>
      </p:sp>
      <p:sp>
        <p:nvSpPr>
          <p:cNvPr id="62467" name="Rectangle 3"/>
          <p:cNvSpPr>
            <a:spLocks noGrp="1" noChangeArrowheads="1"/>
          </p:cNvSpPr>
          <p:nvPr>
            <p:ph idx="1"/>
          </p:nvPr>
        </p:nvSpPr>
        <p:spPr>
          <a:xfrm>
            <a:off x="654690" y="1245326"/>
            <a:ext cx="8077830" cy="4902925"/>
          </a:xfrm>
        </p:spPr>
        <p:txBody>
          <a:bodyPr>
            <a:normAutofit fontScale="77500" lnSpcReduction="20000"/>
          </a:bodyPr>
          <a:lstStyle/>
          <a:p>
            <a:r>
              <a:rPr lang="en-US" dirty="0" smtClean="0"/>
              <a:t>Two pasture management options</a:t>
            </a:r>
          </a:p>
          <a:p>
            <a:pPr lvl="1"/>
            <a:r>
              <a:rPr lang="en-US" dirty="0" smtClean="0"/>
              <a:t>Option 1:  Grazing plan that meets the requirements of the PA Tech Guide Prescribed Grazing (528) standard (or)</a:t>
            </a:r>
          </a:p>
          <a:p>
            <a:pPr lvl="1"/>
            <a:r>
              <a:rPr lang="en-US" dirty="0" smtClean="0"/>
              <a:t>Option 2:  Assure that pasture management:</a:t>
            </a:r>
          </a:p>
          <a:p>
            <a:pPr lvl="2"/>
            <a:r>
              <a:rPr lang="en-US" dirty="0" smtClean="0"/>
              <a:t>Maintains dense vegetation in the pasture throughout the growing season</a:t>
            </a:r>
          </a:p>
          <a:p>
            <a:pPr lvl="2"/>
            <a:r>
              <a:rPr lang="en-US" dirty="0" smtClean="0"/>
              <a:t>Minimizes bare spots</a:t>
            </a:r>
          </a:p>
          <a:p>
            <a:pPr lvl="2"/>
            <a:r>
              <a:rPr lang="en-US" dirty="0" smtClean="0"/>
              <a:t>Maintains an average vegetation height across the pasture during the growing season at least 3 inches high</a:t>
            </a:r>
          </a:p>
          <a:p>
            <a:pPr lvl="8"/>
            <a:endParaRPr lang="en-US" dirty="0" smtClean="0"/>
          </a:p>
          <a:p>
            <a:r>
              <a:rPr lang="en-US" dirty="0" smtClean="0"/>
              <a:t>Pastures which currently are overgrazed and </a:t>
            </a:r>
            <a:r>
              <a:rPr lang="en-US" smtClean="0"/>
              <a:t>do not meet </a:t>
            </a:r>
            <a:r>
              <a:rPr lang="en-US" dirty="0" smtClean="0"/>
              <a:t>one of the 2 management options must:</a:t>
            </a:r>
          </a:p>
          <a:p>
            <a:pPr lvl="1"/>
            <a:r>
              <a:rPr lang="en-US" dirty="0" smtClean="0"/>
              <a:t>Implement one of the two options to restore dense vegetation (or)</a:t>
            </a:r>
          </a:p>
          <a:p>
            <a:pPr lvl="1"/>
            <a:r>
              <a:rPr lang="en-US" dirty="0" smtClean="0"/>
              <a:t>Designate the pasture an Animal Concentration Area (ACA)</a:t>
            </a:r>
          </a:p>
          <a:p>
            <a:pPr lvl="2"/>
            <a:r>
              <a:rPr lang="en-US" dirty="0" smtClean="0"/>
              <a:t>Meet ALL the management requirements for ACAs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Pasture Management Decisions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If you are not currently managing your pastures under an NRCS grazing plan or maintaining dense vegetation…</a:t>
            </a:r>
          </a:p>
          <a:p>
            <a:pPr lvl="1"/>
            <a:r>
              <a:rPr lang="en-US" dirty="0" smtClean="0"/>
              <a:t>The most practical approach is to restore dense vegetation</a:t>
            </a:r>
          </a:p>
          <a:p>
            <a:pPr lvl="1"/>
            <a:r>
              <a:rPr lang="en-US" dirty="0" smtClean="0"/>
              <a:t>In most cases it is impractical to manage entire pastures as an ACA</a:t>
            </a:r>
          </a:p>
          <a:p>
            <a:pPr lvl="8"/>
            <a:endParaRPr lang="en-US" dirty="0" smtClean="0"/>
          </a:p>
          <a:p>
            <a:r>
              <a:rPr lang="en-US" dirty="0" smtClean="0"/>
              <a:t>Pasture goals and purpose may be helpful in determining which management approach</a:t>
            </a:r>
          </a:p>
          <a:p>
            <a:pPr lvl="1"/>
            <a:r>
              <a:rPr lang="en-US" dirty="0" smtClean="0"/>
              <a:t>Goal:  Maximize feed value from pastures</a:t>
            </a:r>
          </a:p>
          <a:p>
            <a:pPr lvl="2"/>
            <a:r>
              <a:rPr lang="en-US" dirty="0" smtClean="0"/>
              <a:t>NRCS grazing plan is best option</a:t>
            </a:r>
          </a:p>
          <a:p>
            <a:pPr lvl="1"/>
            <a:r>
              <a:rPr lang="en-US" dirty="0" smtClean="0"/>
              <a:t>Goal:  Exercise, fresh air, less manure to handle</a:t>
            </a:r>
          </a:p>
          <a:p>
            <a:pPr lvl="2"/>
            <a:r>
              <a:rPr lang="en-US" dirty="0" smtClean="0"/>
              <a:t>Manage to restore and maintain dense vegetation</a:t>
            </a:r>
          </a:p>
          <a:p>
            <a:pPr lvl="8"/>
            <a:endParaRPr lang="en-US" dirty="0" smtClean="0"/>
          </a:p>
          <a:p>
            <a:r>
              <a:rPr lang="en-US" dirty="0" smtClean="0"/>
              <a:t>Both of these options will require management changes and often some “sacrifice”</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1010161.JPG"/>
          <p:cNvPicPr>
            <a:picLocks noChangeAspect="1"/>
          </p:cNvPicPr>
          <p:nvPr/>
        </p:nvPicPr>
        <p:blipFill>
          <a:blip r:embed="rId3" cstate="screen"/>
          <a:stretch>
            <a:fillRect/>
          </a:stretch>
        </p:blipFill>
        <p:spPr>
          <a:xfrm>
            <a:off x="0" y="0"/>
            <a:ext cx="9144000" cy="6858000"/>
          </a:xfrm>
          <a:prstGeom prst="rect">
            <a:avLst/>
          </a:prstGeom>
        </p:spPr>
      </p:pic>
      <p:sp>
        <p:nvSpPr>
          <p:cNvPr id="5" name="TextBox 4"/>
          <p:cNvSpPr txBox="1"/>
          <p:nvPr/>
        </p:nvSpPr>
        <p:spPr>
          <a:xfrm>
            <a:off x="696687" y="313509"/>
            <a:ext cx="7902420" cy="769441"/>
          </a:xfrm>
          <a:prstGeom prst="rect">
            <a:avLst/>
          </a:prstGeom>
          <a:noFill/>
        </p:spPr>
        <p:txBody>
          <a:bodyPr wrap="none" rtlCol="0">
            <a:spAutoFit/>
          </a:bodyPr>
          <a:lstStyle/>
          <a:p>
            <a:r>
              <a:rPr lang="en-US" sz="4400" b="1" dirty="0" smtClean="0">
                <a:solidFill>
                  <a:schemeClr val="accent5">
                    <a:lumMod val="50000"/>
                  </a:schemeClr>
                </a:solidFill>
              </a:rPr>
              <a:t>Evaluating Dense Vegetation</a:t>
            </a:r>
          </a:p>
        </p:txBody>
      </p:sp>
      <p:sp>
        <p:nvSpPr>
          <p:cNvPr id="7" name="TextBox 6"/>
          <p:cNvSpPr txBox="1"/>
          <p:nvPr/>
        </p:nvSpPr>
        <p:spPr>
          <a:xfrm>
            <a:off x="415728" y="5655495"/>
            <a:ext cx="8392041" cy="646331"/>
          </a:xfrm>
          <a:prstGeom prst="rect">
            <a:avLst/>
          </a:prstGeom>
          <a:noFill/>
        </p:spPr>
        <p:txBody>
          <a:bodyPr wrap="none" rtlCol="0">
            <a:spAutoFit/>
          </a:bodyPr>
          <a:lstStyle/>
          <a:p>
            <a:r>
              <a:rPr lang="en-US" sz="3600" b="1" dirty="0" smtClean="0">
                <a:solidFill>
                  <a:srgbClr val="FFFF00"/>
                </a:solidFill>
              </a:rPr>
              <a:t>Standard – Maintain Density &amp; Height</a:t>
            </a:r>
            <a:endParaRPr lang="en-US" sz="3600" b="1" dirty="0">
              <a:solidFill>
                <a:srgbClr val="FFFF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descr="P1010065.JPG"/>
          <p:cNvPicPr>
            <a:picLocks noChangeAspect="1"/>
          </p:cNvPicPr>
          <p:nvPr/>
        </p:nvPicPr>
        <p:blipFill>
          <a:blip r:embed="rId2" cstate="screen"/>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6644639" y="3509551"/>
            <a:ext cx="2369559" cy="584775"/>
          </a:xfrm>
          <a:prstGeom prst="rect">
            <a:avLst/>
          </a:prstGeom>
          <a:noFill/>
        </p:spPr>
        <p:txBody>
          <a:bodyPr wrap="none" rtlCol="0">
            <a:spAutoFit/>
          </a:bodyPr>
          <a:lstStyle/>
          <a:p>
            <a:r>
              <a:rPr lang="en-US" sz="3200" b="1" dirty="0" smtClean="0">
                <a:solidFill>
                  <a:srgbClr val="FFFF00"/>
                </a:solidFill>
              </a:rPr>
              <a:t>Acceptable</a:t>
            </a:r>
            <a:endParaRPr lang="en-US" sz="3200" b="1" dirty="0">
              <a:solidFill>
                <a:srgbClr val="FFFF00"/>
              </a:solidFill>
            </a:endParaRPr>
          </a:p>
        </p:txBody>
      </p:sp>
      <p:sp>
        <p:nvSpPr>
          <p:cNvPr id="4" name="TextBox 3"/>
          <p:cNvSpPr txBox="1"/>
          <p:nvPr/>
        </p:nvSpPr>
        <p:spPr>
          <a:xfrm>
            <a:off x="0" y="3592283"/>
            <a:ext cx="2847254" cy="584775"/>
          </a:xfrm>
          <a:prstGeom prst="rect">
            <a:avLst/>
          </a:prstGeom>
          <a:noFill/>
        </p:spPr>
        <p:txBody>
          <a:bodyPr wrap="none" rtlCol="0">
            <a:spAutoFit/>
          </a:bodyPr>
          <a:lstStyle/>
          <a:p>
            <a:r>
              <a:rPr lang="en-US" sz="3200" b="1" dirty="0" smtClean="0">
                <a:solidFill>
                  <a:srgbClr val="FFFF00"/>
                </a:solidFill>
              </a:rPr>
              <a:t>Unacceptable</a:t>
            </a:r>
            <a:endParaRPr lang="en-US" sz="3200" b="1" dirty="0">
              <a:solidFill>
                <a:srgbClr val="FFFF00"/>
              </a:solidFill>
            </a:endParaRPr>
          </a:p>
        </p:txBody>
      </p:sp>
      <p:sp>
        <p:nvSpPr>
          <p:cNvPr id="5" name="TextBox 4"/>
          <p:cNvSpPr txBox="1"/>
          <p:nvPr/>
        </p:nvSpPr>
        <p:spPr>
          <a:xfrm>
            <a:off x="696687" y="313509"/>
            <a:ext cx="7902420" cy="769441"/>
          </a:xfrm>
          <a:prstGeom prst="rect">
            <a:avLst/>
          </a:prstGeom>
          <a:noFill/>
        </p:spPr>
        <p:txBody>
          <a:bodyPr wrap="none" rtlCol="0">
            <a:spAutoFit/>
          </a:bodyPr>
          <a:lstStyle/>
          <a:p>
            <a:r>
              <a:rPr lang="en-US" sz="4400" b="1" dirty="0" smtClean="0">
                <a:solidFill>
                  <a:schemeClr val="accent5">
                    <a:lumMod val="50000"/>
                  </a:schemeClr>
                </a:solidFill>
              </a:rPr>
              <a:t>Evaluating Dense Vegetation</a:t>
            </a:r>
          </a:p>
        </p:txBody>
      </p:sp>
      <p:sp>
        <p:nvSpPr>
          <p:cNvPr id="7" name="TextBox 6"/>
          <p:cNvSpPr txBox="1"/>
          <p:nvPr/>
        </p:nvSpPr>
        <p:spPr>
          <a:xfrm>
            <a:off x="415728" y="5655495"/>
            <a:ext cx="8392041" cy="646331"/>
          </a:xfrm>
          <a:prstGeom prst="rect">
            <a:avLst/>
          </a:prstGeom>
          <a:noFill/>
        </p:spPr>
        <p:txBody>
          <a:bodyPr wrap="none" rtlCol="0">
            <a:spAutoFit/>
          </a:bodyPr>
          <a:lstStyle/>
          <a:p>
            <a:r>
              <a:rPr lang="en-US" sz="3600" b="1" dirty="0" smtClean="0">
                <a:solidFill>
                  <a:srgbClr val="FFFF00"/>
                </a:solidFill>
              </a:rPr>
              <a:t>Standard – Maintain Density &amp; Height</a:t>
            </a:r>
            <a:endParaRPr lang="en-US" sz="3600" b="1" dirty="0">
              <a:solidFill>
                <a:srgbClr val="FFFF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1010010.JPG"/>
          <p:cNvPicPr>
            <a:picLocks noChangeAspect="1"/>
          </p:cNvPicPr>
          <p:nvPr/>
        </p:nvPicPr>
        <p:blipFill>
          <a:blip r:embed="rId2" cstate="screen"/>
          <a:stretch>
            <a:fillRect/>
          </a:stretch>
        </p:blipFill>
        <p:spPr>
          <a:xfrm>
            <a:off x="0" y="0"/>
            <a:ext cx="9144000" cy="6858000"/>
          </a:xfrm>
          <a:prstGeom prst="rect">
            <a:avLst/>
          </a:prstGeom>
        </p:spPr>
      </p:pic>
      <p:sp>
        <p:nvSpPr>
          <p:cNvPr id="3" name="TextBox 2"/>
          <p:cNvSpPr txBox="1"/>
          <p:nvPr/>
        </p:nvSpPr>
        <p:spPr>
          <a:xfrm>
            <a:off x="5577840" y="2886888"/>
            <a:ext cx="3233578" cy="584775"/>
          </a:xfrm>
          <a:prstGeom prst="rect">
            <a:avLst/>
          </a:prstGeom>
          <a:noFill/>
        </p:spPr>
        <p:txBody>
          <a:bodyPr wrap="none" rtlCol="0">
            <a:spAutoFit/>
          </a:bodyPr>
          <a:lstStyle/>
          <a:p>
            <a:r>
              <a:rPr lang="en-US" sz="3200" b="1" dirty="0" smtClean="0">
                <a:solidFill>
                  <a:srgbClr val="FFFF00"/>
                </a:solidFill>
              </a:rPr>
              <a:t>Acceptable ???</a:t>
            </a:r>
            <a:endParaRPr lang="en-US" sz="3200" b="1" dirty="0">
              <a:solidFill>
                <a:srgbClr val="FFFF00"/>
              </a:solidFill>
            </a:endParaRPr>
          </a:p>
        </p:txBody>
      </p:sp>
      <p:sp>
        <p:nvSpPr>
          <p:cNvPr id="4" name="TextBox 3"/>
          <p:cNvSpPr txBox="1"/>
          <p:nvPr/>
        </p:nvSpPr>
        <p:spPr>
          <a:xfrm>
            <a:off x="696687" y="313509"/>
            <a:ext cx="7902420" cy="769441"/>
          </a:xfrm>
          <a:prstGeom prst="rect">
            <a:avLst/>
          </a:prstGeom>
          <a:noFill/>
        </p:spPr>
        <p:txBody>
          <a:bodyPr wrap="none" rtlCol="0">
            <a:spAutoFit/>
          </a:bodyPr>
          <a:lstStyle/>
          <a:p>
            <a:r>
              <a:rPr lang="en-US" sz="4400" b="1" dirty="0" smtClean="0">
                <a:solidFill>
                  <a:schemeClr val="accent5">
                    <a:lumMod val="50000"/>
                  </a:schemeClr>
                </a:solidFill>
              </a:rPr>
              <a:t>Evaluating Dense Vegetation</a:t>
            </a:r>
          </a:p>
        </p:txBody>
      </p:sp>
      <p:sp>
        <p:nvSpPr>
          <p:cNvPr id="5" name="TextBox 4"/>
          <p:cNvSpPr txBox="1"/>
          <p:nvPr/>
        </p:nvSpPr>
        <p:spPr>
          <a:xfrm>
            <a:off x="415728" y="5655495"/>
            <a:ext cx="8392041" cy="646331"/>
          </a:xfrm>
          <a:prstGeom prst="rect">
            <a:avLst/>
          </a:prstGeom>
          <a:noFill/>
        </p:spPr>
        <p:txBody>
          <a:bodyPr wrap="none" rtlCol="0">
            <a:spAutoFit/>
          </a:bodyPr>
          <a:lstStyle/>
          <a:p>
            <a:r>
              <a:rPr lang="en-US" sz="3600" b="1" dirty="0" smtClean="0">
                <a:solidFill>
                  <a:srgbClr val="FFFF00"/>
                </a:solidFill>
              </a:rPr>
              <a:t>Standard – Maintain Density &amp; Height</a:t>
            </a:r>
            <a:endParaRPr lang="en-US" sz="3600" b="1" dirty="0">
              <a:solidFill>
                <a:srgbClr val="FFFF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03-03 D. Stoltzfus Exercise Lots 10.JPG"/>
          <p:cNvPicPr>
            <a:picLocks noChangeAspect="1"/>
          </p:cNvPicPr>
          <p:nvPr/>
        </p:nvPicPr>
        <p:blipFill>
          <a:blip r:embed="rId2" cstate="screen"/>
          <a:stretch>
            <a:fillRect/>
          </a:stretch>
        </p:blipFill>
        <p:spPr>
          <a:xfrm>
            <a:off x="0" y="0"/>
            <a:ext cx="9144000" cy="6858000"/>
          </a:xfrm>
          <a:prstGeom prst="rect">
            <a:avLst/>
          </a:prstGeom>
        </p:spPr>
      </p:pic>
      <p:sp>
        <p:nvSpPr>
          <p:cNvPr id="5" name="TextBox 4"/>
          <p:cNvSpPr txBox="1"/>
          <p:nvPr/>
        </p:nvSpPr>
        <p:spPr>
          <a:xfrm>
            <a:off x="696687" y="313509"/>
            <a:ext cx="7902420" cy="769441"/>
          </a:xfrm>
          <a:prstGeom prst="rect">
            <a:avLst/>
          </a:prstGeom>
          <a:noFill/>
        </p:spPr>
        <p:txBody>
          <a:bodyPr wrap="none" rtlCol="0">
            <a:spAutoFit/>
          </a:bodyPr>
          <a:lstStyle/>
          <a:p>
            <a:r>
              <a:rPr lang="en-US" sz="4400" b="1" dirty="0" smtClean="0">
                <a:solidFill>
                  <a:schemeClr val="accent5">
                    <a:lumMod val="50000"/>
                  </a:schemeClr>
                </a:solidFill>
              </a:rPr>
              <a:t>Evaluating Dense Vegetation</a:t>
            </a:r>
          </a:p>
        </p:txBody>
      </p:sp>
      <p:sp>
        <p:nvSpPr>
          <p:cNvPr id="6" name="TextBox 5"/>
          <p:cNvSpPr txBox="1"/>
          <p:nvPr/>
        </p:nvSpPr>
        <p:spPr>
          <a:xfrm>
            <a:off x="415728" y="5655495"/>
            <a:ext cx="8392041" cy="646331"/>
          </a:xfrm>
          <a:prstGeom prst="rect">
            <a:avLst/>
          </a:prstGeom>
          <a:noFill/>
        </p:spPr>
        <p:txBody>
          <a:bodyPr wrap="none" rtlCol="0">
            <a:spAutoFit/>
          </a:bodyPr>
          <a:lstStyle/>
          <a:p>
            <a:r>
              <a:rPr lang="en-US" sz="3600" b="1" dirty="0" smtClean="0">
                <a:solidFill>
                  <a:srgbClr val="FFFF00"/>
                </a:solidFill>
              </a:rPr>
              <a:t>Standard – Maintain Density &amp; Height</a:t>
            </a:r>
            <a:endParaRPr lang="en-US" sz="3600" b="1" dirty="0">
              <a:solidFill>
                <a:srgbClr val="FFFF00"/>
              </a:solidFill>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The Present and Future of Agricultural Best Management Practices&amp;quot;&quot;/&gt;&lt;property id=&quot;20307&quot; value=&quot;256&quot;/&gt;&lt;/object&gt;&lt;object type=&quot;3&quot; unique_id=&quot;10024&quot;&gt;&lt;property id=&quot;20148&quot; value=&quot;5&quot;/&gt;&lt;property id=&quot;20300&quot; value=&quot;Slide 17 - &amp;quot;College of Agricultural Sciences&amp;quot;&quot;/&gt;&lt;property id=&quot;20307&quot; value=&quot;290&quot;/&gt;&lt;/object&gt;&lt;object type=&quot;3&quot; unique_id=&quot;14301&quot;&gt;&lt;property id=&quot;20148&quot; value=&quot;5&quot;/&gt;&lt;property id=&quot;20300&quot; value=&quot;Slide 2 - &amp;quot;Nitrogen  in the Environment&amp;quot;&quot;/&gt;&lt;property id=&quot;20307&quot; value=&quot;328&quot;/&gt;&lt;/object&gt;&lt;object type=&quot;3&quot; unique_id=&quot;14302&quot;&gt;&lt;property id=&quot;20148&quot; value=&quot;5&quot;/&gt;&lt;property id=&quot;20300&quot; value=&quot;Slide 3 - &amp;quot;Phosphorus in the Environment&amp;quot;&quot;/&gt;&lt;property id=&quot;20307&quot; value=&quot;329&quot;/&gt;&lt;/object&gt;&lt;object type=&quot;3&quot; unique_id=&quot;15722&quot;&gt;&lt;property id=&quot;20148&quot; value=&quot;5&quot;/&gt;&lt;property id=&quot;20300&quot; value=&quot;Slide 4 - &amp;quot;Solving the Agriculture Nutrient Problem&amp;quot;&quot;/&gt;&lt;property id=&quot;20307&quot; value=&quot;330&quot;/&gt;&lt;/object&gt;&lt;object type=&quot;3&quot; unique_id=&quot;15723&quot;&gt;&lt;property id=&quot;20148&quot; value=&quot;5&quot;/&gt;&lt;property id=&quot;20300&quot; value=&quot;Slide 5 - &amp;quot;Solving the Agriculture Nutrient Problem&amp;quot;&quot;/&gt;&lt;property id=&quot;20307&quot; value=&quot;333&quot;/&gt;&lt;/object&gt;&lt;object type=&quot;3&quot; unique_id=&quot;15724&quot;&gt;&lt;property id=&quot;20148&quot; value=&quot;5&quot;/&gt;&lt;property id=&quot;20300&quot; value=&quot;Slide 10 - &amp;quot;Strategic Conflict between Food Production and the Environment&amp;quot;&quot;/&gt;&lt;property id=&quot;20307&quot; value=&quot;350&quot;/&gt;&lt;/object&gt;&lt;object type=&quot;3&quot; unique_id=&quot;15725&quot;&gt;&lt;property id=&quot;20148&quot; value=&quot;5&quot;/&gt;&lt;property id=&quot;20300&quot; value=&quot;Slide 11 - &amp;quot;Solving the Agriculture Nutrient Problem&amp;quot;&quot;/&gt;&lt;property id=&quot;20307&quot; value=&quot;331&quot;/&gt;&lt;/object&gt;&lt;object type=&quot;3&quot; unique_id=&quot;15726&quot;&gt;&lt;property id=&quot;20148&quot; value=&quot;5&quot;/&gt;&lt;property id=&quot;20300&quot; value=&quot;Slide 12 - &amp;quot;Strategic Conflict between Food Production and the Environment&amp;quot;&quot;/&gt;&lt;property id=&quot;20307&quot; value=&quot;351&quot;/&gt;&lt;/object&gt;&lt;object type=&quot;3&quot; unique_id=&quot;15727&quot;&gt;&lt;property id=&quot;20148&quot; value=&quot;5&quot;/&gt;&lt;property id=&quot;20300&quot; value=&quot;Slide 13 - &amp;quot;Strategic Solution to Food Production and the Environment&amp;quot;&quot;/&gt;&lt;property id=&quot;20307&quot; value=&quot;345&quot;/&gt;&lt;/object&gt;&lt;object type=&quot;3&quot; unique_id=&quot;15728&quot;&gt;&lt;property id=&quot;20148&quot; value=&quot;5&quot;/&gt;&lt;property id=&quot;20300&quot; value=&quot;Slide 14 - &amp;quot;Nutrient Management BMPs&amp;quot;&quot;/&gt;&lt;property id=&quot;20307&quot; value=&quot;342&quot;/&gt;&lt;/object&gt;&lt;object type=&quot;3&quot; unique_id=&quot;15730&quot;&gt;&lt;property id=&quot;20148&quot; value=&quot;5&quot;/&gt;&lt;property id=&quot;20300&quot; value=&quot;Slide 15 - &amp;quot;Nutrient Management Process&amp;quot;&quot;/&gt;&lt;property id=&quot;20307&quot; value=&quot;354&quot;/&gt;&lt;/object&gt;&lt;object type=&quot;3&quot; unique_id=&quot;15731&quot;&gt;&lt;property id=&quot;20148&quot; value=&quot;5&quot;/&gt;&lt;property id=&quot;20300&quot; value=&quot;Slide 16 - &amp;quot;Addressing the Real Solution to the Nutrient Management Problem?&amp;quot;&quot;/&gt;&lt;property id=&quot;20307&quot; value=&quot;355&quot;/&gt;&lt;/object&gt;&lt;object type=&quot;3&quot; unique_id=&quot;16838&quot;&gt;&lt;property id=&quot;20148&quot; value=&quot;5&quot;/&gt;&lt;property id=&quot;20300&quot; value=&quot;Slide 6 - &amp;quot;Traditional Nutrient Cycle&amp;quot;&quot;/&gt;&lt;property id=&quot;20307&quot; value=&quot;358&quot;/&gt;&lt;/object&gt;&lt;object type=&quot;3&quot; unique_id=&quot;16839&quot;&gt;&lt;property id=&quot;20148&quot; value=&quot;5&quot;/&gt;&lt;property id=&quot;20300&quot; value=&quot;Slide 7 - &amp;quot;Contemporary Nutrient Cycle&amp;quot;&quot;/&gt;&lt;property id=&quot;20307&quot; value=&quot;359&quot;/&gt;&lt;/object&gt;&lt;object type=&quot;3&quot; unique_id=&quot;16840&quot;&gt;&lt;property id=&quot;20148&quot; value=&quot;5&quot;/&gt;&lt;property id=&quot;20300&quot; value=&quot;Slide 8 - &amp;quot;Regional Nutrient Balance&amp;quot;&quot;/&gt;&lt;property id=&quot;20307&quot; value=&quot;360&quot;/&gt;&lt;/object&gt;&lt;object type=&quot;3&quot; unique_id=&quot;16841&quot;&gt;&lt;property id=&quot;20148&quot; value=&quot;5&quot;/&gt;&lt;property id=&quot;20300&quot; value=&quot;Slide 9 - &amp;quot;Nutrient Management Problems &amp;quot;&quot;/&gt;&lt;property id=&quot;20307&quot; value=&quot;357&quot;/&gt;&lt;/object&gt;&lt;/object&gt;&lt;/object&gt;&lt;/database&gt;"/>
  <p:tag name="SECTOMILLISECCONVERTED" val="1"/>
</p:tagLst>
</file>

<file path=ppt/theme/theme1.xml><?xml version="1.0" encoding="utf-8"?>
<a:theme xmlns:a="http://schemas.openxmlformats.org/drawingml/2006/main" name="CAS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extension-template-white</Template>
  <TotalTime>18760</TotalTime>
  <Words>784</Words>
  <Application>Microsoft Office PowerPoint</Application>
  <PresentationFormat>On-screen Show (4:3)</PresentationFormat>
  <Paragraphs>93</Paragraphs>
  <Slides>15</Slides>
  <Notes>11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CASTemplate</vt:lpstr>
      <vt:lpstr>Pasture management worksheet</vt:lpstr>
      <vt:lpstr>Pasture Management Worksheet (p.9)</vt:lpstr>
      <vt:lpstr>PowerPoint Presentation</vt:lpstr>
      <vt:lpstr>Pasture Management Options</vt:lpstr>
      <vt:lpstr>Pasture Management Decisions</vt:lpstr>
      <vt:lpstr>PowerPoint Presentation</vt:lpstr>
      <vt:lpstr>PowerPoint Presentation</vt:lpstr>
      <vt:lpstr>PowerPoint Presentation</vt:lpstr>
      <vt:lpstr>PowerPoint Presentation</vt:lpstr>
      <vt:lpstr>Rotational Lot Management Systems</vt:lpstr>
      <vt:lpstr>PowerPoint Presentation</vt:lpstr>
      <vt:lpstr>PowerPoint Presentation</vt:lpstr>
      <vt:lpstr>PowerPoint Presentation</vt:lpstr>
      <vt:lpstr>Complete pasture management worksheet</vt:lpstr>
      <vt:lpstr>Note pasture fields on the farm map</vt:lpstr>
    </vt:vector>
  </TitlesOfParts>
  <Company>Dept Crop &amp; Soil Sciences, PSU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Completing A Manure Management Plan</dc:title>
  <dc:creator>Beegle &amp; Martin</dc:creator>
  <cp:lastModifiedBy>Jerry Martin</cp:lastModifiedBy>
  <cp:revision>1412</cp:revision>
  <dcterms:created xsi:type="dcterms:W3CDTF">2008-05-12T18:28:17Z</dcterms:created>
  <dcterms:modified xsi:type="dcterms:W3CDTF">2014-11-03T13:24:27Z</dcterms:modified>
</cp:coreProperties>
</file>