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1" r:id="rId1"/>
  </p:sldMasterIdLst>
  <p:notesMasterIdLst>
    <p:notesMasterId r:id="rId26"/>
  </p:notesMasterIdLst>
  <p:handoutMasterIdLst>
    <p:handoutMasterId r:id="rId27"/>
  </p:handoutMasterIdLst>
  <p:sldIdLst>
    <p:sldId id="857" r:id="rId2"/>
    <p:sldId id="819" r:id="rId3"/>
    <p:sldId id="818" r:id="rId4"/>
    <p:sldId id="820" r:id="rId5"/>
    <p:sldId id="794" r:id="rId6"/>
    <p:sldId id="798" r:id="rId7"/>
    <p:sldId id="643" r:id="rId8"/>
    <p:sldId id="799" r:id="rId9"/>
    <p:sldId id="800" r:id="rId10"/>
    <p:sldId id="801" r:id="rId11"/>
    <p:sldId id="793" r:id="rId12"/>
    <p:sldId id="823" r:id="rId13"/>
    <p:sldId id="822" r:id="rId14"/>
    <p:sldId id="567" r:id="rId15"/>
    <p:sldId id="646" r:id="rId16"/>
    <p:sldId id="647" r:id="rId17"/>
    <p:sldId id="824" r:id="rId18"/>
    <p:sldId id="825" r:id="rId19"/>
    <p:sldId id="858" r:id="rId20"/>
    <p:sldId id="828" r:id="rId21"/>
    <p:sldId id="826" r:id="rId22"/>
    <p:sldId id="827" r:id="rId23"/>
    <p:sldId id="649" r:id="rId24"/>
    <p:sldId id="859" r:id="rId25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ry Martin" initials="g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6600"/>
    <a:srgbClr val="0000FF"/>
    <a:srgbClr val="CC9900"/>
    <a:srgbClr val="FF5050"/>
    <a:srgbClr val="0033CC"/>
    <a:srgbClr val="BBA477"/>
    <a:srgbClr val="336600"/>
    <a:srgbClr val="FF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540" autoAdjust="0"/>
    <p:restoredTop sz="79487" autoAdjust="0"/>
  </p:normalViewPr>
  <p:slideViewPr>
    <p:cSldViewPr snapToGrid="0"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5274"/>
    </p:cViewPr>
  </p:sorterViewPr>
  <p:notesViewPr>
    <p:cSldViewPr snapToGrid="0">
      <p:cViewPr varScale="1">
        <p:scale>
          <a:sx n="81" d="100"/>
          <a:sy n="81" d="100"/>
        </p:scale>
        <p:origin x="-204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5BCEE5-64F5-4C3A-84F6-30394E7DB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6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BF8312-0405-43DC-8200-CC91BF8A0FE4}" type="datetimeFigureOut">
              <a:rPr lang="en-US"/>
              <a:pPr>
                <a:defRPr/>
              </a:pPr>
              <a:t>12/30/2015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31CFA7-6019-4D83-8AF6-4C2217489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00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module focuses on completing the Manure Storages Facilities worksheet.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should review and be familiar the guidance on pages 18-20 of “Land Application of Manure”.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Why are these stacking areas considered ‘Unacceptable’?  Do you they pose an environmental threat?  When evaluating your farms</a:t>
            </a:r>
            <a:r>
              <a:rPr lang="en-US" baseline="0" dirty="0" smtClean="0">
                <a:ea typeface="ＭＳ Ｐゴシック" pitchFamily="34" charset="-128"/>
              </a:rPr>
              <a:t> manure storage, the main and most important concept to remember – keep clean water clean. 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22D8F-892E-40FD-9306-A98098CFE1DA}" type="slidenum">
              <a:rPr lang="en-US" smtClean="0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exercise directs the farmers to complete the fourth section of the Manure Storages Facilities worksheet.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 to the completed example of the Manure Storages Facilities worksheet.  This is page 19 in “Land Application of Manure”.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and the next slide cover the recordkeeping requirements related to manure storages.  It is intended to provide an awareness emphasis.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Facilitators may choose to skip this and cover it in the Record Keeping module.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Here are two examples of proper in–field manure stacking.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exercise</a:t>
            </a:r>
            <a:r>
              <a:rPr lang="en-US" baseline="0" dirty="0" smtClean="0"/>
              <a:t> completes part g of the Operation Information Page noting if stacking or stockpiling of manure storages is practiced on the farm.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to the completed example of the Operation Information Page.  This is page 5 in “Land Application of Manure”.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purpose</a:t>
            </a:r>
            <a:r>
              <a:rPr lang="en-US" baseline="0" dirty="0" smtClean="0"/>
              <a:t> of this </a:t>
            </a:r>
            <a:r>
              <a:rPr lang="en-US" dirty="0" smtClean="0"/>
              <a:t>exercise is to note each manure</a:t>
            </a:r>
            <a:r>
              <a:rPr lang="en-US" baseline="0" dirty="0" smtClean="0"/>
              <a:t> storage and manure stacking location on the farm map.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to the completed example of the Farm Map.  This is page 14 in “Land Application of Manure” and page 7 of the Manure Management Plan Workbook section.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purpose of this slide is explain what is included in the definition of manure and the three types of storages required to be addressed in the manure management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an overview of the manure storage requirements both from</a:t>
            </a:r>
            <a:r>
              <a:rPr lang="en-US" baseline="0" dirty="0" smtClean="0"/>
              <a:t> planning, ongoing maintenance and recordkeeping.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lists the various types of manure storages.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following slides provides photos of the various types of manure storages.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0B4E9B-1403-4245-A262-9FE3D3A1FF7D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7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exercise</a:t>
            </a:r>
            <a:r>
              <a:rPr lang="en-US" baseline="0" dirty="0" smtClean="0"/>
              <a:t> completes part f of the Operation Information Page noting if manure storages exist on the farm.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to the completed example of the Operation Information Page.  This is page 5 in “Land Application of Manure”.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</a:t>
            </a:r>
            <a:r>
              <a:rPr lang="en-US" baseline="0" dirty="0" smtClean="0"/>
              <a:t> this point the farmers should have the blank Manure Storages Facilities worksheet in front of them.  This is page 8 of the Manure Management Plan Workbook section.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 that a separate worksheet needs to be completed for each manure storage on the farm.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exercise completes the first three sections of the Manure Storages Facilities worksheet.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 to the completed example of the Manure Storages Facilities worksheet.  This is page 19 in “Land Application of Manure”.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and the following slides provide a brief review of the evaluation process required for each manure storage which needs to be summarized in the fourth section of the Manure Storages Facilities worksheet.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</a:t>
            </a:r>
            <a:r>
              <a:rPr lang="en-US" baseline="0" dirty="0" smtClean="0"/>
              <a:t> this point the farmers should have the blank Manure Storages Facilities worksheet in front of them.  This is page 8 of the Manure Management Plan Workbook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w/ Industry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46113" y="357188"/>
            <a:ext cx="80359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5" y="16589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589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 bwMode="auto">
          <a:xfrm>
            <a:off x="646113" y="357188"/>
            <a:ext cx="80359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/ Science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22" y="1733080"/>
            <a:ext cx="8114123" cy="4677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6214" y="353568"/>
            <a:ext cx="8077830" cy="731838"/>
          </a:xfrm>
        </p:spPr>
        <p:txBody>
          <a:bodyPr lIns="0" tIns="0" rIns="0" bIns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690" y="1331229"/>
            <a:ext cx="8077830" cy="47137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73" y="2707005"/>
            <a:ext cx="7969952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61" y="1206818"/>
            <a:ext cx="795166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/ Bott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5662" y="2699305"/>
            <a:ext cx="8015673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83951" y="1199118"/>
            <a:ext cx="799738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90" y="188548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802430" y="189280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46113" y="357188"/>
            <a:ext cx="81121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4690" y="127100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802430" y="127832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32675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86DF5-575F-43AF-B32B-16FA47EC2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6" r:id="rId11"/>
    <p:sldLayoutId id="214748449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Manure storage facilities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Completing a Manure Management Plan Workshop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74389" y="5622202"/>
            <a:ext cx="669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v.02.2016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ration Information Page F (completed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629" y="3991921"/>
            <a:ext cx="8896569" cy="1711762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2907" y="761441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Manure Management Plan Exercise – Page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 bwMode="auto">
          <a:xfrm>
            <a:off x="3612333" y="1419154"/>
            <a:ext cx="5106153" cy="136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Complete operation information page F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dirty="0" smtClean="0"/>
              <a:t>Part 1</a:t>
            </a:r>
            <a:r>
              <a:rPr lang="en-US" dirty="0" smtClean="0"/>
              <a:t> – List each storage facility or area</a:t>
            </a:r>
          </a:p>
          <a:p>
            <a:pPr lvl="1">
              <a:defRPr/>
            </a:pPr>
            <a:r>
              <a:rPr lang="en-US" dirty="0" smtClean="0"/>
              <a:t>Type of storage</a:t>
            </a:r>
          </a:p>
          <a:p>
            <a:pPr lvl="1">
              <a:defRPr/>
            </a:pPr>
            <a:r>
              <a:rPr lang="en-US" dirty="0" smtClean="0"/>
              <a:t>Year of construction</a:t>
            </a:r>
          </a:p>
          <a:p>
            <a:pPr lvl="8"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Part 2</a:t>
            </a:r>
            <a:r>
              <a:rPr lang="en-US" dirty="0" smtClean="0"/>
              <a:t> - List for liquid or semi-solid storages</a:t>
            </a:r>
          </a:p>
          <a:p>
            <a:pPr lvl="1">
              <a:defRPr/>
            </a:pPr>
            <a:r>
              <a:rPr lang="en-US" dirty="0" smtClean="0"/>
              <a:t>Size and volume</a:t>
            </a:r>
          </a:p>
          <a:p>
            <a:pPr lvl="1">
              <a:defRPr/>
            </a:pPr>
            <a:r>
              <a:rPr lang="en-US" dirty="0" smtClean="0"/>
              <a:t>Note if exposed to rainfall</a:t>
            </a:r>
          </a:p>
          <a:p>
            <a:pPr lvl="8"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Part 3</a:t>
            </a:r>
            <a:r>
              <a:rPr lang="en-US" dirty="0" smtClean="0"/>
              <a:t> - List additions to manure for each storage facility or area</a:t>
            </a:r>
          </a:p>
          <a:p>
            <a:pPr lvl="1">
              <a:defRPr/>
            </a:pPr>
            <a:r>
              <a:rPr lang="en-US" dirty="0" smtClean="0"/>
              <a:t>Bedding – note type</a:t>
            </a:r>
          </a:p>
          <a:p>
            <a:pPr lvl="1">
              <a:defRPr/>
            </a:pPr>
            <a:r>
              <a:rPr lang="en-US" dirty="0" smtClean="0"/>
              <a:t>Wastewater – note source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Manure Storage Facilities Worksheet (p.8)</a:t>
            </a:r>
            <a:endParaRPr lang="en-US" sz="3600" dirty="0"/>
          </a:p>
        </p:txBody>
      </p:sp>
      <p:pic>
        <p:nvPicPr>
          <p:cNvPr id="6" name="Content Placeholder 8" descr="Land Application of Manure (printing.2)_Page_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6463" y="1078761"/>
            <a:ext cx="3816757" cy="49393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Sun 7"/>
          <p:cNvSpPr/>
          <p:nvPr/>
        </p:nvSpPr>
        <p:spPr>
          <a:xfrm>
            <a:off x="4961301" y="1792588"/>
            <a:ext cx="153907" cy="190121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n 10"/>
          <p:cNvSpPr/>
          <p:nvPr/>
        </p:nvSpPr>
        <p:spPr>
          <a:xfrm>
            <a:off x="4950738" y="2596837"/>
            <a:ext cx="153907" cy="190121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n 11"/>
          <p:cNvSpPr/>
          <p:nvPr/>
        </p:nvSpPr>
        <p:spPr>
          <a:xfrm>
            <a:off x="4949229" y="3337713"/>
            <a:ext cx="153907" cy="190121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c-gmartin\My Documents\2012 Active Work\MMM Education Program\Completing A MMP PP\Land Application of Manure JPEGs\Instructions Page 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9149" y="708433"/>
            <a:ext cx="3831889" cy="4937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9200" y="661853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Manure Management Plan Exercise – Page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8991" y="3727788"/>
            <a:ext cx="3927843" cy="1314992"/>
          </a:xfrm>
        </p:spPr>
        <p:txBody>
          <a:bodyPr/>
          <a:lstStyle/>
          <a:p>
            <a:r>
              <a:rPr lang="en-US" dirty="0" smtClean="0"/>
              <a:t>Complete parts 1, 2, &amp; 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31668" y="1385180"/>
            <a:ext cx="3259247" cy="22271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Part 4 </a:t>
            </a:r>
            <a:r>
              <a:rPr lang="en-US" dirty="0" smtClean="0"/>
              <a:t>– Documentation of an initial evaluation of each storage facility or area</a:t>
            </a:r>
          </a:p>
          <a:p>
            <a:pPr lvl="1"/>
            <a:r>
              <a:rPr lang="en-US" dirty="0" smtClean="0"/>
              <a:t>Problems identified</a:t>
            </a:r>
          </a:p>
          <a:p>
            <a:pPr lvl="1"/>
            <a:r>
              <a:rPr lang="en-US" dirty="0" smtClean="0"/>
              <a:t>Practices that need to be installed to address problems</a:t>
            </a:r>
          </a:p>
          <a:p>
            <a:pPr lvl="1"/>
            <a:r>
              <a:rPr lang="en-US" dirty="0" smtClean="0"/>
              <a:t>Date to correct problems and install practices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NRCS or conservation district specialists can provide assistance</a:t>
            </a:r>
          </a:p>
          <a:p>
            <a:endParaRPr lang="en-US" dirty="0" smtClean="0"/>
          </a:p>
          <a:p>
            <a:pPr lvl="8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Manure Storage Facilities Worksheet (p.8)</a:t>
            </a:r>
            <a:endParaRPr lang="en-US" sz="3600" dirty="0"/>
          </a:p>
        </p:txBody>
      </p:sp>
      <p:pic>
        <p:nvPicPr>
          <p:cNvPr id="15" name="Content Placeholder 8" descr="Land Application of Manure (printing.2)_Page_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10784" y="1124027"/>
            <a:ext cx="3816757" cy="49393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Manure Storage Facility Evaluation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MMP must assure proper and safe storage of manure and agricultural process wastewater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Liquid or semi-solid manure storage facilities must be evaluated by the farmer monthly</a:t>
            </a:r>
          </a:p>
          <a:p>
            <a:pPr lvl="1"/>
            <a:r>
              <a:rPr lang="en-US" dirty="0" smtClean="0"/>
              <a:t>No evidence of overtopping or leakage from the manure storage facility</a:t>
            </a:r>
          </a:p>
          <a:p>
            <a:pPr lvl="2"/>
            <a:r>
              <a:rPr lang="en-US" dirty="0" smtClean="0"/>
              <a:t>Maintain a minimum 12-inch freeboard for all ponds at all times</a:t>
            </a:r>
          </a:p>
          <a:p>
            <a:pPr lvl="2"/>
            <a:r>
              <a:rPr lang="en-US" dirty="0" smtClean="0"/>
              <a:t>Maintain a minimum 6-inch freeboard for all other manure storage facilities at all times</a:t>
            </a:r>
          </a:p>
          <a:p>
            <a:pPr lvl="1"/>
            <a:r>
              <a:rPr lang="en-US" dirty="0" smtClean="0"/>
              <a:t>No visible cracking, rodent holes, tree or shrub growth on the berms or other problems with manure storage facilities that would lead to leakage</a:t>
            </a:r>
          </a:p>
          <a:p>
            <a:pPr lvl="1"/>
            <a:r>
              <a:rPr lang="en-US" dirty="0" smtClean="0"/>
              <a:t>No visible slope failures, visible deterioration or tears of any liner, or knowledge of any local water pollution issues associated with the storage facility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Monthly evaluation is not required for solid manure storage facilities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Any problems identified in these three areas must be addressed immediately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Written records must be maintained</a:t>
            </a:r>
          </a:p>
          <a:p>
            <a:pPr lvl="1"/>
            <a:r>
              <a:rPr lang="en-US" dirty="0" smtClean="0"/>
              <a:t>See recordkeeping guidance and worksheet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smtClean="0"/>
              <a:t>No large vegetation</a:t>
            </a:r>
          </a:p>
          <a:p>
            <a:r>
              <a:rPr lang="en-US" dirty="0" smtClean="0"/>
              <a:t>Keep surrounding area mowed &amp; trimmed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>
          <a:xfrm>
            <a:off x="4802430" y="1278320"/>
            <a:ext cx="3955715" cy="18828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Roots</a:t>
            </a:r>
          </a:p>
          <a:p>
            <a:pPr lvl="1"/>
            <a:r>
              <a:rPr lang="en-US" dirty="0" smtClean="0"/>
              <a:t>Can decrease the integrity of storage structures</a:t>
            </a:r>
          </a:p>
          <a:p>
            <a:pPr lvl="1"/>
            <a:r>
              <a:rPr lang="en-US" dirty="0" smtClean="0"/>
              <a:t>Can act as liquid flow paths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Storage Management</a:t>
            </a:r>
            <a:endParaRPr lang="en-US" dirty="0"/>
          </a:p>
        </p:txBody>
      </p:sp>
      <p:pic>
        <p:nvPicPr>
          <p:cNvPr id="13" name="Picture 8" descr="174_745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632" y="3076484"/>
            <a:ext cx="3658299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5080680" y="3276599"/>
            <a:ext cx="3200400" cy="2560320"/>
            <a:chOff x="5228727" y="3145971"/>
            <a:chExt cx="2873375" cy="2438400"/>
          </a:xfrm>
        </p:grpSpPr>
        <p:pic>
          <p:nvPicPr>
            <p:cNvPr id="14" name="Picture 5" descr="NA02343_[1]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228727" y="3925434"/>
              <a:ext cx="1033462" cy="140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NA01462_[1]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914527" y="3401559"/>
              <a:ext cx="2187575" cy="169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5349377" y="3145971"/>
              <a:ext cx="2514600" cy="2438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153" y="17599"/>
                  </a:moveTo>
                  <a:cubicBezTo>
                    <a:pt x="19864" y="15748"/>
                    <a:pt x="20815" y="13320"/>
                    <a:pt x="20815" y="10800"/>
                  </a:cubicBezTo>
                  <a:cubicBezTo>
                    <a:pt x="20815" y="5268"/>
                    <a:pt x="16331" y="785"/>
                    <a:pt x="10800" y="785"/>
                  </a:cubicBezTo>
                  <a:cubicBezTo>
                    <a:pt x="8279" y="784"/>
                    <a:pt x="5851" y="1735"/>
                    <a:pt x="4000" y="3446"/>
                  </a:cubicBezTo>
                  <a:lnTo>
                    <a:pt x="18153" y="17599"/>
                  </a:lnTo>
                  <a:close/>
                  <a:moveTo>
                    <a:pt x="3446" y="4000"/>
                  </a:moveTo>
                  <a:cubicBezTo>
                    <a:pt x="1735" y="5851"/>
                    <a:pt x="784" y="8279"/>
                    <a:pt x="784" y="10799"/>
                  </a:cubicBezTo>
                  <a:cubicBezTo>
                    <a:pt x="785" y="16331"/>
                    <a:pt x="5268" y="20815"/>
                    <a:pt x="10800" y="20815"/>
                  </a:cubicBezTo>
                  <a:cubicBezTo>
                    <a:pt x="13320" y="20815"/>
                    <a:pt x="15748" y="19864"/>
                    <a:pt x="17599" y="18153"/>
                  </a:cubicBezTo>
                  <a:lnTo>
                    <a:pt x="3446" y="40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Storage 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animal damage</a:t>
            </a:r>
          </a:p>
          <a:p>
            <a:pPr lvl="1"/>
            <a:r>
              <a:rPr lang="en-US" dirty="0" smtClean="0"/>
              <a:t>Keep banks mowed</a:t>
            </a:r>
          </a:p>
          <a:p>
            <a:endParaRPr lang="en-US" dirty="0"/>
          </a:p>
        </p:txBody>
      </p:sp>
      <p:pic>
        <p:nvPicPr>
          <p:cNvPr id="9" name="Picture 5" descr="j0111726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8957" y="2102848"/>
            <a:ext cx="3564956" cy="230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101006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2218" y="2560320"/>
            <a:ext cx="4632960" cy="34747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73190" y="4663983"/>
            <a:ext cx="36488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>
                <a:latin typeface="+mn-lt"/>
              </a:rPr>
              <a:t>“</a:t>
            </a:r>
            <a:r>
              <a:rPr lang="en-US" altLang="ja-JP" sz="2800" b="1" dirty="0">
                <a:latin typeface="+mn-lt"/>
              </a:rPr>
              <a:t>When the groundhog meets the muskrat you have trouble.</a:t>
            </a:r>
            <a:r>
              <a:rPr lang="ja-JP" altLang="en-US" sz="2800" b="1">
                <a:latin typeface="+mn-lt"/>
              </a:rPr>
              <a:t>”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14" descr="P000587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05200"/>
            <a:ext cx="4841358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15" descr="P101007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7752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1" name="Picture 16" descr="P101013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75200" y="0"/>
            <a:ext cx="43688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13" descr="Picture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24400" y="3551911"/>
            <a:ext cx="4419600" cy="3306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27907" y="3082705"/>
            <a:ext cx="5029200" cy="95408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+mn-lt"/>
                <a:ea typeface="ＭＳ Ｐゴシック" charset="-128"/>
                <a:cs typeface="+mn-cs"/>
              </a:rPr>
              <a:t>Unimproved &amp; </a:t>
            </a:r>
            <a:r>
              <a:rPr lang="en-US" sz="2800" b="1" dirty="0" smtClean="0">
                <a:solidFill>
                  <a:prstClr val="black"/>
                </a:solidFill>
                <a:latin typeface="+mn-lt"/>
                <a:ea typeface="ＭＳ Ｐゴシック" charset="-128"/>
                <a:cs typeface="+mn-cs"/>
              </a:rPr>
              <a:t>Unacceptable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prstClr val="black"/>
                </a:solidFill>
                <a:latin typeface="+mn-lt"/>
                <a:ea typeface="ＭＳ Ｐゴシック" charset="-128"/>
                <a:cs typeface="+mn-cs"/>
              </a:rPr>
              <a:t>Farmstead</a:t>
            </a:r>
            <a:r>
              <a:rPr lang="en-US" sz="2800" b="1" dirty="0" smtClean="0">
                <a:solidFill>
                  <a:prstClr val="black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+mn-lt"/>
                <a:ea typeface="ＭＳ Ｐゴシック" charset="-128"/>
                <a:cs typeface="+mn-cs"/>
              </a:rPr>
              <a:t>Manure Stacking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c-gmartin\My Documents\2012 Active Work\MMM Education Program\Completing A MMP PP\Land Application of Manure JPEGs\Instructions Page 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9149" y="708433"/>
            <a:ext cx="3831889" cy="4937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9200" y="661853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Manure Management Plan Exercise – Page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8991" y="3727788"/>
            <a:ext cx="3927843" cy="681250"/>
          </a:xfrm>
        </p:spPr>
        <p:txBody>
          <a:bodyPr/>
          <a:lstStyle/>
          <a:p>
            <a:r>
              <a:rPr lang="en-US" dirty="0" smtClean="0"/>
              <a:t>Complete part 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22614" y="3530852"/>
            <a:ext cx="3241142" cy="98682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818" y="4499571"/>
            <a:ext cx="4553892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May need to be completed later and may require technical assistance to determine appropriate practices and timeframes.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Keeping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Liquid or semi-solid manure storage facilities must be evaluated by the farmer monthly</a:t>
            </a:r>
          </a:p>
          <a:p>
            <a:pPr lvl="1"/>
            <a:r>
              <a:rPr lang="en-US" dirty="0" smtClean="0"/>
              <a:t>Use Manure Storage Facility Record – Monthly Inspection Form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Information Recorded</a:t>
            </a:r>
          </a:p>
          <a:p>
            <a:pPr lvl="1"/>
            <a:r>
              <a:rPr lang="en-US" dirty="0" smtClean="0"/>
              <a:t>Storage name</a:t>
            </a:r>
          </a:p>
          <a:p>
            <a:pPr lvl="1"/>
            <a:r>
              <a:rPr lang="en-US" dirty="0" smtClean="0"/>
              <a:t>Inspection date</a:t>
            </a:r>
          </a:p>
          <a:p>
            <a:pPr lvl="1"/>
            <a:r>
              <a:rPr lang="en-US" dirty="0" smtClean="0"/>
              <a:t>Manure depth (liquid)</a:t>
            </a:r>
          </a:p>
          <a:p>
            <a:pPr lvl="1"/>
            <a:r>
              <a:rPr lang="en-US" dirty="0" smtClean="0"/>
              <a:t>Depth from surface of manure to freeboard (liquid)</a:t>
            </a:r>
          </a:p>
          <a:p>
            <a:pPr lvl="1"/>
            <a:r>
              <a:rPr lang="en-US" dirty="0" smtClean="0"/>
              <a:t>Leak detection system inspections</a:t>
            </a:r>
          </a:p>
          <a:p>
            <a:pPr lvl="1"/>
            <a:r>
              <a:rPr lang="en-US" dirty="0" smtClean="0"/>
              <a:t>Structural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Manure Storage Facilities &amp; Stacking Areas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Facility or area used for the storage of:</a:t>
            </a:r>
          </a:p>
          <a:p>
            <a:pPr lvl="1"/>
            <a:r>
              <a:rPr lang="en-US" dirty="0" smtClean="0"/>
              <a:t>Manure</a:t>
            </a:r>
          </a:p>
          <a:p>
            <a:pPr lvl="1"/>
            <a:r>
              <a:rPr lang="en-US" dirty="0" smtClean="0"/>
              <a:t>Agricultural process wastewater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3 categories</a:t>
            </a:r>
          </a:p>
          <a:p>
            <a:pPr lvl="1"/>
            <a:r>
              <a:rPr lang="en-US" dirty="0" smtClean="0"/>
              <a:t>Manure Storage Facilities</a:t>
            </a:r>
          </a:p>
          <a:p>
            <a:pPr lvl="2"/>
            <a:r>
              <a:rPr lang="en-US" dirty="0" smtClean="0"/>
              <a:t>Designed and constructed facility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Farmstead Stacking Areas</a:t>
            </a:r>
          </a:p>
          <a:p>
            <a:pPr lvl="2"/>
            <a:r>
              <a:rPr lang="en-US" dirty="0" smtClean="0"/>
              <a:t>Must use an improved stacking pad or covered area</a:t>
            </a:r>
          </a:p>
          <a:p>
            <a:pPr lvl="2"/>
            <a:r>
              <a:rPr lang="en-US" dirty="0" smtClean="0"/>
              <a:t>In most cases “improved” means a designed and constructed facility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In-Field Stacking Areas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Manure Storage Facility Record</a:t>
            </a:r>
            <a:endParaRPr lang="en-US" sz="4000" dirty="0"/>
          </a:p>
        </p:txBody>
      </p:sp>
      <p:pic>
        <p:nvPicPr>
          <p:cNvPr id="6" name="Picture 5" descr="Manure Storage Facilities Record (completed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6304" y="1662032"/>
            <a:ext cx="8869680" cy="42906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213_138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30712" y="0"/>
            <a:ext cx="4713288" cy="3533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3" name="Picture 5" descr="DSC_0020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0" y="2523653"/>
            <a:ext cx="5556250" cy="3702050"/>
          </a:xfrm>
          <a:ln w="19050">
            <a:solidFill>
              <a:schemeClr val="tx1"/>
            </a:solidFill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53359" y="475307"/>
            <a:ext cx="312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Temporary In-Field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226521" y="4083866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Manure Stacking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eration Information Page G (completed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825" y="3997671"/>
            <a:ext cx="8912480" cy="1715066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1961" y="725227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Manure Management Plan Exercise – Page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 bwMode="auto">
          <a:xfrm>
            <a:off x="3612333" y="1419154"/>
            <a:ext cx="5106153" cy="136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Complete operation information page G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Manure Stockingpiling and Stacking Areas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Requirements for </a:t>
            </a:r>
            <a:r>
              <a:rPr lang="en-US" b="1" dirty="0" smtClean="0"/>
              <a:t>temporary stacking in non-farmstead areas</a:t>
            </a:r>
            <a:r>
              <a:rPr lang="en-US" dirty="0" smtClean="0"/>
              <a:t> such as crop fields: </a:t>
            </a:r>
          </a:p>
          <a:p>
            <a:pPr lvl="1"/>
            <a:r>
              <a:rPr lang="en-US" dirty="0" smtClean="0"/>
              <a:t>Keep at least 100 feet from sensitive areas</a:t>
            </a:r>
          </a:p>
          <a:p>
            <a:pPr lvl="2"/>
            <a:r>
              <a:rPr lang="en-US" dirty="0" smtClean="0"/>
              <a:t>Streams, lakes, ponds, open sinkholes, drinking water wells</a:t>
            </a:r>
          </a:p>
          <a:p>
            <a:pPr lvl="1"/>
            <a:r>
              <a:rPr lang="en-US" dirty="0" smtClean="0"/>
              <a:t>Cannot be placed within an area of concentrated water flow</a:t>
            </a:r>
          </a:p>
          <a:p>
            <a:pPr lvl="2"/>
            <a:r>
              <a:rPr lang="en-US" dirty="0" smtClean="0"/>
              <a:t>Swale, ditch or waterway</a:t>
            </a:r>
          </a:p>
          <a:p>
            <a:pPr lvl="1"/>
            <a:r>
              <a:rPr lang="en-US" dirty="0" smtClean="0"/>
              <a:t>Use properly constructed improved stacking pads whenever possible</a:t>
            </a:r>
          </a:p>
          <a:p>
            <a:pPr lvl="1"/>
            <a:r>
              <a:rPr lang="en-US" dirty="0" smtClean="0"/>
              <a:t>In-field stacking areas should not be in the same location each year</a:t>
            </a:r>
          </a:p>
          <a:p>
            <a:pPr lvl="1"/>
            <a:r>
              <a:rPr lang="en-US" dirty="0" smtClean="0"/>
              <a:t>Place at the top of a hill, where possible</a:t>
            </a:r>
          </a:p>
          <a:p>
            <a:pPr lvl="2"/>
            <a:r>
              <a:rPr lang="en-US" dirty="0" smtClean="0"/>
              <a:t>Divert upslope water away from stacking areas</a:t>
            </a:r>
          </a:p>
          <a:p>
            <a:pPr lvl="1"/>
            <a:r>
              <a:rPr lang="en-US" dirty="0" smtClean="0"/>
              <a:t>Place on areas with less than 8% slope.</a:t>
            </a:r>
          </a:p>
          <a:p>
            <a:pPr lvl="1"/>
            <a:r>
              <a:rPr lang="en-US" dirty="0" smtClean="0"/>
              <a:t>Manure must be dry enough to allow for stacking at least 4 feet in height</a:t>
            </a:r>
          </a:p>
          <a:p>
            <a:pPr lvl="1"/>
            <a:r>
              <a:rPr lang="en-US" dirty="0" smtClean="0"/>
              <a:t>Limit volume to amount  that can be spread on fields nearby to the stack</a:t>
            </a:r>
          </a:p>
          <a:p>
            <a:pPr lvl="1"/>
            <a:r>
              <a:rPr lang="en-US" dirty="0" smtClean="0"/>
              <a:t>Stack must be covered if it will be in place longer than 120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661853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Farm Map Development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4156" y="3302274"/>
            <a:ext cx="4246074" cy="2446676"/>
          </a:xfrm>
        </p:spPr>
        <p:txBody>
          <a:bodyPr/>
          <a:lstStyle/>
          <a:p>
            <a:r>
              <a:rPr lang="en-US" dirty="0" smtClean="0"/>
              <a:t>Locate manure storages &amp; Stacking areas on the farm map</a:t>
            </a:r>
            <a:endParaRPr lang="en-US" dirty="0"/>
          </a:p>
        </p:txBody>
      </p:sp>
      <p:pic>
        <p:nvPicPr>
          <p:cNvPr id="7" name="Content Placeholder 10" descr="Sample Farm Map (cropped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08751" y="796238"/>
            <a:ext cx="3980700" cy="49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7025489" y="3041964"/>
            <a:ext cx="488887" cy="4707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Manure Storage Facilities &amp; Stacking Areas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Completing and maintaining the Manure Management Plan requires:</a:t>
            </a:r>
          </a:p>
          <a:p>
            <a:pPr marL="690563" lvl="1" indent="-338138">
              <a:buFont typeface="+mj-lt"/>
              <a:buAutoNum type="arabicPeriod"/>
            </a:pPr>
            <a:r>
              <a:rPr lang="en-US" dirty="0" smtClean="0"/>
              <a:t>Identifying each manure storage facility and stacking area on the farm</a:t>
            </a:r>
          </a:p>
          <a:p>
            <a:pPr marL="690563" lvl="8" indent="-338138">
              <a:buFont typeface="+mj-lt"/>
              <a:buAutoNum type="arabicPeriod"/>
            </a:pPr>
            <a:endParaRPr lang="en-US" dirty="0" smtClean="0"/>
          </a:p>
          <a:p>
            <a:pPr marL="690563" lvl="1" indent="-338138">
              <a:buFont typeface="+mj-lt"/>
              <a:buAutoNum type="arabicPeriod"/>
            </a:pPr>
            <a:r>
              <a:rPr lang="en-US" dirty="0" smtClean="0"/>
              <a:t>Noting key information about each storage</a:t>
            </a:r>
          </a:p>
          <a:p>
            <a:pPr marL="690563" lvl="8" indent="-338138">
              <a:buFont typeface="+mj-lt"/>
              <a:buAutoNum type="arabicPeriod"/>
            </a:pPr>
            <a:endParaRPr lang="en-US" dirty="0" smtClean="0"/>
          </a:p>
          <a:p>
            <a:pPr marL="690563" lvl="1" indent="-338138">
              <a:buFont typeface="+mj-lt"/>
              <a:buAutoNum type="arabicPeriod"/>
            </a:pPr>
            <a:r>
              <a:rPr lang="en-US" dirty="0" smtClean="0"/>
              <a:t>Initial evaluation of each storage when completing the plan which includes:</a:t>
            </a:r>
          </a:p>
          <a:p>
            <a:pPr marL="917575" lvl="2" indent="-230188"/>
            <a:r>
              <a:rPr lang="en-US" dirty="0" smtClean="0"/>
              <a:t>Identification of problems or inadequate practices</a:t>
            </a:r>
          </a:p>
          <a:p>
            <a:pPr marL="917575" lvl="2" indent="-230188"/>
            <a:r>
              <a:rPr lang="en-US" dirty="0" smtClean="0"/>
              <a:t>Planned BMPs or management changes to address problems</a:t>
            </a:r>
          </a:p>
          <a:p>
            <a:pPr marL="917575" lvl="2" indent="-230188"/>
            <a:r>
              <a:rPr lang="en-US" dirty="0"/>
              <a:t>Immediately correcting any problems that are </a:t>
            </a:r>
            <a:r>
              <a:rPr lang="en-US" dirty="0" smtClean="0"/>
              <a:t>identified</a:t>
            </a:r>
          </a:p>
          <a:p>
            <a:pPr marL="4005263" lvl="8" indent="-230188"/>
            <a:endParaRPr lang="en-US" dirty="0" smtClean="0"/>
          </a:p>
          <a:p>
            <a:pPr marL="690563" lvl="1" indent="-346075">
              <a:buFont typeface="+mj-lt"/>
              <a:buAutoNum type="arabicPeriod"/>
            </a:pPr>
            <a:r>
              <a:rPr lang="en-US" dirty="0" smtClean="0"/>
              <a:t>Monthly evaluations to maintain the plan which includes:</a:t>
            </a:r>
          </a:p>
          <a:p>
            <a:pPr marL="917575" lvl="2" indent="-230188"/>
            <a:r>
              <a:rPr lang="en-US" dirty="0" smtClean="0"/>
              <a:t>Recording the results of the evaluation on the “Monthly Inspection Form”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Manure Storage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Examples of manure storage facilities</a:t>
            </a:r>
          </a:p>
          <a:p>
            <a:pPr lvl="1"/>
            <a:r>
              <a:rPr lang="en-US" dirty="0" smtClean="0"/>
              <a:t>Concrete tank</a:t>
            </a:r>
          </a:p>
          <a:p>
            <a:pPr lvl="1"/>
            <a:r>
              <a:rPr lang="en-US" dirty="0" smtClean="0"/>
              <a:t>Metal tank</a:t>
            </a:r>
          </a:p>
          <a:p>
            <a:pPr lvl="1"/>
            <a:r>
              <a:rPr lang="en-US" dirty="0" smtClean="0"/>
              <a:t>Under building structure</a:t>
            </a:r>
          </a:p>
          <a:p>
            <a:pPr lvl="1"/>
            <a:r>
              <a:rPr lang="en-US" dirty="0" smtClean="0"/>
              <a:t>Pond or lagoon</a:t>
            </a:r>
          </a:p>
          <a:p>
            <a:pPr lvl="2"/>
            <a:r>
              <a:rPr lang="en-US" dirty="0" smtClean="0"/>
              <a:t>Concrete lined</a:t>
            </a:r>
          </a:p>
          <a:p>
            <a:pPr lvl="2"/>
            <a:r>
              <a:rPr lang="en-US" dirty="0" smtClean="0"/>
              <a:t>Synthetic lined</a:t>
            </a:r>
          </a:p>
          <a:p>
            <a:pPr lvl="2"/>
            <a:r>
              <a:rPr lang="en-US" dirty="0" smtClean="0"/>
              <a:t>Earthen or clay (bentonite) lined</a:t>
            </a:r>
          </a:p>
          <a:p>
            <a:pPr lvl="1"/>
            <a:r>
              <a:rPr lang="en-US" dirty="0" smtClean="0"/>
              <a:t>Roofed stacking pad</a:t>
            </a:r>
          </a:p>
          <a:p>
            <a:pPr lvl="1"/>
            <a:r>
              <a:rPr lang="en-US" dirty="0" smtClean="0"/>
              <a:t>Exposed concrete stacking pad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Liquid or semi-solid manure storage facilities built in the year 2000 and later</a:t>
            </a:r>
          </a:p>
          <a:p>
            <a:pPr lvl="1"/>
            <a:r>
              <a:rPr lang="en-US" dirty="0" smtClean="0"/>
              <a:t>Must be designed and certified by a licensed Pennsylvania Professional Engineer</a:t>
            </a:r>
          </a:p>
          <a:p>
            <a:pPr lvl="1"/>
            <a:r>
              <a:rPr lang="en-US" dirty="0" smtClean="0"/>
              <a:t>Copy of engineer’s certification must be maintained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&amp; Metal Tanks</a:t>
            </a:r>
            <a:endParaRPr lang="en-US" dirty="0"/>
          </a:p>
        </p:txBody>
      </p:sp>
      <p:pic>
        <p:nvPicPr>
          <p:cNvPr id="4" name="Picture 3" descr="Slurrystor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75314" y="2856412"/>
            <a:ext cx="5120640" cy="32552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Content Placeholder 3" descr="2011-03-23_07-59 Carlisle Trip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8009" y="1117374"/>
            <a:ext cx="4614847" cy="32918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Lined Ponds &amp; Lagoons</a:t>
            </a:r>
            <a:endParaRPr lang="en-US" dirty="0"/>
          </a:p>
        </p:txBody>
      </p:sp>
      <p:pic>
        <p:nvPicPr>
          <p:cNvPr id="4" name="Picture 3" descr="P10100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76205" y="2656116"/>
            <a:ext cx="4511040" cy="33832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P10100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2879" y="1254034"/>
            <a:ext cx="4511040" cy="33832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Roofed or Under Building Storages</a:t>
            </a:r>
          </a:p>
        </p:txBody>
      </p:sp>
      <p:pic>
        <p:nvPicPr>
          <p:cNvPr id="10" name="Picture 9" descr="P10101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5125" y="1140823"/>
            <a:ext cx="4691484" cy="33832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1925" name="Picture 5" descr="121_212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50984" y="2730966"/>
            <a:ext cx="4508571" cy="338328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Roofed Stacking Pads</a:t>
            </a:r>
            <a:endParaRPr lang="en-US" dirty="0"/>
          </a:p>
        </p:txBody>
      </p:sp>
      <p:pic>
        <p:nvPicPr>
          <p:cNvPr id="3" name="Picture 2" descr="Picture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00158" y="2855319"/>
            <a:ext cx="4475627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 descr="P10101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050" y="1201783"/>
            <a:ext cx="426720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Exposed Stacking Pads</a:t>
            </a:r>
            <a:endParaRPr lang="en-US" dirty="0"/>
          </a:p>
        </p:txBody>
      </p:sp>
      <p:pic>
        <p:nvPicPr>
          <p:cNvPr id="3" name="Picture 2" descr="P10100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37464" y="2899955"/>
            <a:ext cx="426720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 descr="P10100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9634" y="1193075"/>
            <a:ext cx="426720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Present and Future of Agricultural Best Management Practices&amp;quot;&quot;/&gt;&lt;property id=&quot;20307&quot; value=&quot;256&quot;/&gt;&lt;/object&gt;&lt;object type=&quot;3&quot; unique_id=&quot;10024&quot;&gt;&lt;property id=&quot;20148&quot; value=&quot;5&quot;/&gt;&lt;property id=&quot;20300&quot; value=&quot;Slide 17 - &amp;quot;College of Agricultural Sciences&amp;quot;&quot;/&gt;&lt;property id=&quot;20307&quot; value=&quot;290&quot;/&gt;&lt;/object&gt;&lt;object type=&quot;3&quot; unique_id=&quot;14301&quot;&gt;&lt;property id=&quot;20148&quot; value=&quot;5&quot;/&gt;&lt;property id=&quot;20300&quot; value=&quot;Slide 2 - &amp;quot;Nitrogen  in the Environment&amp;quot;&quot;/&gt;&lt;property id=&quot;20307&quot; value=&quot;328&quot;/&gt;&lt;/object&gt;&lt;object type=&quot;3&quot; unique_id=&quot;14302&quot;&gt;&lt;property id=&quot;20148&quot; value=&quot;5&quot;/&gt;&lt;property id=&quot;20300&quot; value=&quot;Slide 3 - &amp;quot;Phosphorus in the Environment&amp;quot;&quot;/&gt;&lt;property id=&quot;20307&quot; value=&quot;329&quot;/&gt;&lt;/object&gt;&lt;object type=&quot;3&quot; unique_id=&quot;15722&quot;&gt;&lt;property id=&quot;20148&quot; value=&quot;5&quot;/&gt;&lt;property id=&quot;20300&quot; value=&quot;Slide 4 - &amp;quot;Solving the Agriculture Nutrient Problem&amp;quot;&quot;/&gt;&lt;property id=&quot;20307&quot; value=&quot;330&quot;/&gt;&lt;/object&gt;&lt;object type=&quot;3&quot; unique_id=&quot;15723&quot;&gt;&lt;property id=&quot;20148&quot; value=&quot;5&quot;/&gt;&lt;property id=&quot;20300&quot; value=&quot;Slide 5 - &amp;quot;Solving the Agriculture Nutrient Problem&amp;quot;&quot;/&gt;&lt;property id=&quot;20307&quot; value=&quot;333&quot;/&gt;&lt;/object&gt;&lt;object type=&quot;3&quot; unique_id=&quot;15724&quot;&gt;&lt;property id=&quot;20148&quot; value=&quot;5&quot;/&gt;&lt;property id=&quot;20300&quot; value=&quot;Slide 10 - &amp;quot;Strategic Conflict between Food Production and the Environment&amp;quot;&quot;/&gt;&lt;property id=&quot;20307&quot; value=&quot;350&quot;/&gt;&lt;/object&gt;&lt;object type=&quot;3&quot; unique_id=&quot;15725&quot;&gt;&lt;property id=&quot;20148&quot; value=&quot;5&quot;/&gt;&lt;property id=&quot;20300&quot; value=&quot;Slide 11 - &amp;quot;Solving the Agriculture Nutrient Problem&amp;quot;&quot;/&gt;&lt;property id=&quot;20307&quot; value=&quot;331&quot;/&gt;&lt;/object&gt;&lt;object type=&quot;3&quot; unique_id=&quot;15726&quot;&gt;&lt;property id=&quot;20148&quot; value=&quot;5&quot;/&gt;&lt;property id=&quot;20300&quot; value=&quot;Slide 12 - &amp;quot;Strategic Conflict between Food Production and the Environment&amp;quot;&quot;/&gt;&lt;property id=&quot;20307&quot; value=&quot;351&quot;/&gt;&lt;/object&gt;&lt;object type=&quot;3&quot; unique_id=&quot;15727&quot;&gt;&lt;property id=&quot;20148&quot; value=&quot;5&quot;/&gt;&lt;property id=&quot;20300&quot; value=&quot;Slide 13 - &amp;quot;Strategic Solution to Food Production and the Environment&amp;quot;&quot;/&gt;&lt;property id=&quot;20307&quot; value=&quot;345&quot;/&gt;&lt;/object&gt;&lt;object type=&quot;3&quot; unique_id=&quot;15728&quot;&gt;&lt;property id=&quot;20148&quot; value=&quot;5&quot;/&gt;&lt;property id=&quot;20300&quot; value=&quot;Slide 14 - &amp;quot;Nutrient Management BMPs&amp;quot;&quot;/&gt;&lt;property id=&quot;20307&quot; value=&quot;342&quot;/&gt;&lt;/object&gt;&lt;object type=&quot;3&quot; unique_id=&quot;15730&quot;&gt;&lt;property id=&quot;20148&quot; value=&quot;5&quot;/&gt;&lt;property id=&quot;20300&quot; value=&quot;Slide 15 - &amp;quot;Nutrient Management Process&amp;quot;&quot;/&gt;&lt;property id=&quot;20307&quot; value=&quot;354&quot;/&gt;&lt;/object&gt;&lt;object type=&quot;3&quot; unique_id=&quot;15731&quot;&gt;&lt;property id=&quot;20148&quot; value=&quot;5&quot;/&gt;&lt;property id=&quot;20300&quot; value=&quot;Slide 16 - &amp;quot;Addressing the Real Solution to the Nutrient Management Problem?&amp;quot;&quot;/&gt;&lt;property id=&quot;20307&quot; value=&quot;355&quot;/&gt;&lt;/object&gt;&lt;object type=&quot;3&quot; unique_id=&quot;16838&quot;&gt;&lt;property id=&quot;20148&quot; value=&quot;5&quot;/&gt;&lt;property id=&quot;20300&quot; value=&quot;Slide 6 - &amp;quot;Traditional Nutrient Cycle&amp;quot;&quot;/&gt;&lt;property id=&quot;20307&quot; value=&quot;358&quot;/&gt;&lt;/object&gt;&lt;object type=&quot;3&quot; unique_id=&quot;16839&quot;&gt;&lt;property id=&quot;20148&quot; value=&quot;5&quot;/&gt;&lt;property id=&quot;20300&quot; value=&quot;Slide 7 - &amp;quot;Contemporary Nutrient Cycle&amp;quot;&quot;/&gt;&lt;property id=&quot;20307&quot; value=&quot;359&quot;/&gt;&lt;/object&gt;&lt;object type=&quot;3&quot; unique_id=&quot;16840&quot;&gt;&lt;property id=&quot;20148&quot; value=&quot;5&quot;/&gt;&lt;property id=&quot;20300&quot; value=&quot;Slide 8 - &amp;quot;Regional Nutrient Balance&amp;quot;&quot;/&gt;&lt;property id=&quot;20307&quot; value=&quot;360&quot;/&gt;&lt;/object&gt;&lt;object type=&quot;3&quot; unique_id=&quot;16841&quot;&gt;&lt;property id=&quot;20148&quot; value=&quot;5&quot;/&gt;&lt;property id=&quot;20300&quot; value=&quot;Slide 9 - &amp;quot;Nutrient Management Problems 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AS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extension-template-white</Template>
  <TotalTime>19026</TotalTime>
  <Words>1382</Words>
  <Application>Microsoft Office PowerPoint</Application>
  <PresentationFormat>On-screen Show (4:3)</PresentationFormat>
  <Paragraphs>186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CASTemplate</vt:lpstr>
      <vt:lpstr>Manure storage facilities</vt:lpstr>
      <vt:lpstr>Manure Storage Facilities &amp; Stacking Areas</vt:lpstr>
      <vt:lpstr>Manure Storage Facilities &amp; Stacking Areas</vt:lpstr>
      <vt:lpstr>Manure Storage Facilities</vt:lpstr>
      <vt:lpstr>Concrete &amp; Metal Tanks</vt:lpstr>
      <vt:lpstr>Lined Ponds &amp; Lagoons</vt:lpstr>
      <vt:lpstr>Roofed or Under Building Storages</vt:lpstr>
      <vt:lpstr>Roofed Stacking Pads</vt:lpstr>
      <vt:lpstr>Exposed Stacking Pads</vt:lpstr>
      <vt:lpstr>PowerPoint Presentation</vt:lpstr>
      <vt:lpstr>Manure Storage Facilities Worksheet (p.8)</vt:lpstr>
      <vt:lpstr>Complete parts 1, 2, &amp; 3</vt:lpstr>
      <vt:lpstr>Manure Storage Facilities Worksheet (p.8)</vt:lpstr>
      <vt:lpstr>Manure Storage Facility Evaluation</vt:lpstr>
      <vt:lpstr>Good Storage Management</vt:lpstr>
      <vt:lpstr>Good Storage Management</vt:lpstr>
      <vt:lpstr>PowerPoint Presentation</vt:lpstr>
      <vt:lpstr>Complete part 4</vt:lpstr>
      <vt:lpstr>Record Keeping Requirements</vt:lpstr>
      <vt:lpstr>Manure Storage Facility Record</vt:lpstr>
      <vt:lpstr>PowerPoint Presentation</vt:lpstr>
      <vt:lpstr>PowerPoint Presentation</vt:lpstr>
      <vt:lpstr>Manure Stockingpiling and Stacking Areas</vt:lpstr>
      <vt:lpstr>Locate manure storages &amp; Stacking areas on the farm map</vt:lpstr>
    </vt:vector>
  </TitlesOfParts>
  <Company>Dept Crop &amp; Soil Sciences, PSU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A Manure Management Plan</dc:title>
  <dc:creator>Beegle &amp; Martin</dc:creator>
  <cp:lastModifiedBy>Jerry Martin</cp:lastModifiedBy>
  <cp:revision>1459</cp:revision>
  <dcterms:created xsi:type="dcterms:W3CDTF">2008-05-12T18:28:17Z</dcterms:created>
  <dcterms:modified xsi:type="dcterms:W3CDTF">2015-12-30T17:35:14Z</dcterms:modified>
</cp:coreProperties>
</file>