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35" r:id="rId2"/>
    <p:sldId id="336" r:id="rId3"/>
    <p:sldId id="326" r:id="rId4"/>
    <p:sldId id="325" r:id="rId5"/>
    <p:sldId id="334" r:id="rId6"/>
    <p:sldId id="338" r:id="rId7"/>
    <p:sldId id="330" r:id="rId8"/>
    <p:sldId id="327" r:id="rId9"/>
    <p:sldId id="328" r:id="rId10"/>
    <p:sldId id="329" r:id="rId11"/>
    <p:sldId id="333" r:id="rId12"/>
    <p:sldId id="342" r:id="rId13"/>
    <p:sldId id="343" r:id="rId14"/>
    <p:sldId id="345" r:id="rId15"/>
    <p:sldId id="346" r:id="rId16"/>
    <p:sldId id="387" r:id="rId17"/>
    <p:sldId id="347" r:id="rId18"/>
    <p:sldId id="261" r:id="rId19"/>
    <p:sldId id="349" r:id="rId20"/>
    <p:sldId id="388" r:id="rId21"/>
    <p:sldId id="350" r:id="rId22"/>
    <p:sldId id="389" r:id="rId23"/>
    <p:sldId id="390" r:id="rId24"/>
    <p:sldId id="272" r:id="rId25"/>
    <p:sldId id="273" r:id="rId26"/>
    <p:sldId id="274" r:id="rId27"/>
    <p:sldId id="391" r:id="rId28"/>
    <p:sldId id="392" r:id="rId29"/>
    <p:sldId id="393" r:id="rId30"/>
    <p:sldId id="394" r:id="rId31"/>
    <p:sldId id="395" r:id="rId32"/>
    <p:sldId id="281" r:id="rId33"/>
    <p:sldId id="396" r:id="rId34"/>
    <p:sldId id="397" r:id="rId35"/>
    <p:sldId id="398" r:id="rId36"/>
    <p:sldId id="399" r:id="rId37"/>
    <p:sldId id="431"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413" r:id="rId51"/>
    <p:sldId id="414" r:id="rId52"/>
    <p:sldId id="415" r:id="rId53"/>
    <p:sldId id="416" r:id="rId54"/>
    <p:sldId id="417" r:id="rId55"/>
    <p:sldId id="418" r:id="rId56"/>
    <p:sldId id="419" r:id="rId57"/>
    <p:sldId id="420" r:id="rId58"/>
    <p:sldId id="421" r:id="rId59"/>
    <p:sldId id="422" r:id="rId60"/>
    <p:sldId id="423" r:id="rId61"/>
    <p:sldId id="424" r:id="rId62"/>
    <p:sldId id="425" r:id="rId63"/>
    <p:sldId id="426" r:id="rId64"/>
    <p:sldId id="427" r:id="rId65"/>
    <p:sldId id="428" r:id="rId66"/>
    <p:sldId id="429" r:id="rId67"/>
    <p:sldId id="430" r:id="rId68"/>
  </p:sldIdLst>
  <p:sldSz cx="9144000" cy="6858000" type="screen4x3"/>
  <p:notesSz cx="7010400" cy="9296400"/>
  <p:custDataLst>
    <p:tags r:id="rId71"/>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146" algn="l" rtl="0" fontAlgn="base">
      <a:spcBef>
        <a:spcPct val="0"/>
      </a:spcBef>
      <a:spcAft>
        <a:spcPct val="0"/>
      </a:spcAft>
      <a:defRPr kern="1200">
        <a:solidFill>
          <a:schemeClr val="tx1"/>
        </a:solidFill>
        <a:latin typeface="Calibri" pitchFamily="34" charset="0"/>
        <a:ea typeface="+mn-ea"/>
        <a:cs typeface="Arial" charset="0"/>
      </a:defRPr>
    </a:lvl2pPr>
    <a:lvl3pPr marL="914293" algn="l" rtl="0" fontAlgn="base">
      <a:spcBef>
        <a:spcPct val="0"/>
      </a:spcBef>
      <a:spcAft>
        <a:spcPct val="0"/>
      </a:spcAft>
      <a:defRPr kern="1200">
        <a:solidFill>
          <a:schemeClr val="tx1"/>
        </a:solidFill>
        <a:latin typeface="Calibri" pitchFamily="34" charset="0"/>
        <a:ea typeface="+mn-ea"/>
        <a:cs typeface="Arial" charset="0"/>
      </a:defRPr>
    </a:lvl3pPr>
    <a:lvl4pPr marL="1371440" algn="l" rtl="0" fontAlgn="base">
      <a:spcBef>
        <a:spcPct val="0"/>
      </a:spcBef>
      <a:spcAft>
        <a:spcPct val="0"/>
      </a:spcAft>
      <a:defRPr kern="1200">
        <a:solidFill>
          <a:schemeClr val="tx1"/>
        </a:solidFill>
        <a:latin typeface="Calibri" pitchFamily="34" charset="0"/>
        <a:ea typeface="+mn-ea"/>
        <a:cs typeface="Arial" charset="0"/>
      </a:defRPr>
    </a:lvl4pPr>
    <a:lvl5pPr marL="1828586" algn="l" rtl="0" fontAlgn="base">
      <a:spcBef>
        <a:spcPct val="0"/>
      </a:spcBef>
      <a:spcAft>
        <a:spcPct val="0"/>
      </a:spcAft>
      <a:defRPr kern="1200">
        <a:solidFill>
          <a:schemeClr val="tx1"/>
        </a:solidFill>
        <a:latin typeface="Calibri" pitchFamily="34" charset="0"/>
        <a:ea typeface="+mn-ea"/>
        <a:cs typeface="Arial" charset="0"/>
      </a:defRPr>
    </a:lvl5pPr>
    <a:lvl6pPr marL="2285733" algn="l" defTabSz="914293" rtl="0" eaLnBrk="1" latinLnBrk="0" hangingPunct="1">
      <a:defRPr kern="1200">
        <a:solidFill>
          <a:schemeClr val="tx1"/>
        </a:solidFill>
        <a:latin typeface="Calibri" pitchFamily="34" charset="0"/>
        <a:ea typeface="+mn-ea"/>
        <a:cs typeface="Arial" charset="0"/>
      </a:defRPr>
    </a:lvl6pPr>
    <a:lvl7pPr marL="2742879" algn="l" defTabSz="914293" rtl="0" eaLnBrk="1" latinLnBrk="0" hangingPunct="1">
      <a:defRPr kern="1200">
        <a:solidFill>
          <a:schemeClr val="tx1"/>
        </a:solidFill>
        <a:latin typeface="Calibri" pitchFamily="34" charset="0"/>
        <a:ea typeface="+mn-ea"/>
        <a:cs typeface="Arial" charset="0"/>
      </a:defRPr>
    </a:lvl7pPr>
    <a:lvl8pPr marL="3200026" algn="l" defTabSz="914293" rtl="0" eaLnBrk="1" latinLnBrk="0" hangingPunct="1">
      <a:defRPr kern="1200">
        <a:solidFill>
          <a:schemeClr val="tx1"/>
        </a:solidFill>
        <a:latin typeface="Calibri" pitchFamily="34" charset="0"/>
        <a:ea typeface="+mn-ea"/>
        <a:cs typeface="Arial" charset="0"/>
      </a:defRPr>
    </a:lvl8pPr>
    <a:lvl9pPr marL="3657172" algn="l" defTabSz="914293"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6FF"/>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74481" autoAdjust="0"/>
  </p:normalViewPr>
  <p:slideViewPr>
    <p:cSldViewPr>
      <p:cViewPr varScale="1">
        <p:scale>
          <a:sx n="109" d="100"/>
          <a:sy n="109" d="100"/>
        </p:scale>
        <p:origin x="-624" y="-90"/>
      </p:cViewPr>
      <p:guideLst>
        <p:guide orient="horz" pos="346"/>
        <p:guide pos="340"/>
      </p:guideLst>
    </p:cSldViewPr>
  </p:slideViewPr>
  <p:notesTextViewPr>
    <p:cViewPr>
      <p:scale>
        <a:sx n="1" d="1"/>
        <a:sy n="1" d="1"/>
      </p:scale>
      <p:origin x="0" y="0"/>
    </p:cViewPr>
  </p:notesTextViewPr>
  <p:sorterViewPr>
    <p:cViewPr>
      <p:scale>
        <a:sx n="150" d="100"/>
        <a:sy n="150" d="100"/>
      </p:scale>
      <p:origin x="0" y="10338"/>
    </p:cViewPr>
  </p:sorterViewPr>
  <p:notesViewPr>
    <p:cSldViewPr>
      <p:cViewPr varScale="1">
        <p:scale>
          <a:sx n="78" d="100"/>
          <a:sy n="78" d="100"/>
        </p:scale>
        <p:origin x="-2034" y="-102"/>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394F33D-A04B-41F2-8D12-26ADCD05C95A}" type="slidenum">
              <a:rPr lang="en-US" smtClean="0"/>
              <a:pPr/>
              <a:t>‹#›</a:t>
            </a:fld>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dirty="0"/>
          </a:p>
        </p:txBody>
      </p:sp>
      <p:sp>
        <p:nvSpPr>
          <p:cNvPr id="4" name="Header Placeholder 3"/>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5" name="Footer Placeholder 4"/>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99071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0521CD-065E-4771-8886-1113576BD330}" type="datetimeFigureOut">
              <a:rPr lang="en-US" smtClean="0"/>
              <a:pPr/>
              <a:t>8/7/2018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42CA17-355D-47DA-A198-9259D00F17FA}" type="slidenum">
              <a:rPr lang="en-US" smtClean="0"/>
              <a:pPr/>
              <a:t>‹#›</a:t>
            </a:fld>
            <a:endParaRPr lang="en-US" dirty="0"/>
          </a:p>
        </p:txBody>
      </p:sp>
    </p:spTree>
    <p:extLst>
      <p:ext uri="{BB962C8B-B14F-4D97-AF65-F5344CB8AC3E}">
        <p14:creationId xmlns:p14="http://schemas.microsoft.com/office/powerpoint/2010/main" val="1093223040"/>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an optional module that illustrates how to determine manure application rates using the MMP Nutrient Balance Worksheet.  It could be used in place of the Manure Application Rate Tables module if most of the farmers need to or prefer to use balance sheets.</a:t>
            </a:r>
            <a:endParaRPr lang="en-US" dirty="0"/>
          </a:p>
        </p:txBody>
      </p:sp>
      <p:sp>
        <p:nvSpPr>
          <p:cNvPr id="4" name="Slide Number Placeholder 3"/>
          <p:cNvSpPr>
            <a:spLocks noGrp="1"/>
          </p:cNvSpPr>
          <p:nvPr>
            <p:ph type="sldNum" sz="quarter" idx="10"/>
          </p:nvPr>
        </p:nvSpPr>
        <p:spPr/>
        <p:txBody>
          <a:bodyPr/>
          <a:lstStyle/>
          <a:p>
            <a:fld id="{C842CA17-355D-47DA-A198-9259D00F17F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55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60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65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66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67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94662D5-47EB-4F1C-BAC7-FF441F6997EF}" type="slidenum">
              <a:rPr lang="en-US" smtClean="0"/>
              <a:pPr/>
              <a:t>4</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intended</a:t>
            </a:r>
            <a:r>
              <a:rPr lang="en-US" baseline="0" dirty="0" smtClean="0"/>
              <a:t> to illustrate the concept of crop group scenarios based on different combinations of the 4 columns.  If this module is not used in conjunction with the Depending on how this module is used the Rate Tables Module it is recommended that this slide be replaced with the slides from the Rate Tables Module that cover these 4 columns in detail.</a:t>
            </a:r>
            <a:endParaRPr lang="en-US" dirty="0"/>
          </a:p>
        </p:txBody>
      </p:sp>
      <p:sp>
        <p:nvSpPr>
          <p:cNvPr id="4" name="Slide Number Placeholder 3"/>
          <p:cNvSpPr>
            <a:spLocks noGrp="1"/>
          </p:cNvSpPr>
          <p:nvPr>
            <p:ph type="sldNum" sz="quarter" idx="10"/>
          </p:nvPr>
        </p:nvSpPr>
        <p:spPr/>
        <p:txBody>
          <a:bodyPr/>
          <a:lstStyle/>
          <a:p>
            <a:fld id="{C842CA17-355D-47DA-A198-9259D00F17F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94662D5-47EB-4F1C-BAC7-FF441F6997EF}" type="slidenum">
              <a:rPr lang="en-US" smtClean="0"/>
              <a:pPr/>
              <a:t>6</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39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45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51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 Industry Thumbnails">
    <p:spTree>
      <p:nvGrpSpPr>
        <p:cNvPr id="1" name=""/>
        <p:cNvGrpSpPr/>
        <p:nvPr/>
      </p:nvGrpSpPr>
      <p:grpSpPr>
        <a:xfrm>
          <a:off x="0" y="0"/>
          <a:ext cx="0" cy="0"/>
          <a:chOff x="0" y="0"/>
          <a:chExt cx="0" cy="0"/>
        </a:xfrm>
      </p:grpSpPr>
      <p:sp>
        <p:nvSpPr>
          <p:cNvPr id="2" name="Title 1"/>
          <p:cNvSpPr>
            <a:spLocks noGrp="1"/>
          </p:cNvSpPr>
          <p:nvPr>
            <p:ph type="title"/>
          </p:nvPr>
        </p:nvSpPr>
        <p:spPr>
          <a:xfrm>
            <a:off x="1384385" y="4203192"/>
            <a:ext cx="7412166" cy="1359408"/>
          </a:xfrm>
        </p:spPr>
        <p:txBody>
          <a:bodyPr lIns="0" tIns="0" rIns="0" bIns="0" anchor="t">
            <a:norm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08706" y="2717292"/>
            <a:ext cx="7387845" cy="1500187"/>
          </a:xfrm>
        </p:spPr>
        <p:txBody>
          <a:bodyPr lIns="0" tIns="0" rIns="0" bIns="0" anchor="b">
            <a:normAutofit/>
          </a:bodyPr>
          <a:lstStyle>
            <a:lvl1pPr marL="0" indent="0">
              <a:buNone/>
              <a:defRPr sz="2000">
                <a:solidFill>
                  <a:schemeClr val="tx1"/>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dirty="0" smtClean="0"/>
              <a:t>Click to edit Master text styles</a:t>
            </a:r>
          </a:p>
        </p:txBody>
      </p:sp>
      <p:pic>
        <p:nvPicPr>
          <p:cNvPr id="5" name="Picture 4" descr="Footer1.jpg"/>
          <p:cNvPicPr>
            <a:picLocks noChangeAspect="1"/>
          </p:cNvPicPr>
          <p:nvPr userDrawn="1"/>
        </p:nvPicPr>
        <p:blipFill>
          <a:blip r:embed="rId2" cstate="screen"/>
          <a:stretch>
            <a:fillRect/>
          </a:stretch>
        </p:blipFill>
        <p:spPr>
          <a:xfrm>
            <a:off x="0" y="5857625"/>
            <a:ext cx="9144000" cy="1027826"/>
          </a:xfrm>
          <a:prstGeom prst="rect">
            <a:avLst/>
          </a:prstGeom>
        </p:spPr>
      </p:pic>
      <p:pic>
        <p:nvPicPr>
          <p:cNvPr id="6" name="Picture 5" descr="blankheadt.jpg"/>
          <p:cNvPicPr>
            <a:picLocks noChangeAspect="1"/>
          </p:cNvPicPr>
          <p:nvPr userDrawn="1"/>
        </p:nvPicPr>
        <p:blipFill>
          <a:blip r:embed="rId3" cstate="screen"/>
          <a:stretch>
            <a:fillRect/>
          </a:stretch>
        </p:blipFill>
        <p:spPr>
          <a:xfrm>
            <a:off x="0" y="-27450"/>
            <a:ext cx="9144000" cy="627888"/>
          </a:xfrm>
          <a:prstGeom prst="rect">
            <a:avLst/>
          </a:prstGeom>
        </p:spPr>
      </p:pic>
    </p:spTree>
    <p:extLst>
      <p:ext uri="{BB962C8B-B14F-4D97-AF65-F5344CB8AC3E}">
        <p14:creationId xmlns:p14="http://schemas.microsoft.com/office/powerpoint/2010/main" val="370196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 Bottom Bar">
    <p:spTree>
      <p:nvGrpSpPr>
        <p:cNvPr id="1" name=""/>
        <p:cNvGrpSpPr/>
        <p:nvPr/>
      </p:nvGrpSpPr>
      <p:grpSpPr>
        <a:xfrm>
          <a:off x="0" y="0"/>
          <a:ext cx="0" cy="0"/>
          <a:chOff x="0" y="0"/>
          <a:chExt cx="0" cy="0"/>
        </a:xfrm>
      </p:grpSpPr>
      <p:sp>
        <p:nvSpPr>
          <p:cNvPr id="4" name="Title 1"/>
          <p:cNvSpPr txBox="1">
            <a:spLocks/>
          </p:cNvSpPr>
          <p:nvPr userDrawn="1"/>
        </p:nvSpPr>
        <p:spPr bwMode="auto">
          <a:xfrm>
            <a:off x="645546" y="356600"/>
            <a:ext cx="803578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4" rIns="0" bIns="45714" numCol="1" anchor="ctr" anchorCtr="0" compatLnSpc="1">
            <a:prstTxWarp prst="textNoShape">
              <a:avLst/>
            </a:prstTxWarp>
          </a:bodyPr>
          <a:lstStyle>
            <a:lvl1pPr algn="l">
              <a:defRPr/>
            </a:lvl1pPr>
          </a:lstStyle>
          <a:p>
            <a:pPr marL="0" marR="0" lvl="0" indent="0" algn="l" defTabSz="914293"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Head&amp;FootArt.jpg"/>
          <p:cNvPicPr>
            <a:picLocks noChangeAspect="1"/>
          </p:cNvPicPr>
          <p:nvPr userDrawn="1"/>
        </p:nvPicPr>
        <p:blipFill>
          <a:blip r:embed="rId2" cstate="screen"/>
          <a:stretch>
            <a:fillRect/>
          </a:stretch>
        </p:blipFill>
        <p:spPr>
          <a:xfrm>
            <a:off x="0" y="6230112"/>
            <a:ext cx="9144000" cy="627888"/>
          </a:xfrm>
          <a:prstGeom prst="rect">
            <a:avLst/>
          </a:prstGeom>
        </p:spPr>
      </p:pic>
      <p:sp>
        <p:nvSpPr>
          <p:cNvPr id="5" name="Title 1"/>
          <p:cNvSpPr>
            <a:spLocks noGrp="1"/>
          </p:cNvSpPr>
          <p:nvPr>
            <p:ph type="title"/>
          </p:nvPr>
        </p:nvSpPr>
        <p:spPr>
          <a:xfrm>
            <a:off x="645546" y="356600"/>
            <a:ext cx="8151004" cy="731838"/>
          </a:xfrm>
        </p:spPr>
        <p:txBody>
          <a:bodyPr lIns="0" rIns="0">
            <a:normAutofit/>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838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txBox="1">
            <a:spLocks/>
          </p:cNvSpPr>
          <p:nvPr userDrawn="1"/>
        </p:nvSpPr>
        <p:spPr bwMode="auto">
          <a:xfrm>
            <a:off x="645546" y="356600"/>
            <a:ext cx="803578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4" rIns="0" bIns="45714" numCol="1" anchor="ctr" anchorCtr="0" compatLnSpc="1">
            <a:prstTxWarp prst="textNoShape">
              <a:avLst/>
            </a:prstTxWarp>
          </a:bodyPr>
          <a:lstStyle>
            <a:lvl1pPr algn="l">
              <a:defRPr/>
            </a:lvl1pPr>
          </a:lstStyle>
          <a:p>
            <a:pPr marL="0" marR="0" lvl="0" indent="0" algn="l" defTabSz="914293"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9838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1"/>
          </a:solidFill>
          <a:ln w="9525" cap="flat" cmpd="sng" algn="ctr">
            <a:no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8" name="Rectangle 7"/>
          <p:cNvSpPr>
            <a:spLocks noChangeArrowheads="1"/>
          </p:cNvSpPr>
          <p:nvPr/>
        </p:nvSpPr>
        <p:spPr bwMode="white">
          <a:xfrm>
            <a:off x="0" y="1"/>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10" name="Rectangle 9"/>
          <p:cNvSpPr/>
          <p:nvPr/>
        </p:nvSpPr>
        <p:spPr>
          <a:xfrm>
            <a:off x="152400" y="609600"/>
            <a:ext cx="3497881" cy="5867400"/>
          </a:xfrm>
          <a:prstGeom prst="rect">
            <a:avLst/>
          </a:prstGeom>
          <a:solidFill>
            <a:schemeClr val="tx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13" name="Oval 12"/>
          <p:cNvSpPr/>
          <p:nvPr/>
        </p:nvSpPr>
        <p:spPr>
          <a:xfrm>
            <a:off x="1596375" y="22294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a:defRPr/>
            </a:pPr>
            <a:endParaRPr lang="en-US" dirty="0"/>
          </a:p>
        </p:txBody>
      </p:sp>
      <p:sp>
        <p:nvSpPr>
          <p:cNvPr id="14" name="Oval 13"/>
          <p:cNvSpPr/>
          <p:nvPr/>
        </p:nvSpPr>
        <p:spPr>
          <a:xfrm>
            <a:off x="1691625" y="318195"/>
            <a:ext cx="419100" cy="419100"/>
          </a:xfrm>
          <a:prstGeom prst="ellipse">
            <a:avLst/>
          </a:prstGeom>
          <a:solidFill>
            <a:srgbClr val="FFFFFF"/>
          </a:solidFill>
          <a:ln w="50800" cap="rnd" cmpd="dbl"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a:defRPr/>
            </a:pPr>
            <a:endParaRPr lang="en-US" dirty="0"/>
          </a:p>
        </p:txBody>
      </p:sp>
      <p:sp>
        <p:nvSpPr>
          <p:cNvPr id="15" name="Rectangle 14"/>
          <p:cNvSpPr>
            <a:spLocks noChangeArrowheads="1"/>
          </p:cNvSpPr>
          <p:nvPr/>
        </p:nvSpPr>
        <p:spPr bwMode="auto">
          <a:xfrm>
            <a:off x="149226" y="6388100"/>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2" name="Title 1"/>
          <p:cNvSpPr>
            <a:spLocks noGrp="1"/>
          </p:cNvSpPr>
          <p:nvPr>
            <p:ph type="title"/>
          </p:nvPr>
        </p:nvSpPr>
        <p:spPr>
          <a:xfrm>
            <a:off x="381000" y="914400"/>
            <a:ext cx="3038851" cy="990600"/>
          </a:xfrm>
        </p:spPr>
        <p:txBody>
          <a:bodyPr>
            <a:normAutofit/>
          </a:bodyPr>
          <a:lstStyle>
            <a:lvl1pPr algn="l">
              <a:buNone/>
              <a:defRPr sz="2800" b="1">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981201"/>
            <a:ext cx="3038851" cy="4144963"/>
          </a:xfrm>
        </p:spPr>
        <p:txBody>
          <a:bodyPr>
            <a:normAutofit/>
          </a:bodyPr>
          <a:lstStyle>
            <a:lvl1pPr marL="0" indent="0">
              <a:spcAft>
                <a:spcPts val="1000"/>
              </a:spcAft>
              <a:buNone/>
              <a:defRPr sz="2400">
                <a:solidFill>
                  <a:srgbClr val="FFFFFF"/>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20" name="Content Placeholder 19"/>
          <p:cNvSpPr>
            <a:spLocks noGrp="1"/>
          </p:cNvSpPr>
          <p:nvPr>
            <p:ph sz="quarter" idx="1"/>
          </p:nvPr>
        </p:nvSpPr>
        <p:spPr>
          <a:xfrm>
            <a:off x="3957520" y="685800"/>
            <a:ext cx="480548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Number Placeholder 6"/>
          <p:cNvSpPr>
            <a:spLocks noGrp="1"/>
          </p:cNvSpPr>
          <p:nvPr>
            <p:ph type="sldNum" sz="quarter" idx="10"/>
          </p:nvPr>
        </p:nvSpPr>
        <p:spPr>
          <a:xfrm>
            <a:off x="1672575" y="307083"/>
            <a:ext cx="457200" cy="441325"/>
          </a:xfrm>
        </p:spPr>
        <p:txBody>
          <a:bodyPr/>
          <a:lstStyle>
            <a:lvl1pPr>
              <a:defRPr>
                <a:solidFill>
                  <a:schemeClr val="accent3">
                    <a:shade val="75000"/>
                  </a:schemeClr>
                </a:solidFill>
              </a:defRPr>
            </a:lvl1pPr>
          </a:lstStyle>
          <a:p>
            <a:pPr>
              <a:defRPr/>
            </a:pPr>
            <a:fld id="{B25C7516-8F73-4E36-8021-6B6A979CC287}"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endParaRPr lang="en-US" dirty="0"/>
          </a:p>
        </p:txBody>
      </p:sp>
      <p:sp>
        <p:nvSpPr>
          <p:cNvPr id="18" name="Footer Placeholder 5"/>
          <p:cNvSpPr>
            <a:spLocks noGrp="1"/>
          </p:cNvSpPr>
          <p:nvPr>
            <p:ph type="ftr" sz="quarter" idx="12"/>
          </p:nvPr>
        </p:nvSpPr>
        <p:spPr>
          <a:xfrm>
            <a:off x="301626" y="6410326"/>
            <a:ext cx="3382963" cy="366713"/>
          </a:xfrm>
        </p:spPr>
        <p:txBody>
          <a:bodyPr/>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A26AB9AF-1185-4ECD-BA84-5D162B28D68E}" type="datetimeFigureOut">
              <a:rPr lang="en-US" smtClean="0"/>
              <a:pPr>
                <a:defRPr/>
              </a:pPr>
              <a:t>8/7/2018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664EBF3-1474-4063-B1F5-F9DB89D333B9}" type="slidenum">
              <a:rPr lang="en-US" smtClean="0"/>
              <a:pPr>
                <a:defRPr/>
              </a:pPr>
              <a:t>‹#›</a:t>
            </a:fld>
            <a:endParaRPr lang="en-US" dirty="0"/>
          </a:p>
        </p:txBody>
      </p:sp>
      <p:sp>
        <p:nvSpPr>
          <p:cNvPr id="10" name="Rectangle 9"/>
          <p:cNvSpPr>
            <a:spLocks noChangeArrowheads="1"/>
          </p:cNvSpPr>
          <p:nvPr userDrawn="1"/>
        </p:nvSpPr>
        <p:spPr bwMode="auto">
          <a:xfrm>
            <a:off x="152400" y="152400"/>
            <a:ext cx="8832850" cy="304800"/>
          </a:xfrm>
          <a:prstGeom prst="rect">
            <a:avLst/>
          </a:prstGeom>
          <a:solidFill>
            <a:schemeClr val="accent1"/>
          </a:solidFill>
          <a:ln w="9525" cap="flat" cmpd="sng" algn="ctr">
            <a:no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
        <p:nvSpPr>
          <p:cNvPr id="11" name="Rectangle 10"/>
          <p:cNvSpPr/>
          <p:nvPr userDrawn="1"/>
        </p:nvSpPr>
        <p:spPr>
          <a:xfrm>
            <a:off x="152400" y="609600"/>
            <a:ext cx="3497881" cy="5867400"/>
          </a:xfrm>
          <a:prstGeom prst="rect">
            <a:avLst/>
          </a:prstGeom>
          <a:solidFill>
            <a:schemeClr val="tx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a:defRPr/>
            </a:pPr>
            <a:endParaRPr lang="en-US" dirty="0"/>
          </a:p>
        </p:txBody>
      </p:sp>
      <p:sp>
        <p:nvSpPr>
          <p:cNvPr id="12" name="Oval 11"/>
          <p:cNvSpPr/>
          <p:nvPr userDrawn="1"/>
        </p:nvSpPr>
        <p:spPr>
          <a:xfrm>
            <a:off x="1691625" y="318195"/>
            <a:ext cx="419100" cy="419100"/>
          </a:xfrm>
          <a:prstGeom prst="ellipse">
            <a:avLst/>
          </a:prstGeom>
          <a:solidFill>
            <a:srgbClr val="FFFFFF"/>
          </a:solidFill>
          <a:ln w="50800" cap="rnd" cmpd="dbl"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a:defRPr/>
            </a:pPr>
            <a:endParaRPr lang="en-US" dirty="0"/>
          </a:p>
        </p:txBody>
      </p:sp>
      <p:sp>
        <p:nvSpPr>
          <p:cNvPr id="14" name="Title 1"/>
          <p:cNvSpPr>
            <a:spLocks noGrp="1"/>
          </p:cNvSpPr>
          <p:nvPr>
            <p:ph type="title"/>
          </p:nvPr>
        </p:nvSpPr>
        <p:spPr>
          <a:xfrm>
            <a:off x="347451" y="779055"/>
            <a:ext cx="3038851" cy="990600"/>
          </a:xfrm>
        </p:spPr>
        <p:txBody>
          <a:bodyPr>
            <a:normAutofit/>
          </a:bodyPr>
          <a:lstStyle>
            <a:lvl1pPr algn="l">
              <a:buNone/>
              <a:defRPr sz="2800" b="1">
                <a:solidFill>
                  <a:srgbClr val="FFFFFF"/>
                </a:solidFill>
              </a:defRPr>
            </a:lvl1pPr>
          </a:lstStyle>
          <a:p>
            <a:r>
              <a:rPr lang="en-US" dirty="0" smtClean="0"/>
              <a:t>Click to edit Master title style</a:t>
            </a:r>
            <a:endParaRPr lang="en-US" dirty="0"/>
          </a:p>
        </p:txBody>
      </p:sp>
      <p:sp>
        <p:nvSpPr>
          <p:cNvPr id="15" name="Content Placeholder 19"/>
          <p:cNvSpPr>
            <a:spLocks noGrp="1"/>
          </p:cNvSpPr>
          <p:nvPr>
            <p:ph sz="quarter" idx="13"/>
          </p:nvPr>
        </p:nvSpPr>
        <p:spPr>
          <a:xfrm>
            <a:off x="347450" y="1931205"/>
            <a:ext cx="3110805" cy="4454980"/>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a:spLocks noChangeArrowheads="1"/>
          </p:cNvSpPr>
          <p:nvPr userDrawn="1"/>
        </p:nvSpPr>
        <p:spPr bwMode="auto">
          <a:xfrm>
            <a:off x="149226" y="6388100"/>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lIns="91429" tIns="45714" rIns="91429" bIns="45714" anchor="ctr"/>
          <a:lstStyle/>
          <a:p>
            <a:pPr>
              <a:defRPr/>
            </a:pPr>
            <a:endParaRPr lang="en-US" dirty="0">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Science Thumbnails">
    <p:spTree>
      <p:nvGrpSpPr>
        <p:cNvPr id="1" name=""/>
        <p:cNvGrpSpPr/>
        <p:nvPr/>
      </p:nvGrpSpPr>
      <p:grpSpPr>
        <a:xfrm>
          <a:off x="0" y="0"/>
          <a:ext cx="0" cy="0"/>
          <a:chOff x="0" y="0"/>
          <a:chExt cx="0" cy="0"/>
        </a:xfrm>
      </p:grpSpPr>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dirty="0" smtClean="0"/>
              <a:t>Click to edit Master title style</a:t>
            </a:r>
            <a:endParaRPr lang="en-US" dirty="0"/>
          </a:p>
        </p:txBody>
      </p:sp>
      <p:sp>
        <p:nvSpPr>
          <p:cNvPr id="9" name="Text Placeholder 2"/>
          <p:cNvSpPr>
            <a:spLocks noGrp="1"/>
          </p:cNvSpPr>
          <p:nvPr>
            <p:ph type="body" idx="1"/>
          </p:nvPr>
        </p:nvSpPr>
        <p:spPr>
          <a:xfrm>
            <a:off x="1408706" y="2717292"/>
            <a:ext cx="7387845" cy="1500187"/>
          </a:xfrm>
        </p:spPr>
        <p:txBody>
          <a:bodyPr lIns="0" tIns="0" rIns="0" bIns="0" anchor="b"/>
          <a:lstStyle>
            <a:lvl1pPr marL="0" indent="0">
              <a:buNone/>
              <a:defRPr sz="2000">
                <a:solidFill>
                  <a:schemeClr val="tx1"/>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dirty="0" smtClean="0"/>
              <a:t>Click to edit Master text styles</a:t>
            </a:r>
          </a:p>
        </p:txBody>
      </p:sp>
      <p:pic>
        <p:nvPicPr>
          <p:cNvPr id="5" name="Picture 4" descr="Footer2.jpg"/>
          <p:cNvPicPr>
            <a:picLocks noChangeAspect="1"/>
          </p:cNvPicPr>
          <p:nvPr userDrawn="1"/>
        </p:nvPicPr>
        <p:blipFill>
          <a:blip r:embed="rId2" cstate="screen"/>
          <a:stretch>
            <a:fillRect/>
          </a:stretch>
        </p:blipFill>
        <p:spPr>
          <a:xfrm>
            <a:off x="0" y="5857625"/>
            <a:ext cx="9144000" cy="1027826"/>
          </a:xfrm>
          <a:prstGeom prst="rect">
            <a:avLst/>
          </a:prstGeom>
        </p:spPr>
      </p:pic>
      <p:pic>
        <p:nvPicPr>
          <p:cNvPr id="6" name="Picture 5" descr="blankheadt.jpg"/>
          <p:cNvPicPr>
            <a:picLocks noChangeAspect="1"/>
          </p:cNvPicPr>
          <p:nvPr userDrawn="1"/>
        </p:nvPicPr>
        <p:blipFill>
          <a:blip r:embed="rId3" cstate="screen"/>
          <a:stretch>
            <a:fillRect/>
          </a:stretch>
        </p:blipFill>
        <p:spPr>
          <a:xfrm>
            <a:off x="0" y="-27450"/>
            <a:ext cx="9144000" cy="627888"/>
          </a:xfrm>
          <a:prstGeom prst="rect">
            <a:avLst/>
          </a:prstGeom>
        </p:spPr>
      </p:pic>
    </p:spTree>
    <p:extLst>
      <p:ext uri="{BB962C8B-B14F-4D97-AF65-F5344CB8AC3E}">
        <p14:creationId xmlns:p14="http://schemas.microsoft.com/office/powerpoint/2010/main" val="370196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7" y="971080"/>
            <a:ext cx="8112599" cy="731838"/>
          </a:xfrm>
        </p:spPr>
        <p:txBody>
          <a:bodyPr lIns="0" tIns="0" rIns="0" bIns="0"/>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4023" y="1733080"/>
            <a:ext cx="8114123" cy="46771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ead&amp;FootArt.jpg"/>
          <p:cNvPicPr>
            <a:picLocks noChangeAspect="1"/>
          </p:cNvPicPr>
          <p:nvPr userDrawn="1"/>
        </p:nvPicPr>
        <p:blipFill>
          <a:blip r:embed="rId2" cstate="screen"/>
          <a:stretch>
            <a:fillRect/>
          </a:stretch>
        </p:blipFill>
        <p:spPr>
          <a:xfrm>
            <a:off x="0" y="0"/>
            <a:ext cx="9144000" cy="627888"/>
          </a:xfrm>
          <a:prstGeom prst="rect">
            <a:avLst/>
          </a:prstGeom>
        </p:spPr>
      </p:pic>
    </p:spTree>
    <p:extLst>
      <p:ext uri="{BB962C8B-B14F-4D97-AF65-F5344CB8AC3E}">
        <p14:creationId xmlns:p14="http://schemas.microsoft.com/office/powerpoint/2010/main" val="289736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Bottom Bar">
    <p:spTree>
      <p:nvGrpSpPr>
        <p:cNvPr id="1" name=""/>
        <p:cNvGrpSpPr/>
        <p:nvPr/>
      </p:nvGrpSpPr>
      <p:grpSpPr>
        <a:xfrm>
          <a:off x="0" y="0"/>
          <a:ext cx="0" cy="0"/>
          <a:chOff x="0" y="0"/>
          <a:chExt cx="0" cy="0"/>
        </a:xfrm>
      </p:grpSpPr>
      <p:sp>
        <p:nvSpPr>
          <p:cNvPr id="4" name="Title 1"/>
          <p:cNvSpPr>
            <a:spLocks noGrp="1"/>
          </p:cNvSpPr>
          <p:nvPr>
            <p:ph type="title"/>
          </p:nvPr>
        </p:nvSpPr>
        <p:spPr>
          <a:xfrm>
            <a:off x="656214" y="353568"/>
            <a:ext cx="8077830" cy="731838"/>
          </a:xfrm>
        </p:spPr>
        <p:txBody>
          <a:bodyPr lIns="0" tIns="0" rIns="0" bIns="0">
            <a:normAutofit/>
          </a:bodyPr>
          <a:lstStyle>
            <a:lvl1pPr algn="l">
              <a:defRPr/>
            </a:lvl1pPr>
          </a:lstStyle>
          <a:p>
            <a:r>
              <a:rPr lang="en-US" dirty="0" smtClean="0"/>
              <a:t>Click to edit Master title style</a:t>
            </a:r>
            <a:endParaRPr lang="en-US" dirty="0"/>
          </a:p>
        </p:txBody>
      </p:sp>
      <p:sp>
        <p:nvSpPr>
          <p:cNvPr id="5" name="Content Placeholder 2"/>
          <p:cNvSpPr>
            <a:spLocks noGrp="1"/>
          </p:cNvSpPr>
          <p:nvPr>
            <p:ph idx="1"/>
          </p:nvPr>
        </p:nvSpPr>
        <p:spPr>
          <a:xfrm>
            <a:off x="654690" y="1115568"/>
            <a:ext cx="8077830" cy="471373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Head&amp;FootArt.jpg"/>
          <p:cNvPicPr>
            <a:picLocks noChangeAspect="1"/>
          </p:cNvPicPr>
          <p:nvPr userDrawn="1"/>
        </p:nvPicPr>
        <p:blipFill>
          <a:blip r:embed="rId2" cstate="screen"/>
          <a:stretch>
            <a:fillRect/>
          </a:stretch>
        </p:blipFill>
        <p:spPr>
          <a:xfrm>
            <a:off x="0" y="6230112"/>
            <a:ext cx="9144000" cy="627888"/>
          </a:xfrm>
          <a:prstGeom prst="rect">
            <a:avLst/>
          </a:prstGeom>
        </p:spPr>
      </p:pic>
    </p:spTree>
    <p:extLst>
      <p:ext uri="{BB962C8B-B14F-4D97-AF65-F5344CB8AC3E}">
        <p14:creationId xmlns:p14="http://schemas.microsoft.com/office/powerpoint/2010/main" val="62717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w/ Top Bar">
    <p:spTree>
      <p:nvGrpSpPr>
        <p:cNvPr id="1" name=""/>
        <p:cNvGrpSpPr/>
        <p:nvPr/>
      </p:nvGrpSpPr>
      <p:grpSpPr>
        <a:xfrm>
          <a:off x="0" y="0"/>
          <a:ext cx="0" cy="0"/>
          <a:chOff x="0" y="0"/>
          <a:chExt cx="0" cy="0"/>
        </a:xfrm>
      </p:grpSpPr>
      <p:sp>
        <p:nvSpPr>
          <p:cNvPr id="2" name="Title 1"/>
          <p:cNvSpPr>
            <a:spLocks noGrp="1"/>
          </p:cNvSpPr>
          <p:nvPr>
            <p:ph type="title"/>
          </p:nvPr>
        </p:nvSpPr>
        <p:spPr>
          <a:xfrm>
            <a:off x="634573" y="2707006"/>
            <a:ext cx="7969952" cy="1362075"/>
          </a:xfrm>
        </p:spPr>
        <p:txBody>
          <a:bodyPr lIns="0" tIns="0" rIns="0" bIns="0"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52861" y="1206819"/>
            <a:ext cx="7951664" cy="1500187"/>
          </a:xfrm>
        </p:spPr>
        <p:txBody>
          <a:bodyPr lIns="0" tIns="0" rIns="0" bIns="0" anchor="b"/>
          <a:lstStyle>
            <a:lvl1pPr marL="0" indent="0">
              <a:buNone/>
              <a:defRPr sz="2000">
                <a:solidFill>
                  <a:schemeClr val="tx1"/>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dirty="0" smtClean="0"/>
              <a:t>Click to edit Master text styles</a:t>
            </a:r>
          </a:p>
        </p:txBody>
      </p:sp>
      <p:pic>
        <p:nvPicPr>
          <p:cNvPr id="4" name="Picture 3" descr="Head&amp;FootArt.jpg"/>
          <p:cNvPicPr>
            <a:picLocks noChangeAspect="1"/>
          </p:cNvPicPr>
          <p:nvPr userDrawn="1"/>
        </p:nvPicPr>
        <p:blipFill>
          <a:blip r:embed="rId2" cstate="screen"/>
          <a:stretch>
            <a:fillRect/>
          </a:stretch>
        </p:blipFill>
        <p:spPr>
          <a:xfrm>
            <a:off x="0" y="0"/>
            <a:ext cx="9144000" cy="627888"/>
          </a:xfrm>
          <a:prstGeom prst="rect">
            <a:avLst/>
          </a:prstGeom>
        </p:spPr>
      </p:pic>
    </p:spTree>
    <p:extLst>
      <p:ext uri="{BB962C8B-B14F-4D97-AF65-F5344CB8AC3E}">
        <p14:creationId xmlns:p14="http://schemas.microsoft.com/office/powerpoint/2010/main" val="421508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 Botton Bar">
    <p:spTree>
      <p:nvGrpSpPr>
        <p:cNvPr id="1" name=""/>
        <p:cNvGrpSpPr/>
        <p:nvPr/>
      </p:nvGrpSpPr>
      <p:grpSpPr>
        <a:xfrm>
          <a:off x="0" y="0"/>
          <a:ext cx="0" cy="0"/>
          <a:chOff x="0" y="0"/>
          <a:chExt cx="0" cy="0"/>
        </a:xfrm>
      </p:grpSpPr>
      <p:sp>
        <p:nvSpPr>
          <p:cNvPr id="4" name="Title 1"/>
          <p:cNvSpPr>
            <a:spLocks noGrp="1"/>
          </p:cNvSpPr>
          <p:nvPr>
            <p:ph type="title"/>
          </p:nvPr>
        </p:nvSpPr>
        <p:spPr>
          <a:xfrm>
            <a:off x="665663" y="2699306"/>
            <a:ext cx="8015673" cy="1362075"/>
          </a:xfrm>
        </p:spPr>
        <p:txBody>
          <a:bodyPr lIns="0" tIns="0" rIns="0" bIns="0" anchor="t"/>
          <a:lstStyle>
            <a:lvl1pPr algn="l">
              <a:defRPr sz="4000" b="1" cap="all"/>
            </a:lvl1pPr>
          </a:lstStyle>
          <a:p>
            <a:r>
              <a:rPr lang="en-US" dirty="0" smtClean="0"/>
              <a:t>Click to edit Master title style</a:t>
            </a:r>
            <a:endParaRPr lang="en-US" dirty="0"/>
          </a:p>
        </p:txBody>
      </p:sp>
      <p:sp>
        <p:nvSpPr>
          <p:cNvPr id="5" name="Text Placeholder 2"/>
          <p:cNvSpPr>
            <a:spLocks noGrp="1"/>
          </p:cNvSpPr>
          <p:nvPr>
            <p:ph type="body" idx="1"/>
          </p:nvPr>
        </p:nvSpPr>
        <p:spPr>
          <a:xfrm>
            <a:off x="683951" y="1199119"/>
            <a:ext cx="7997384" cy="1500187"/>
          </a:xfrm>
        </p:spPr>
        <p:txBody>
          <a:bodyPr lIns="0" tIns="0" rIns="0" bIns="0" anchor="b"/>
          <a:lstStyle>
            <a:lvl1pPr marL="0" indent="0">
              <a:buNone/>
              <a:defRPr sz="2000">
                <a:solidFill>
                  <a:schemeClr val="tx1"/>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dirty="0" smtClean="0"/>
              <a:t>Click to edit Master text styles</a:t>
            </a:r>
          </a:p>
        </p:txBody>
      </p:sp>
      <p:pic>
        <p:nvPicPr>
          <p:cNvPr id="6" name="Picture 5" descr="Head&amp;FootArt.jpg"/>
          <p:cNvPicPr>
            <a:picLocks noChangeAspect="1"/>
          </p:cNvPicPr>
          <p:nvPr userDrawn="1"/>
        </p:nvPicPr>
        <p:blipFill>
          <a:blip r:embed="rId2" cstate="screen"/>
          <a:stretch>
            <a:fillRect/>
          </a:stretch>
        </p:blipFill>
        <p:spPr>
          <a:xfrm>
            <a:off x="0" y="6230112"/>
            <a:ext cx="9144000" cy="627888"/>
          </a:xfrm>
          <a:prstGeom prst="rect">
            <a:avLst/>
          </a:prstGeom>
        </p:spPr>
      </p:pic>
    </p:spTree>
    <p:extLst>
      <p:ext uri="{BB962C8B-B14F-4D97-AF65-F5344CB8AC3E}">
        <p14:creationId xmlns:p14="http://schemas.microsoft.com/office/powerpoint/2010/main" val="122692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7" y="971080"/>
            <a:ext cx="8112599" cy="731838"/>
          </a:xfrm>
        </p:spPr>
        <p:txBody>
          <a:bodyPr lIns="0" tIns="0" rIns="0" bIns="0"/>
          <a:lstStyle>
            <a:lvl1pPr algn="l">
              <a:defRPr/>
            </a:lvl1pPr>
          </a:lstStyle>
          <a:p>
            <a:endParaRPr lang="en-US" dirty="0"/>
          </a:p>
        </p:txBody>
      </p:sp>
      <p:sp>
        <p:nvSpPr>
          <p:cNvPr id="3" name="Content Placeholder 2"/>
          <p:cNvSpPr>
            <a:spLocks noGrp="1"/>
          </p:cNvSpPr>
          <p:nvPr>
            <p:ph sz="half" idx="1"/>
          </p:nvPr>
        </p:nvSpPr>
        <p:spPr>
          <a:xfrm>
            <a:off x="654691" y="1885481"/>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half" idx="10"/>
          </p:nvPr>
        </p:nvSpPr>
        <p:spPr>
          <a:xfrm>
            <a:off x="4802431" y="1892801"/>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Head&amp;FootArt.jpg"/>
          <p:cNvPicPr>
            <a:picLocks noChangeAspect="1"/>
          </p:cNvPicPr>
          <p:nvPr userDrawn="1"/>
        </p:nvPicPr>
        <p:blipFill>
          <a:blip r:embed="rId2" cstate="screen"/>
          <a:stretch>
            <a:fillRect/>
          </a:stretch>
        </p:blipFill>
        <p:spPr>
          <a:xfrm>
            <a:off x="0" y="0"/>
            <a:ext cx="9144000" cy="627888"/>
          </a:xfrm>
          <a:prstGeom prst="rect">
            <a:avLst/>
          </a:prstGeom>
        </p:spPr>
      </p:pic>
    </p:spTree>
    <p:extLst>
      <p:ext uri="{BB962C8B-B14F-4D97-AF65-F5344CB8AC3E}">
        <p14:creationId xmlns:p14="http://schemas.microsoft.com/office/powerpoint/2010/main" val="139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 Bottom Bar">
    <p:spTree>
      <p:nvGrpSpPr>
        <p:cNvPr id="1" name=""/>
        <p:cNvGrpSpPr/>
        <p:nvPr/>
      </p:nvGrpSpPr>
      <p:grpSpPr>
        <a:xfrm>
          <a:off x="0" y="0"/>
          <a:ext cx="0" cy="0"/>
          <a:chOff x="0" y="0"/>
          <a:chExt cx="0" cy="0"/>
        </a:xfrm>
      </p:grpSpPr>
      <p:sp>
        <p:nvSpPr>
          <p:cNvPr id="5" name="Title 1"/>
          <p:cNvSpPr txBox="1">
            <a:spLocks/>
          </p:cNvSpPr>
          <p:nvPr userDrawn="1"/>
        </p:nvSpPr>
        <p:spPr bwMode="auto">
          <a:xfrm>
            <a:off x="645547" y="356600"/>
            <a:ext cx="811259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a:defRPr/>
            </a:lvl1pPr>
          </a:lstStyle>
          <a:p>
            <a:pPr marL="0" marR="0" lvl="0" indent="0" algn="l" defTabSz="914293"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a:spLocks noGrp="1"/>
          </p:cNvSpPr>
          <p:nvPr>
            <p:ph sz="half" idx="10"/>
          </p:nvPr>
        </p:nvSpPr>
        <p:spPr>
          <a:xfrm>
            <a:off x="654691" y="1271001"/>
            <a:ext cx="3955715" cy="453389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1"/>
          </p:nvPr>
        </p:nvSpPr>
        <p:spPr>
          <a:xfrm>
            <a:off x="4802431" y="1278321"/>
            <a:ext cx="3955715" cy="453389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Head&amp;FootArt.jpg"/>
          <p:cNvPicPr>
            <a:picLocks noChangeAspect="1"/>
          </p:cNvPicPr>
          <p:nvPr userDrawn="1"/>
        </p:nvPicPr>
        <p:blipFill>
          <a:blip r:embed="rId2" cstate="screen"/>
          <a:stretch>
            <a:fillRect/>
          </a:stretch>
        </p:blipFill>
        <p:spPr>
          <a:xfrm>
            <a:off x="0" y="6230112"/>
            <a:ext cx="9144000" cy="627888"/>
          </a:xfrm>
          <a:prstGeom prst="rect">
            <a:avLst/>
          </a:prstGeom>
        </p:spPr>
      </p:pic>
      <p:sp>
        <p:nvSpPr>
          <p:cNvPr id="8" name="Title 1"/>
          <p:cNvSpPr>
            <a:spLocks noGrp="1"/>
          </p:cNvSpPr>
          <p:nvPr>
            <p:ph type="title"/>
          </p:nvPr>
        </p:nvSpPr>
        <p:spPr>
          <a:xfrm>
            <a:off x="645546" y="356600"/>
            <a:ext cx="8151004" cy="731838"/>
          </a:xfrm>
        </p:spPr>
        <p:txBody>
          <a:bodyPr lIns="0" rIns="0"/>
          <a:lstStyle>
            <a:lvl1pPr algn="l">
              <a:defRPr/>
            </a:lvl1pPr>
          </a:lstStyle>
          <a:p>
            <a:endParaRPr lang="en-US" dirty="0"/>
          </a:p>
        </p:txBody>
      </p:sp>
    </p:spTree>
    <p:extLst>
      <p:ext uri="{BB962C8B-B14F-4D97-AF65-F5344CB8AC3E}">
        <p14:creationId xmlns:p14="http://schemas.microsoft.com/office/powerpoint/2010/main" val="352140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w/ Top Bar">
    <p:spTree>
      <p:nvGrpSpPr>
        <p:cNvPr id="1" name=""/>
        <p:cNvGrpSpPr/>
        <p:nvPr/>
      </p:nvGrpSpPr>
      <p:grpSpPr>
        <a:xfrm>
          <a:off x="0" y="0"/>
          <a:ext cx="0" cy="0"/>
          <a:chOff x="0" y="0"/>
          <a:chExt cx="0" cy="0"/>
        </a:xfrm>
      </p:grpSpPr>
      <p:sp>
        <p:nvSpPr>
          <p:cNvPr id="2" name="Title 1"/>
          <p:cNvSpPr>
            <a:spLocks noGrp="1"/>
          </p:cNvSpPr>
          <p:nvPr>
            <p:ph type="title"/>
          </p:nvPr>
        </p:nvSpPr>
        <p:spPr>
          <a:xfrm>
            <a:off x="645546" y="932675"/>
            <a:ext cx="8151004" cy="731838"/>
          </a:xfrm>
        </p:spPr>
        <p:txBody>
          <a:bodyPr lIns="0" rIns="0"/>
          <a:lstStyle>
            <a:lvl1pPr algn="l">
              <a:defRPr/>
            </a:lvl1pPr>
          </a:lstStyle>
          <a:p>
            <a:endParaRPr lang="en-US" dirty="0"/>
          </a:p>
        </p:txBody>
      </p:sp>
      <p:pic>
        <p:nvPicPr>
          <p:cNvPr id="3" name="Picture 2" descr="Head&amp;FootArt.jpg"/>
          <p:cNvPicPr>
            <a:picLocks noChangeAspect="1"/>
          </p:cNvPicPr>
          <p:nvPr userDrawn="1"/>
        </p:nvPicPr>
        <p:blipFill>
          <a:blip r:embed="rId2" cstate="screen"/>
          <a:stretch>
            <a:fillRect/>
          </a:stretch>
        </p:blipFill>
        <p:spPr>
          <a:xfrm>
            <a:off x="0" y="0"/>
            <a:ext cx="9144000" cy="627888"/>
          </a:xfrm>
          <a:prstGeom prst="rect">
            <a:avLst/>
          </a:prstGeom>
        </p:spPr>
      </p:pic>
    </p:spTree>
    <p:extLst>
      <p:ext uri="{BB962C8B-B14F-4D97-AF65-F5344CB8AC3E}">
        <p14:creationId xmlns:p14="http://schemas.microsoft.com/office/powerpoint/2010/main" val="279385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6AB9AF-1185-4ECD-BA84-5D162B28D68E}" type="datetimeFigureOut">
              <a:rPr lang="en-US"/>
              <a:pPr>
                <a:defRPr/>
              </a:pPr>
              <a:t>8/7/2018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64EBF3-1474-4063-B1F5-F9DB89D333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812" r:id="rId2"/>
    <p:sldLayoutId id="2147483764" r:id="rId3"/>
    <p:sldLayoutId id="2147483786" r:id="rId4"/>
    <p:sldLayoutId id="2147483792" r:id="rId5"/>
    <p:sldLayoutId id="2147483794" r:id="rId6"/>
    <p:sldLayoutId id="2147483797" r:id="rId7"/>
    <p:sldLayoutId id="2147483798" r:id="rId8"/>
    <p:sldLayoutId id="2147483802" r:id="rId9"/>
    <p:sldLayoutId id="2147483803" r:id="rId10"/>
    <p:sldLayoutId id="2147483813" r:id="rId11"/>
    <p:sldLayoutId id="2147483814" r:id="rId12"/>
    <p:sldLayoutId id="2147483817"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46" algn="ctr" rtl="0" eaLnBrk="1" fontAlgn="base" hangingPunct="1">
        <a:spcBef>
          <a:spcPct val="0"/>
        </a:spcBef>
        <a:spcAft>
          <a:spcPct val="0"/>
        </a:spcAft>
        <a:defRPr sz="4400">
          <a:solidFill>
            <a:schemeClr val="tx1"/>
          </a:solidFill>
          <a:latin typeface="Calibri" pitchFamily="34" charset="0"/>
        </a:defRPr>
      </a:lvl6pPr>
      <a:lvl7pPr marL="914293" algn="ctr" rtl="0" eaLnBrk="1" fontAlgn="base" hangingPunct="1">
        <a:spcBef>
          <a:spcPct val="0"/>
        </a:spcBef>
        <a:spcAft>
          <a:spcPct val="0"/>
        </a:spcAft>
        <a:defRPr sz="4400">
          <a:solidFill>
            <a:schemeClr val="tx1"/>
          </a:solidFill>
          <a:latin typeface="Calibri" pitchFamily="34" charset="0"/>
        </a:defRPr>
      </a:lvl7pPr>
      <a:lvl8pPr marL="1371440" algn="ctr" rtl="0" eaLnBrk="1" fontAlgn="base" hangingPunct="1">
        <a:spcBef>
          <a:spcPct val="0"/>
        </a:spcBef>
        <a:spcAft>
          <a:spcPct val="0"/>
        </a:spcAft>
        <a:defRPr sz="4400">
          <a:solidFill>
            <a:schemeClr val="tx1"/>
          </a:solidFill>
          <a:latin typeface="Calibri" pitchFamily="34" charset="0"/>
        </a:defRPr>
      </a:lvl8pPr>
      <a:lvl9pPr marL="1828586" algn="ctr" rtl="0" eaLnBrk="1" fontAlgn="base" hangingPunct="1">
        <a:spcBef>
          <a:spcPct val="0"/>
        </a:spcBef>
        <a:spcAft>
          <a:spcPct val="0"/>
        </a:spcAft>
        <a:defRPr sz="4400">
          <a:solidFill>
            <a:schemeClr val="tx1"/>
          </a:solidFill>
          <a:latin typeface="Calibri" pitchFamily="34" charset="0"/>
        </a:defRPr>
      </a:lvl9pPr>
    </p:titleStyle>
    <p:bodyStyle>
      <a:lvl1pPr marL="342860" indent="-34286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Manure management plan summary – MMP NBs</a:t>
            </a:r>
            <a:endParaRPr lang="en-US" dirty="0"/>
          </a:p>
        </p:txBody>
      </p:sp>
      <p:sp>
        <p:nvSpPr>
          <p:cNvPr id="8" name="Text Placeholder 7"/>
          <p:cNvSpPr>
            <a:spLocks noGrp="1"/>
          </p:cNvSpPr>
          <p:nvPr>
            <p:ph type="body" idx="1"/>
          </p:nvPr>
        </p:nvSpPr>
        <p:spPr/>
        <p:txBody>
          <a:bodyPr/>
          <a:lstStyle/>
          <a:p>
            <a:r>
              <a:rPr lang="en-US" dirty="0" smtClean="0"/>
              <a:t>Completing a Manure Management Plan Workshop</a:t>
            </a:r>
            <a:endParaRPr lang="en-US" dirty="0"/>
          </a:p>
        </p:txBody>
      </p:sp>
      <p:sp>
        <p:nvSpPr>
          <p:cNvPr id="4" name="TextBox 3"/>
          <p:cNvSpPr txBox="1"/>
          <p:nvPr/>
        </p:nvSpPr>
        <p:spPr>
          <a:xfrm>
            <a:off x="8474389" y="5622202"/>
            <a:ext cx="669611" cy="215444"/>
          </a:xfrm>
          <a:prstGeom prst="rect">
            <a:avLst/>
          </a:prstGeom>
          <a:noFill/>
        </p:spPr>
        <p:txBody>
          <a:bodyPr wrap="square" rtlCol="0">
            <a:spAutoFit/>
          </a:bodyPr>
          <a:lstStyle/>
          <a:p>
            <a:r>
              <a:rPr lang="en-US" sz="800" b="1" dirty="0" smtClean="0"/>
              <a:t>v.01.2018</a:t>
            </a:r>
            <a:endParaRPr lang="en-US" sz="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0"/>
          </p:nvPr>
        </p:nvSpPr>
        <p:spPr/>
        <p:txBody>
          <a:bodyPr>
            <a:normAutofit fontScale="85000" lnSpcReduction="10000"/>
          </a:bodyPr>
          <a:lstStyle/>
          <a:p>
            <a:r>
              <a:rPr lang="en-US" dirty="0" smtClean="0"/>
              <a:t>Step 5</a:t>
            </a:r>
          </a:p>
          <a:p>
            <a:pPr lvl="1"/>
            <a:r>
              <a:rPr lang="en-US" dirty="0" smtClean="0"/>
              <a:t>Make the list more specific if certain crops have different yields</a:t>
            </a:r>
          </a:p>
          <a:p>
            <a:pPr lvl="8"/>
            <a:endParaRPr lang="en-US" dirty="0" smtClean="0"/>
          </a:p>
          <a:p>
            <a:r>
              <a:rPr lang="en-US" dirty="0" smtClean="0"/>
              <a:t>Example:</a:t>
            </a:r>
          </a:p>
          <a:p>
            <a:pPr lvl="1"/>
            <a:r>
              <a:rPr lang="en-US" dirty="0" smtClean="0"/>
              <a:t>Corn Grain 150 bu/A</a:t>
            </a:r>
          </a:p>
          <a:p>
            <a:pPr lvl="1"/>
            <a:r>
              <a:rPr lang="en-US" dirty="0" smtClean="0"/>
              <a:t>Corn Grain 200 bu/A</a:t>
            </a:r>
          </a:p>
          <a:p>
            <a:pPr lvl="1"/>
            <a:r>
              <a:rPr lang="en-US" dirty="0" smtClean="0"/>
              <a:t>Corn Grain After Soybeans</a:t>
            </a:r>
          </a:p>
          <a:p>
            <a:pPr lvl="1"/>
            <a:r>
              <a:rPr lang="en-US" dirty="0" smtClean="0"/>
              <a:t>Corn Grain After Alfalfa</a:t>
            </a:r>
          </a:p>
          <a:p>
            <a:pPr lvl="1"/>
            <a:r>
              <a:rPr lang="en-US" dirty="0" smtClean="0"/>
              <a:t>Corn Silage</a:t>
            </a:r>
          </a:p>
          <a:p>
            <a:pPr lvl="1"/>
            <a:r>
              <a:rPr lang="en-US" dirty="0" smtClean="0"/>
              <a:t>Corn Silage After Soybeans</a:t>
            </a:r>
          </a:p>
          <a:p>
            <a:pPr lvl="1"/>
            <a:r>
              <a:rPr lang="en-US" dirty="0" smtClean="0"/>
              <a:t>Corn Silage After Alfalfa</a:t>
            </a:r>
          </a:p>
          <a:p>
            <a:endParaRPr lang="en-US" dirty="0"/>
          </a:p>
        </p:txBody>
      </p:sp>
      <p:sp>
        <p:nvSpPr>
          <p:cNvPr id="7" name="Content Placeholder 6"/>
          <p:cNvSpPr>
            <a:spLocks noGrp="1"/>
          </p:cNvSpPr>
          <p:nvPr>
            <p:ph sz="half" idx="11"/>
          </p:nvPr>
        </p:nvSpPr>
        <p:spPr/>
        <p:txBody>
          <a:bodyPr>
            <a:normAutofit fontScale="70000" lnSpcReduction="20000"/>
          </a:bodyPr>
          <a:lstStyle/>
          <a:p>
            <a:r>
              <a:rPr lang="en-US" altLang="en-US" dirty="0" smtClean="0"/>
              <a:t>Crop groups</a:t>
            </a:r>
          </a:p>
          <a:p>
            <a:pPr lvl="1"/>
            <a:r>
              <a:rPr lang="en-US" altLang="en-US" dirty="0" smtClean="0"/>
              <a:t>Not tied to a field or crop year</a:t>
            </a:r>
          </a:p>
          <a:p>
            <a:pPr lvl="8"/>
            <a:endParaRPr lang="en-US" altLang="en-US" dirty="0" smtClean="0"/>
          </a:p>
          <a:p>
            <a:r>
              <a:rPr lang="en-US" altLang="en-US" dirty="0" smtClean="0"/>
              <a:t>Options 1 and 2 can use the “crop group” approach</a:t>
            </a:r>
          </a:p>
          <a:p>
            <a:pPr lvl="1"/>
            <a:r>
              <a:rPr lang="en-US" altLang="en-US" dirty="0" smtClean="0"/>
              <a:t>Will be valid for a number of crop years</a:t>
            </a:r>
          </a:p>
          <a:p>
            <a:pPr lvl="2"/>
            <a:r>
              <a:rPr lang="en-US" altLang="en-US" dirty="0" smtClean="0"/>
              <a:t>Until there is some change</a:t>
            </a:r>
          </a:p>
          <a:p>
            <a:pPr lvl="1"/>
            <a:r>
              <a:rPr lang="en-US" altLang="en-US" dirty="0" smtClean="0"/>
              <a:t>Include all the fields that will have that crop over the crop rotation</a:t>
            </a:r>
          </a:p>
          <a:p>
            <a:pPr lvl="8"/>
            <a:endParaRPr lang="en-US" altLang="en-US" dirty="0" smtClean="0"/>
          </a:p>
          <a:p>
            <a:r>
              <a:rPr lang="en-US" altLang="en-US" dirty="0" smtClean="0"/>
              <a:t>Option 3 requires the P Index</a:t>
            </a:r>
          </a:p>
          <a:p>
            <a:pPr lvl="1"/>
            <a:r>
              <a:rPr lang="en-US" altLang="en-US" dirty="0" smtClean="0"/>
              <a:t>The planning basis must be annual and “field by field”</a:t>
            </a:r>
          </a:p>
          <a:p>
            <a:pPr lvl="1"/>
            <a:r>
              <a:rPr lang="en-US" altLang="en-US" dirty="0" smtClean="0"/>
              <a:t>Must be prepared by an “authorized” specialist</a:t>
            </a:r>
          </a:p>
          <a:p>
            <a:pPr lvl="2"/>
            <a:r>
              <a:rPr lang="en-US" altLang="en-US" dirty="0" smtClean="0"/>
              <a:t>P Index training</a:t>
            </a:r>
          </a:p>
          <a:p>
            <a:endParaRPr lang="en-US" dirty="0"/>
          </a:p>
        </p:txBody>
      </p:sp>
      <p:sp>
        <p:nvSpPr>
          <p:cNvPr id="4" name="Title 3"/>
          <p:cNvSpPr>
            <a:spLocks noGrp="1"/>
          </p:cNvSpPr>
          <p:nvPr>
            <p:ph type="title"/>
          </p:nvPr>
        </p:nvSpPr>
        <p:spPr/>
        <p:txBody>
          <a:bodyPr/>
          <a:lstStyle/>
          <a:p>
            <a:r>
              <a:rPr lang="en-US" dirty="0" smtClean="0"/>
              <a:t>Determining Crop Groups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Determining Manure Groups</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Manure groups are different kinds of manure applied to fields</a:t>
            </a:r>
          </a:p>
          <a:p>
            <a:pPr lvl="1"/>
            <a:r>
              <a:rPr lang="en-US" dirty="0" smtClean="0"/>
              <a:t>To determine manure groups on the operation answer two questions</a:t>
            </a:r>
          </a:p>
          <a:p>
            <a:pPr lvl="8"/>
            <a:endParaRPr lang="en-US" dirty="0" smtClean="0"/>
          </a:p>
          <a:p>
            <a:r>
              <a:rPr lang="en-US" dirty="0" smtClean="0"/>
              <a:t>Question #1:  </a:t>
            </a:r>
            <a:r>
              <a:rPr lang="en-US" b="1" dirty="0" smtClean="0">
                <a:solidFill>
                  <a:srgbClr val="C00000"/>
                </a:solidFill>
              </a:rPr>
              <a:t>Where do you physically get the manure to load in the spreader?</a:t>
            </a:r>
          </a:p>
          <a:p>
            <a:pPr lvl="1"/>
            <a:r>
              <a:rPr lang="en-US" dirty="0" smtClean="0"/>
              <a:t>Each location is usually a different manure group</a:t>
            </a:r>
          </a:p>
          <a:p>
            <a:pPr lvl="1"/>
            <a:r>
              <a:rPr lang="en-US" dirty="0" smtClean="0"/>
              <a:t>Examples: storage tank, box stalls, stacking pad, broiler house</a:t>
            </a:r>
          </a:p>
          <a:p>
            <a:pPr lvl="8"/>
            <a:endParaRPr lang="en-US" dirty="0" smtClean="0"/>
          </a:p>
          <a:p>
            <a:r>
              <a:rPr lang="en-US" dirty="0" smtClean="0"/>
              <a:t>Question #2:  </a:t>
            </a:r>
            <a:r>
              <a:rPr lang="en-US" b="1" dirty="0" smtClean="0">
                <a:solidFill>
                  <a:srgbClr val="C00000"/>
                </a:solidFill>
              </a:rPr>
              <a:t>When (season) do you load manure in the spreader from this location?</a:t>
            </a:r>
          </a:p>
          <a:p>
            <a:pPr lvl="1"/>
            <a:r>
              <a:rPr lang="en-US" dirty="0" smtClean="0"/>
              <a:t>Different season means different manure groups</a:t>
            </a:r>
          </a:p>
          <a:p>
            <a:pPr lvl="8"/>
            <a:endParaRPr lang="en-US" dirty="0" smtClean="0"/>
          </a:p>
          <a:p>
            <a:r>
              <a:rPr lang="en-US" dirty="0" smtClean="0"/>
              <a:t>Give the manure groups names that mean something to you</a:t>
            </a:r>
          </a:p>
          <a:p>
            <a:pPr lvl="1"/>
            <a:r>
              <a:rPr lang="en-US" dirty="0" smtClean="0"/>
              <a:t>Including the season in name is helpful in planning and implementing the plan</a:t>
            </a:r>
          </a:p>
          <a:p>
            <a:pPr lvl="1"/>
            <a:r>
              <a:rPr lang="en-US" dirty="0" smtClean="0"/>
              <a:t>Examples : Pit Spring, Heifer Barn Fall, Stack Pad Spring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Application Seasons</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Important aspect of manure application management</a:t>
            </a:r>
          </a:p>
          <a:p>
            <a:pPr lvl="1"/>
            <a:r>
              <a:rPr lang="en-US" dirty="0" smtClean="0"/>
              <a:t>Determines how much nitrogen will be available to the crop</a:t>
            </a:r>
          </a:p>
          <a:p>
            <a:pPr lvl="8"/>
            <a:endParaRPr lang="en-US" dirty="0" smtClean="0"/>
          </a:p>
          <a:p>
            <a:r>
              <a:rPr lang="en-US" dirty="0" smtClean="0"/>
              <a:t>Two parts to this determination</a:t>
            </a:r>
          </a:p>
          <a:p>
            <a:pPr lvl="1"/>
            <a:r>
              <a:rPr lang="en-US" dirty="0" smtClean="0"/>
              <a:t>Previously began this determination when identifying manure groups</a:t>
            </a:r>
          </a:p>
          <a:p>
            <a:pPr lvl="2"/>
            <a:r>
              <a:rPr lang="en-US" dirty="0" smtClean="0"/>
              <a:t>When is the manure in a storage location land applied?</a:t>
            </a:r>
          </a:p>
          <a:p>
            <a:pPr lvl="1"/>
            <a:r>
              <a:rPr lang="en-US" dirty="0" smtClean="0"/>
              <a:t>Which crops will a manure group be applied to?</a:t>
            </a:r>
          </a:p>
          <a:p>
            <a:pPr lvl="2"/>
            <a:r>
              <a:rPr lang="en-US" dirty="0" smtClean="0"/>
              <a:t>Example: liquid manure on grass hay but not solid manure</a:t>
            </a:r>
          </a:p>
          <a:p>
            <a:pPr lvl="8"/>
            <a:endParaRPr lang="en-US" dirty="0" smtClean="0"/>
          </a:p>
          <a:p>
            <a:r>
              <a:rPr lang="en-US" dirty="0" smtClean="0"/>
              <a:t>Use Table 7 in Nutrient Balance Worksheet User Guide</a:t>
            </a:r>
          </a:p>
          <a:p>
            <a:pPr lvl="1"/>
            <a:r>
              <a:rPr lang="en-US" dirty="0" smtClean="0"/>
              <a:t>First column: Planned manure application season</a:t>
            </a:r>
          </a:p>
          <a:p>
            <a:pPr lvl="8"/>
            <a:endParaRPr lang="en-US" dirty="0" smtClean="0"/>
          </a:p>
          <a:p>
            <a:r>
              <a:rPr lang="en-US" dirty="0" smtClean="0"/>
              <a:t>Typical application seasons</a:t>
            </a:r>
          </a:p>
          <a:p>
            <a:pPr lvl="1"/>
            <a:r>
              <a:rPr lang="en-US" dirty="0" smtClean="0"/>
              <a:t>Spring or summer</a:t>
            </a:r>
          </a:p>
          <a:p>
            <a:pPr lvl="1"/>
            <a:r>
              <a:rPr lang="en-US" dirty="0" smtClean="0"/>
              <a:t>Early Fall</a:t>
            </a:r>
          </a:p>
          <a:p>
            <a:pPr lvl="2"/>
            <a:r>
              <a:rPr lang="en-US" dirty="0" smtClean="0"/>
              <a:t>Different options for double crops and use of cover crops</a:t>
            </a:r>
          </a:p>
          <a:p>
            <a:pPr lvl="1"/>
            <a:r>
              <a:rPr lang="en-US" dirty="0" smtClean="0"/>
              <a:t>Late Fall or Winter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Determining Incorporation Timing</a:t>
            </a:r>
            <a:endParaRPr lang="en-US" dirty="0"/>
          </a:p>
        </p:txBody>
      </p:sp>
      <p:sp>
        <p:nvSpPr>
          <p:cNvPr id="4" name="Content Placeholder 3"/>
          <p:cNvSpPr>
            <a:spLocks noGrp="1"/>
          </p:cNvSpPr>
          <p:nvPr>
            <p:ph idx="1"/>
          </p:nvPr>
        </p:nvSpPr>
        <p:spPr/>
        <p:txBody>
          <a:bodyPr>
            <a:normAutofit fontScale="62500" lnSpcReduction="20000"/>
          </a:bodyPr>
          <a:lstStyle/>
          <a:p>
            <a:r>
              <a:rPr lang="en-US" dirty="0" smtClean="0"/>
              <a:t>Second important aspect of manure application management</a:t>
            </a:r>
          </a:p>
          <a:p>
            <a:pPr lvl="1"/>
            <a:r>
              <a:rPr lang="en-US" dirty="0" smtClean="0"/>
              <a:t>Determines how much nitrogen will be available to the crop</a:t>
            </a:r>
          </a:p>
          <a:p>
            <a:pPr lvl="8"/>
            <a:endParaRPr lang="en-US" dirty="0" smtClean="0"/>
          </a:p>
          <a:p>
            <a:r>
              <a:rPr lang="en-US" dirty="0" smtClean="0"/>
              <a:t>Use Table 7 in Nutrient Balance Worksheet User Guide</a:t>
            </a:r>
          </a:p>
          <a:p>
            <a:pPr lvl="1"/>
            <a:r>
              <a:rPr lang="en-US" dirty="0" smtClean="0"/>
              <a:t>Second and third columns</a:t>
            </a:r>
          </a:p>
          <a:p>
            <a:pPr lvl="2"/>
            <a:r>
              <a:rPr lang="en-US" dirty="0" smtClean="0"/>
              <a:t>Planned manure target crop utilization</a:t>
            </a:r>
          </a:p>
          <a:p>
            <a:pPr lvl="2"/>
            <a:r>
              <a:rPr lang="en-US" dirty="0" smtClean="0"/>
              <a:t>Application management</a:t>
            </a:r>
          </a:p>
          <a:p>
            <a:pPr lvl="8"/>
            <a:endParaRPr lang="en-US" dirty="0" smtClean="0"/>
          </a:p>
          <a:p>
            <a:r>
              <a:rPr lang="en-US" dirty="0" smtClean="0"/>
              <a:t>Typical management options</a:t>
            </a:r>
          </a:p>
          <a:p>
            <a:pPr lvl="1"/>
            <a:r>
              <a:rPr lang="en-US" dirty="0" smtClean="0"/>
              <a:t>Manure incorporation up to 7 days</a:t>
            </a:r>
          </a:p>
          <a:p>
            <a:pPr lvl="1"/>
            <a:r>
              <a:rPr lang="en-US" dirty="0" smtClean="0"/>
              <a:t>Incorporation after 7 days or no incorporation</a:t>
            </a:r>
          </a:p>
          <a:p>
            <a:pPr lvl="1"/>
            <a:r>
              <a:rPr lang="en-US" dirty="0" smtClean="0"/>
              <a:t>No cover crop</a:t>
            </a:r>
          </a:p>
          <a:p>
            <a:pPr lvl="1"/>
            <a:r>
              <a:rPr lang="en-US" dirty="0" smtClean="0"/>
              <a:t>Cover crop</a:t>
            </a:r>
          </a:p>
          <a:p>
            <a:pPr lvl="2"/>
            <a:r>
              <a:rPr lang="en-US" dirty="0" smtClean="0"/>
              <a:t>Cover crop harvested for silage</a:t>
            </a:r>
          </a:p>
          <a:p>
            <a:pPr lvl="2"/>
            <a:r>
              <a:rPr lang="en-US" dirty="0" smtClean="0"/>
              <a:t>Cover crop used as green manure</a:t>
            </a:r>
          </a:p>
          <a:p>
            <a:pPr lvl="8"/>
            <a:endParaRPr lang="en-US" dirty="0" smtClean="0"/>
          </a:p>
          <a:p>
            <a:r>
              <a:rPr lang="en-US" dirty="0" smtClean="0"/>
              <a:t>This will provide a “Nitrogen availability factor”</a:t>
            </a:r>
          </a:p>
          <a:p>
            <a:pPr lvl="1"/>
            <a:r>
              <a:rPr lang="en-US" dirty="0" smtClean="0"/>
              <a:t>Used in the worksheet – row 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Manure Management Plan Summary (cropped).jpg"/>
          <p:cNvPicPr>
            <a:picLocks noChangeAspect="1"/>
          </p:cNvPicPr>
          <p:nvPr/>
        </p:nvPicPr>
        <p:blipFill>
          <a:blip r:embed="rId3" cstate="screen"/>
          <a:stretch>
            <a:fillRect/>
          </a:stretch>
        </p:blipFill>
        <p:spPr bwMode="auto">
          <a:xfrm>
            <a:off x="266984" y="1218227"/>
            <a:ext cx="8579119" cy="4572000"/>
          </a:xfrm>
          <a:prstGeom prst="rect">
            <a:avLst/>
          </a:prstGeom>
          <a:noFill/>
          <a:ln w="19050">
            <a:solidFill>
              <a:schemeClr val="tx1"/>
            </a:solidFill>
            <a:miter lim="800000"/>
            <a:headEnd/>
            <a:tailEnd/>
          </a:ln>
        </p:spPr>
      </p:pic>
      <p:sp>
        <p:nvSpPr>
          <p:cNvPr id="30723" name="TextBox 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Manure Management Plan </a:t>
            </a:r>
            <a:r>
              <a:rPr lang="en-US" sz="3600" b="1" dirty="0" smtClean="0">
                <a:solidFill>
                  <a:schemeClr val="bg1"/>
                </a:solidFill>
                <a:latin typeface="Calibri" pitchFamily="34" charset="0"/>
              </a:rPr>
              <a:t>Exercise – Page 6</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875"/>
          </a:xfrm>
          <a:prstGeom prst="rect">
            <a:avLst/>
          </a:prstGeom>
          <a:noFill/>
          <a:ln w="9525">
            <a:noFill/>
            <a:miter lim="800000"/>
            <a:headEnd/>
            <a:tailEnd/>
          </a:ln>
        </p:spPr>
        <p:txBody>
          <a:bodyPr>
            <a:spAutoFit/>
          </a:bodyPr>
          <a:lstStyle/>
          <a:p>
            <a:pPr algn="ctr"/>
            <a:r>
              <a:rPr lang="en-US" sz="2800" b="1" dirty="0">
                <a:latin typeface="Calibri" pitchFamily="34" charset="0"/>
              </a:rPr>
              <a:t>Complete </a:t>
            </a:r>
            <a:r>
              <a:rPr lang="en-US" sz="2800" b="1" dirty="0" smtClean="0"/>
              <a:t>4 “Crop Management Scenario” </a:t>
            </a:r>
            <a:r>
              <a:rPr lang="en-US" sz="2800" b="1" dirty="0" smtClean="0">
                <a:latin typeface="Calibri" pitchFamily="34" charset="0"/>
              </a:rPr>
              <a:t>Columns </a:t>
            </a:r>
            <a:endParaRPr lang="en-US" sz="2800" b="1" dirty="0">
              <a:latin typeface="Calibri" pitchFamily="34" charset="0"/>
            </a:endParaRPr>
          </a:p>
        </p:txBody>
      </p:sp>
      <p:sp>
        <p:nvSpPr>
          <p:cNvPr id="7" name="Rounded Rectangle 6"/>
          <p:cNvSpPr/>
          <p:nvPr/>
        </p:nvSpPr>
        <p:spPr>
          <a:xfrm>
            <a:off x="5069942" y="2008361"/>
            <a:ext cx="1086414" cy="370437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6492250" y="2584090"/>
            <a:ext cx="2285714" cy="2285714"/>
          </a:xfrm>
          <a:prstGeom prst="rect">
            <a:avLst/>
          </a:prstGeom>
          <a:noFill/>
        </p:spPr>
      </p:pic>
      <p:sp>
        <p:nvSpPr>
          <p:cNvPr id="9" name="Rounded Rectangle 8"/>
          <p:cNvSpPr/>
          <p:nvPr/>
        </p:nvSpPr>
        <p:spPr>
          <a:xfrm>
            <a:off x="2920585" y="2008015"/>
            <a:ext cx="883315" cy="368688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p:nvSpPr>
        <p:spPr>
          <a:xfrm>
            <a:off x="1845245" y="2008014"/>
            <a:ext cx="1075340" cy="3686881"/>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ounded Rectangle 10"/>
          <p:cNvSpPr/>
          <p:nvPr/>
        </p:nvSpPr>
        <p:spPr>
          <a:xfrm>
            <a:off x="309045" y="2008014"/>
            <a:ext cx="1536200" cy="3686881"/>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p:txBody>
          <a:bodyPr>
            <a:normAutofit fontScale="90000"/>
          </a:bodyPr>
          <a:lstStyle/>
          <a:p>
            <a:r>
              <a:rPr lang="en-US" dirty="0" smtClean="0"/>
              <a:t>Manure Management Plan Summary</a:t>
            </a:r>
          </a:p>
        </p:txBody>
      </p:sp>
      <p:graphicFrame>
        <p:nvGraphicFramePr>
          <p:cNvPr id="5" name="Table 4"/>
          <p:cNvGraphicFramePr>
            <a:graphicFrameLocks noGrp="1"/>
          </p:cNvGraphicFramePr>
          <p:nvPr>
            <p:extLst>
              <p:ext uri="{D42A27DB-BD31-4B8C-83A1-F6EECF244321}">
                <p14:modId xmlns:p14="http://schemas.microsoft.com/office/powerpoint/2010/main" val="3324571891"/>
              </p:ext>
            </p:extLst>
          </p:nvPr>
        </p:nvGraphicFramePr>
        <p:xfrm>
          <a:off x="225425" y="1181100"/>
          <a:ext cx="8686799" cy="4922493"/>
        </p:xfrm>
        <a:graphic>
          <a:graphicData uri="http://schemas.openxmlformats.org/drawingml/2006/table">
            <a:tbl>
              <a:tblPr firstRow="1" bandRow="1">
                <a:tableStyleId>{5940675A-B579-460E-94D1-54222C63F5DA}</a:tableStyleId>
              </a:tblPr>
              <a:tblGrid>
                <a:gridCol w="1482226"/>
                <a:gridCol w="1136285"/>
                <a:gridCol w="886690"/>
                <a:gridCol w="1302234"/>
                <a:gridCol w="1177730"/>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no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no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no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no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no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no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no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r>
              <a:tr h="414676">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no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no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8" marB="45728"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r>
              <a:tr h="414676">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no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no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r>
              <a:tr h="486223">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no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no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8" marB="45728"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r>
              <a:tr h="461613">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no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no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no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no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no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no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no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0000FF"/>
                        </a:solidFill>
                        <a:latin typeface="Trebuchet MS" pitchFamily="34" charset="0"/>
                        <a:ea typeface="+mn-ea"/>
                        <a:cs typeface="+mn-cs"/>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8" marB="45728"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r>
              <a:tr h="414676">
                <a:tc>
                  <a:txBody>
                    <a:bodyPr/>
                    <a:lstStyle/>
                    <a:p>
                      <a:endParaRPr lang="en-US" sz="1200" dirty="0">
                        <a:solidFill>
                          <a:srgbClr val="0000FF"/>
                        </a:solidFill>
                      </a:endParaRPr>
                    </a:p>
                  </a:txBody>
                  <a:tcPr marL="91434" marR="91434" marT="45722" marB="45722" anchor="ctr">
                    <a:noFill/>
                  </a:tcPr>
                </a:tc>
                <a:tc>
                  <a:txBody>
                    <a:bodyPr/>
                    <a:lstStyle/>
                    <a:p>
                      <a:pPr algn="ctr"/>
                      <a:endParaRPr lang="en-US" sz="1200" b="1" dirty="0">
                        <a:solidFill>
                          <a:srgbClr val="0000FF"/>
                        </a:solidFill>
                        <a:latin typeface="Trebuchet MS" pitchFamily="34" charset="0"/>
                      </a:endParaRPr>
                    </a:p>
                  </a:txBody>
                  <a:tcPr marL="91434" marR="91434" marT="45722" marB="45722" anchor="ctr">
                    <a:noFill/>
                  </a:tcPr>
                </a:tc>
                <a:tc>
                  <a:txBody>
                    <a:bodyPr/>
                    <a:lstStyle/>
                    <a:p>
                      <a:pPr algn="ctr"/>
                      <a:endParaRPr lang="en-US" sz="1200" b="1" dirty="0">
                        <a:solidFill>
                          <a:srgbClr val="0000FF"/>
                        </a:solidFill>
                        <a:latin typeface="Trebuchet MS" pitchFamily="34" charset="0"/>
                      </a:endParaRPr>
                    </a:p>
                  </a:txBody>
                  <a:tcPr marL="91434" marR="91434" marT="45722" marB="45722" anchor="ctr">
                    <a:noFill/>
                  </a:tcPr>
                </a:tc>
                <a:tc>
                  <a:txBody>
                    <a:bodyPr/>
                    <a:lstStyle/>
                    <a:p>
                      <a:pPr algn="ctr"/>
                      <a:endParaRPr lang="en-US" sz="1200" b="1" dirty="0">
                        <a:solidFill>
                          <a:srgbClr val="0000FF"/>
                        </a:solidFill>
                        <a:latin typeface="Trebuchet MS" pitchFamily="34" charset="0"/>
                      </a:endParaRPr>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00FF"/>
                        </a:solidFill>
                        <a:latin typeface="Trebuchet MS" pitchFamily="34" charset="0"/>
                      </a:endParaRPr>
                    </a:p>
                  </a:txBody>
                  <a:tcPr marL="91434" marR="91434" marT="45722" marB="45722"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c>
                  <a:txBody>
                    <a:bodyPr/>
                    <a:lstStyle/>
                    <a:p>
                      <a:pPr algn="ctr"/>
                      <a:endParaRPr lang="en-US" sz="1000" b="1" dirty="0">
                        <a:solidFill>
                          <a:srgbClr val="0000FF"/>
                        </a:solidFill>
                        <a:latin typeface="Trebuchet MS" pitchFamily="34" charset="0"/>
                      </a:endParaRPr>
                    </a:p>
                  </a:txBody>
                  <a:tcPr marL="91434" marR="91434" marT="45722" marB="45722" anchor="ctr">
                    <a:noFill/>
                  </a:tcPr>
                </a:tc>
              </a:tr>
            </a:tbl>
          </a:graphicData>
        </a:graphic>
      </p:graphicFrame>
      <p:sp>
        <p:nvSpPr>
          <p:cNvPr id="6" name="TextBox 1"/>
          <p:cNvSpPr txBox="1">
            <a:spLocks noChangeArrowheads="1"/>
          </p:cNvSpPr>
          <p:nvPr/>
        </p:nvSpPr>
        <p:spPr bwMode="auto">
          <a:xfrm>
            <a:off x="155425" y="5349250"/>
            <a:ext cx="8833150" cy="646331"/>
          </a:xfrm>
          <a:prstGeom prst="rect">
            <a:avLst/>
          </a:prstGeom>
          <a:solidFill>
            <a:srgbClr val="FFFF00"/>
          </a:solidFill>
          <a:ln w="19050">
            <a:solidFill>
              <a:schemeClr val="tx1"/>
            </a:solidFill>
            <a:miter lim="800000"/>
            <a:headEnd/>
            <a:tailEnd/>
          </a:ln>
        </p:spPr>
        <p:txBody>
          <a:bodyPr wrap="square">
            <a:spAutoFit/>
          </a:bodyPr>
          <a:lstStyle/>
          <a:p>
            <a:r>
              <a:rPr lang="en-US" b="1" dirty="0" smtClean="0">
                <a:latin typeface="Arial" pitchFamily="34" charset="0"/>
                <a:cs typeface="Arial" pitchFamily="34" charset="0"/>
              </a:rPr>
              <a:t>Each “crop management scenario”:</a:t>
            </a:r>
          </a:p>
          <a:p>
            <a:pPr marL="344488" indent="-227013">
              <a:buFont typeface="Arial" pitchFamily="34" charset="0"/>
              <a:buChar char="•"/>
            </a:pPr>
            <a:r>
              <a:rPr lang="en-US" b="1" dirty="0" smtClean="0">
                <a:latin typeface="Arial" pitchFamily="34" charset="0"/>
                <a:cs typeface="Arial" pitchFamily="34" charset="0"/>
              </a:rPr>
              <a:t>Requires the completion of a separate MMP Nutrient Balance Worksheet.</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MMP Nutrient Balance Worksheet</a:t>
            </a:r>
            <a:endParaRPr lang="en-US" dirty="0"/>
          </a:p>
        </p:txBody>
      </p:sp>
      <p:sp>
        <p:nvSpPr>
          <p:cNvPr id="4" name="Content Placeholder 3"/>
          <p:cNvSpPr>
            <a:spLocks noGrp="1"/>
          </p:cNvSpPr>
          <p:nvPr>
            <p:ph idx="1"/>
          </p:nvPr>
        </p:nvSpPr>
        <p:spPr/>
        <p:txBody>
          <a:bodyPr/>
          <a:lstStyle/>
          <a:p>
            <a:r>
              <a:rPr lang="en-US" dirty="0" smtClean="0"/>
              <a:t>Complete top section of the MMP NBS</a:t>
            </a:r>
          </a:p>
          <a:p>
            <a:pPr lvl="1"/>
            <a:r>
              <a:rPr lang="en-US" dirty="0" smtClean="0"/>
              <a:t>Include all the fields that will have this “crop management scenario” over the crop rotation</a:t>
            </a:r>
            <a:endParaRPr lang="en-US" dirty="0"/>
          </a:p>
        </p:txBody>
      </p:sp>
      <p:pic>
        <p:nvPicPr>
          <p:cNvPr id="6" name="Picture 5" descr="MMP Nutrient Balance Worksheet 2011-12 (top section).jpg"/>
          <p:cNvPicPr>
            <a:picLocks noChangeAspect="1"/>
          </p:cNvPicPr>
          <p:nvPr/>
        </p:nvPicPr>
        <p:blipFill>
          <a:blip r:embed="rId2" cstate="screen"/>
          <a:stretch>
            <a:fillRect/>
          </a:stretch>
        </p:blipFill>
        <p:spPr>
          <a:xfrm>
            <a:off x="128546" y="2894701"/>
            <a:ext cx="8778240" cy="3136393"/>
          </a:xfrm>
          <a:prstGeom prst="rect">
            <a:avLst/>
          </a:prstGeom>
        </p:spPr>
      </p:pic>
      <p:sp>
        <p:nvSpPr>
          <p:cNvPr id="12" name="TextBox 11"/>
          <p:cNvSpPr txBox="1"/>
          <p:nvPr/>
        </p:nvSpPr>
        <p:spPr>
          <a:xfrm>
            <a:off x="193830" y="3305060"/>
            <a:ext cx="3379640" cy="338554"/>
          </a:xfrm>
          <a:prstGeom prst="rect">
            <a:avLst/>
          </a:prstGeom>
          <a:noFill/>
        </p:spPr>
        <p:txBody>
          <a:bodyPr wrap="square" rtlCol="0">
            <a:spAutoFit/>
          </a:bodyPr>
          <a:lstStyle/>
          <a:p>
            <a:pPr algn="ctr"/>
            <a:r>
              <a:rPr lang="en-US" sz="1600" b="1" dirty="0" smtClean="0">
                <a:solidFill>
                  <a:srgbClr val="0066FF"/>
                </a:solidFill>
                <a:latin typeface="Comic Sans MS" panose="030F0702030302020204" pitchFamily="66" charset="0"/>
              </a:rPr>
              <a:t>Corn Silage after Alfalfa</a:t>
            </a:r>
            <a:endParaRPr lang="en-US" sz="1600" b="1" dirty="0">
              <a:solidFill>
                <a:srgbClr val="0066FF"/>
              </a:solidFill>
              <a:latin typeface="Comic Sans MS" panose="030F0702030302020204" pitchFamily="66" charset="0"/>
            </a:endParaRPr>
          </a:p>
        </p:txBody>
      </p:sp>
      <p:sp>
        <p:nvSpPr>
          <p:cNvPr id="13" name="TextBox 12"/>
          <p:cNvSpPr txBox="1"/>
          <p:nvPr/>
        </p:nvSpPr>
        <p:spPr>
          <a:xfrm>
            <a:off x="3655764" y="3299200"/>
            <a:ext cx="1069856" cy="338554"/>
          </a:xfrm>
          <a:prstGeom prst="rect">
            <a:avLst/>
          </a:prstGeom>
          <a:noFill/>
        </p:spPr>
        <p:txBody>
          <a:bodyPr wrap="square" rtlCol="0">
            <a:spAutoFit/>
          </a:bodyPr>
          <a:lstStyle/>
          <a:p>
            <a:pPr algn="ctr"/>
            <a:r>
              <a:rPr lang="en-US" sz="1600" b="1" dirty="0" smtClean="0">
                <a:solidFill>
                  <a:srgbClr val="0066FF"/>
                </a:solidFill>
                <a:latin typeface="Comic Sans MS" panose="030F0702030302020204" pitchFamily="66" charset="0"/>
              </a:rPr>
              <a:t>23 T/A</a:t>
            </a:r>
            <a:endParaRPr lang="en-US" sz="1600" b="1" dirty="0">
              <a:solidFill>
                <a:srgbClr val="0066FF"/>
              </a:solidFill>
              <a:latin typeface="Comic Sans MS" panose="030F0702030302020204" pitchFamily="66" charset="0"/>
            </a:endParaRPr>
          </a:p>
        </p:txBody>
      </p:sp>
      <p:sp>
        <p:nvSpPr>
          <p:cNvPr id="14" name="TextBox 13"/>
          <p:cNvSpPr txBox="1"/>
          <p:nvPr/>
        </p:nvSpPr>
        <p:spPr>
          <a:xfrm>
            <a:off x="4725620" y="3315374"/>
            <a:ext cx="4070930" cy="338554"/>
          </a:xfrm>
          <a:prstGeom prst="rect">
            <a:avLst/>
          </a:prstGeom>
          <a:noFill/>
        </p:spPr>
        <p:txBody>
          <a:bodyPr wrap="square" rtlCol="0">
            <a:spAutoFit/>
          </a:bodyPr>
          <a:lstStyle/>
          <a:p>
            <a:pPr algn="ctr"/>
            <a:r>
              <a:rPr lang="en-US" sz="1600" b="1" dirty="0" smtClean="0">
                <a:solidFill>
                  <a:srgbClr val="0066FF"/>
                </a:solidFill>
                <a:latin typeface="Comic Sans MS" panose="030F0702030302020204" pitchFamily="66" charset="0"/>
              </a:rPr>
              <a:t>All Fields</a:t>
            </a:r>
            <a:endParaRPr lang="en-US" sz="1600" b="1" dirty="0">
              <a:solidFill>
                <a:srgbClr val="0066FF"/>
              </a:solidFill>
              <a:latin typeface="Comic Sans MS" panose="030F0702030302020204" pitchFamily="66" charset="0"/>
            </a:endParaRPr>
          </a:p>
        </p:txBody>
      </p:sp>
      <p:sp>
        <p:nvSpPr>
          <p:cNvPr id="15" name="TextBox 14"/>
          <p:cNvSpPr txBox="1"/>
          <p:nvPr/>
        </p:nvSpPr>
        <p:spPr>
          <a:xfrm>
            <a:off x="5855465" y="3750188"/>
            <a:ext cx="414969" cy="338554"/>
          </a:xfrm>
          <a:prstGeom prst="rect">
            <a:avLst/>
          </a:prstGeom>
          <a:noFill/>
        </p:spPr>
        <p:txBody>
          <a:bodyPr wrap="square" rtlCol="0">
            <a:spAutoFit/>
          </a:bodyPr>
          <a:lstStyle/>
          <a:p>
            <a:pPr algn="ctr"/>
            <a:r>
              <a:rPr lang="en-US" sz="1600" b="1" dirty="0" smtClean="0">
                <a:solidFill>
                  <a:srgbClr val="0066FF"/>
                </a:solidFill>
                <a:latin typeface="Comic Sans MS" panose="030F0702030302020204" pitchFamily="66" charset="0"/>
              </a:rPr>
              <a:t>X</a:t>
            </a:r>
            <a:endParaRPr lang="en-US" sz="1600" b="1" dirty="0">
              <a:solidFill>
                <a:srgbClr val="0066FF"/>
              </a:solidFill>
              <a:latin typeface="Comic Sans MS" panose="030F0702030302020204" pitchFamily="66" charset="0"/>
            </a:endParaRPr>
          </a:p>
        </p:txBody>
      </p:sp>
      <p:sp>
        <p:nvSpPr>
          <p:cNvPr id="16" name="TextBox 15"/>
          <p:cNvSpPr txBox="1"/>
          <p:nvPr/>
        </p:nvSpPr>
        <p:spPr>
          <a:xfrm>
            <a:off x="193830" y="5605750"/>
            <a:ext cx="2688350" cy="338554"/>
          </a:xfrm>
          <a:prstGeom prst="rect">
            <a:avLst/>
          </a:prstGeom>
          <a:noFill/>
        </p:spPr>
        <p:txBody>
          <a:bodyPr wrap="square" rtlCol="0">
            <a:spAutoFit/>
          </a:bodyPr>
          <a:lstStyle/>
          <a:p>
            <a:pPr algn="ctr"/>
            <a:r>
              <a:rPr lang="en-US" sz="1600" b="1" dirty="0" smtClean="0">
                <a:solidFill>
                  <a:srgbClr val="0066FF"/>
                </a:solidFill>
                <a:latin typeface="Comic Sans MS" panose="030F0702030302020204" pitchFamily="66" charset="0"/>
              </a:rPr>
              <a:t>Liquid Dairy</a:t>
            </a:r>
            <a:endParaRPr lang="en-US" sz="1600" b="1" dirty="0">
              <a:solidFill>
                <a:srgbClr val="0066FF"/>
              </a:solidFill>
              <a:latin typeface="Comic Sans MS" panose="030F0702030302020204" pitchFamily="66" charset="0"/>
            </a:endParaRPr>
          </a:p>
        </p:txBody>
      </p:sp>
      <p:sp>
        <p:nvSpPr>
          <p:cNvPr id="17" name="TextBox 16"/>
          <p:cNvSpPr txBox="1"/>
          <p:nvPr/>
        </p:nvSpPr>
        <p:spPr>
          <a:xfrm>
            <a:off x="2882180" y="5605750"/>
            <a:ext cx="3388254" cy="338554"/>
          </a:xfrm>
          <a:prstGeom prst="rect">
            <a:avLst/>
          </a:prstGeom>
          <a:noFill/>
        </p:spPr>
        <p:txBody>
          <a:bodyPr wrap="square" rtlCol="0">
            <a:spAutoFit/>
          </a:bodyPr>
          <a:lstStyle/>
          <a:p>
            <a:pPr algn="ctr"/>
            <a:r>
              <a:rPr lang="en-US" sz="1600" b="1" dirty="0" smtClean="0">
                <a:solidFill>
                  <a:srgbClr val="0066FF"/>
                </a:solidFill>
                <a:latin typeface="Comic Sans MS" panose="030F0702030302020204" pitchFamily="66" charset="0"/>
              </a:rPr>
              <a:t>Spring</a:t>
            </a:r>
            <a:endParaRPr lang="en-US" sz="1600" b="1" dirty="0">
              <a:solidFill>
                <a:srgbClr val="0066FF"/>
              </a:solidFill>
              <a:latin typeface="Comic Sans MS" panose="030F0702030302020204" pitchFamily="66" charset="0"/>
            </a:endParaRPr>
          </a:p>
        </p:txBody>
      </p:sp>
      <p:sp>
        <p:nvSpPr>
          <p:cNvPr id="18" name="TextBox 17"/>
          <p:cNvSpPr txBox="1"/>
          <p:nvPr/>
        </p:nvSpPr>
        <p:spPr>
          <a:xfrm>
            <a:off x="6270434" y="5603914"/>
            <a:ext cx="2636352" cy="338554"/>
          </a:xfrm>
          <a:prstGeom prst="rect">
            <a:avLst/>
          </a:prstGeom>
          <a:noFill/>
        </p:spPr>
        <p:txBody>
          <a:bodyPr wrap="square" rtlCol="0">
            <a:spAutoFit/>
          </a:bodyPr>
          <a:lstStyle/>
          <a:p>
            <a:pPr algn="ctr"/>
            <a:r>
              <a:rPr lang="en-US" sz="1600" b="1" dirty="0" smtClean="0">
                <a:solidFill>
                  <a:srgbClr val="0066FF"/>
                </a:solidFill>
                <a:latin typeface="Comic Sans MS" panose="030F0702030302020204" pitchFamily="66" charset="0"/>
              </a:rPr>
              <a:t>Incorporated 2-4 days</a:t>
            </a:r>
            <a:endParaRPr lang="en-US" sz="1600" b="1" dirty="0">
              <a:solidFill>
                <a:srgbClr val="0066FF"/>
              </a:solidFill>
              <a:latin typeface="Comic Sans MS" panose="030F0702030302020204" pitchFamily="66" charset="0"/>
            </a:endParaRPr>
          </a:p>
        </p:txBody>
      </p:sp>
    </p:spTree>
    <p:extLst>
      <p:ext uri="{BB962C8B-B14F-4D97-AF65-F5344CB8AC3E}">
        <p14:creationId xmlns:p14="http://schemas.microsoft.com/office/powerpoint/2010/main" val="409197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MP Nutrient Balance Worksheet Example 3 2013-01 (cropped).jpg"/>
          <p:cNvPicPr>
            <a:picLocks noChangeAspect="1"/>
          </p:cNvPicPr>
          <p:nvPr/>
        </p:nvPicPr>
        <p:blipFill>
          <a:blip r:embed="rId3" cstate="screen"/>
          <a:stretch>
            <a:fillRect/>
          </a:stretch>
        </p:blipFill>
        <p:spPr>
          <a:xfrm>
            <a:off x="91440" y="2584090"/>
            <a:ext cx="8961120" cy="3151501"/>
          </a:xfrm>
          <a:prstGeom prst="rect">
            <a:avLst/>
          </a:prstGeom>
          <a:ln w="19050">
            <a:solidFill>
              <a:schemeClr val="tx1"/>
            </a:solidFill>
          </a:ln>
        </p:spPr>
      </p:pic>
      <p:sp>
        <p:nvSpPr>
          <p:cNvPr id="30723" name="TextBox 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Calibri" pitchFamily="34" charset="0"/>
              </a:rPr>
              <a:t>MMP Nutrient Balance Worksheet Exercise</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220"/>
          </a:xfrm>
          <a:prstGeom prst="rect">
            <a:avLst/>
          </a:prstGeom>
          <a:noFill/>
          <a:ln w="9525">
            <a:noFill/>
            <a:miter lim="800000"/>
            <a:headEnd/>
            <a:tailEnd/>
          </a:ln>
        </p:spPr>
        <p:txBody>
          <a:bodyPr>
            <a:spAutoFit/>
          </a:bodyPr>
          <a:lstStyle/>
          <a:p>
            <a:pPr algn="ctr"/>
            <a:r>
              <a:rPr lang="en-US" sz="2800" b="1" dirty="0">
                <a:latin typeface="Calibri" pitchFamily="34" charset="0"/>
              </a:rPr>
              <a:t>Complete </a:t>
            </a:r>
            <a:r>
              <a:rPr lang="en-US" sz="2800" b="1" dirty="0" smtClean="0">
                <a:latin typeface="Calibri" pitchFamily="34" charset="0"/>
              </a:rPr>
              <a:t>Top Section of MMP NBS</a:t>
            </a:r>
            <a:endParaRPr lang="en-US" sz="2800" b="1" dirty="0">
              <a:latin typeface="Calibri" pitchFamily="34" charset="0"/>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0" y="510220"/>
            <a:ext cx="2285714" cy="2285714"/>
          </a:xfrm>
          <a:prstGeom prst="rect">
            <a:avLst/>
          </a:prstGeom>
          <a:noFill/>
        </p:spPr>
      </p:pic>
      <p:sp>
        <p:nvSpPr>
          <p:cNvPr id="13" name="Rounded Rectangle 12"/>
          <p:cNvSpPr/>
          <p:nvPr/>
        </p:nvSpPr>
        <p:spPr>
          <a:xfrm>
            <a:off x="1461195" y="2660900"/>
            <a:ext cx="3033995" cy="30724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193830" y="3429000"/>
            <a:ext cx="844910" cy="142098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3880710" y="4965200"/>
            <a:ext cx="1582890" cy="36567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961930" y="5003605"/>
            <a:ext cx="1186004" cy="336322"/>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6837895" y="4965200"/>
            <a:ext cx="1647773" cy="34907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4802430" y="2660901"/>
            <a:ext cx="4147740" cy="30724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t>Crop Nutrient Requirements</a:t>
            </a:r>
            <a:endParaRPr lang="en-US" dirty="0" smtClean="0"/>
          </a:p>
        </p:txBody>
      </p:sp>
      <p:sp>
        <p:nvSpPr>
          <p:cNvPr id="14340" name="Rectangle 3"/>
          <p:cNvSpPr>
            <a:spLocks noGrp="1" noChangeArrowheads="1"/>
          </p:cNvSpPr>
          <p:nvPr>
            <p:ph idx="1"/>
          </p:nvPr>
        </p:nvSpPr>
        <p:spPr/>
        <p:txBody>
          <a:bodyPr>
            <a:normAutofit fontScale="55000" lnSpcReduction="20000"/>
          </a:bodyPr>
          <a:lstStyle/>
          <a:p>
            <a:r>
              <a:rPr lang="en-US" altLang="en-US" dirty="0" smtClean="0"/>
              <a:t>Basis for determining a planned manure rate</a:t>
            </a:r>
          </a:p>
          <a:p>
            <a:pPr lvl="1"/>
            <a:r>
              <a:rPr lang="en-US" altLang="en-US" dirty="0" smtClean="0"/>
              <a:t>Net crop requirement for either nitrogen or phosphorus removal</a:t>
            </a:r>
          </a:p>
          <a:p>
            <a:pPr lvl="8"/>
            <a:endParaRPr lang="en-US" altLang="en-US" dirty="0" smtClean="0"/>
          </a:p>
          <a:p>
            <a:r>
              <a:rPr lang="en-US" altLang="en-US" dirty="0" smtClean="0"/>
              <a:t>How is “net crop requirement” determined?</a:t>
            </a:r>
          </a:p>
          <a:p>
            <a:pPr lvl="1"/>
            <a:r>
              <a:rPr lang="en-US" altLang="en-US" dirty="0" smtClean="0"/>
              <a:t>Start with base recommendation</a:t>
            </a:r>
          </a:p>
          <a:p>
            <a:pPr lvl="2"/>
            <a:r>
              <a:rPr lang="en-US" altLang="en-US" dirty="0" smtClean="0"/>
              <a:t>Soil test recommendations or crop removal</a:t>
            </a:r>
          </a:p>
          <a:p>
            <a:pPr lvl="1"/>
            <a:r>
              <a:rPr lang="en-US" altLang="en-US" dirty="0" smtClean="0"/>
              <a:t>Need to account for other known sources of nutrients</a:t>
            </a:r>
          </a:p>
          <a:p>
            <a:pPr lvl="2"/>
            <a:r>
              <a:rPr lang="en-US" altLang="en-US" dirty="0" smtClean="0"/>
              <a:t>Subtracted from recommendation or removal amounts</a:t>
            </a:r>
          </a:p>
          <a:p>
            <a:pPr lvl="8"/>
            <a:endParaRPr lang="en-US" altLang="en-US" dirty="0" smtClean="0"/>
          </a:p>
          <a:p>
            <a:r>
              <a:rPr lang="en-US" altLang="en-US" dirty="0" smtClean="0"/>
              <a:t>Four primary adjustments (or reductions)</a:t>
            </a:r>
          </a:p>
          <a:p>
            <a:pPr lvl="1"/>
            <a:r>
              <a:rPr lang="en-US" altLang="en-US" dirty="0" smtClean="0"/>
              <a:t>Fertilizer Applied</a:t>
            </a:r>
          </a:p>
          <a:p>
            <a:pPr lvl="2"/>
            <a:r>
              <a:rPr lang="en-US" altLang="en-US" dirty="0" smtClean="0"/>
              <a:t>Regardless of manure: starter, herbicide carrier, etc.</a:t>
            </a:r>
          </a:p>
          <a:p>
            <a:pPr lvl="1"/>
            <a:r>
              <a:rPr lang="en-US" altLang="en-US" dirty="0" smtClean="0"/>
              <a:t>Other Organic Sources Applied</a:t>
            </a:r>
          </a:p>
          <a:p>
            <a:pPr lvl="2"/>
            <a:r>
              <a:rPr lang="en-US" altLang="en-US" dirty="0" smtClean="0"/>
              <a:t>Other manure, biosolids</a:t>
            </a:r>
          </a:p>
          <a:p>
            <a:pPr lvl="1"/>
            <a:r>
              <a:rPr lang="en-US" altLang="en-US" dirty="0" smtClean="0"/>
              <a:t>Residual Manure N</a:t>
            </a:r>
          </a:p>
          <a:p>
            <a:pPr lvl="2"/>
            <a:r>
              <a:rPr lang="en-US" altLang="en-US" dirty="0" smtClean="0"/>
              <a:t>From previous manure applications</a:t>
            </a:r>
          </a:p>
          <a:p>
            <a:pPr lvl="1"/>
            <a:r>
              <a:rPr lang="en-US" altLang="en-US" dirty="0" smtClean="0"/>
              <a:t>Residual Legume N</a:t>
            </a:r>
          </a:p>
          <a:p>
            <a:pPr lvl="2"/>
            <a:r>
              <a:rPr lang="en-US" altLang="en-US" dirty="0" smtClean="0"/>
              <a:t>From previous year’s legume crop</a:t>
            </a:r>
          </a:p>
          <a:p>
            <a:pPr lvl="8"/>
            <a:endParaRPr lang="en-US" altLang="en-US" dirty="0" smtClean="0"/>
          </a:p>
          <a:p>
            <a:r>
              <a:rPr lang="en-US" altLang="en-US" dirty="0" smtClean="0"/>
              <a:t>Recommendations – Adjustments = Net Crop Requirement</a:t>
            </a: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MP Nutrient Balance Worksheet 2013-01 (cropped).jpg"/>
          <p:cNvPicPr>
            <a:picLocks noChangeAspect="1"/>
          </p:cNvPicPr>
          <p:nvPr/>
        </p:nvPicPr>
        <p:blipFill>
          <a:blip r:embed="rId2" cstate="screen"/>
          <a:stretch>
            <a:fillRect/>
          </a:stretch>
        </p:blipFill>
        <p:spPr>
          <a:xfrm>
            <a:off x="4111140" y="164575"/>
            <a:ext cx="4883481" cy="6583680"/>
          </a:xfrm>
          <a:prstGeom prst="rect">
            <a:avLst/>
          </a:prstGeom>
          <a:ln w="19050">
            <a:solidFill>
              <a:schemeClr val="tx1"/>
            </a:solidFill>
          </a:ln>
        </p:spPr>
      </p:pic>
      <p:sp>
        <p:nvSpPr>
          <p:cNvPr id="4" name="Title 3"/>
          <p:cNvSpPr>
            <a:spLocks noGrp="1"/>
          </p:cNvSpPr>
          <p:nvPr>
            <p:ph type="title"/>
          </p:nvPr>
        </p:nvSpPr>
        <p:spPr/>
        <p:txBody>
          <a:bodyPr>
            <a:normAutofit fontScale="90000"/>
          </a:bodyPr>
          <a:lstStyle/>
          <a:p>
            <a:r>
              <a:rPr lang="en-US" dirty="0" smtClean="0"/>
              <a:t>Manure Management Plan</a:t>
            </a:r>
            <a:br>
              <a:rPr lang="en-US" dirty="0" smtClean="0"/>
            </a:br>
            <a:r>
              <a:rPr lang="en-US" dirty="0" smtClean="0"/>
              <a:t>Nutrient Balance Worksheet</a:t>
            </a:r>
            <a:endParaRPr lang="en-US" dirty="0"/>
          </a:p>
        </p:txBody>
      </p:sp>
      <p:sp>
        <p:nvSpPr>
          <p:cNvPr id="6" name="Text Placeholder 5"/>
          <p:cNvSpPr>
            <a:spLocks noGrp="1"/>
          </p:cNvSpPr>
          <p:nvPr>
            <p:ph type="body" idx="2"/>
          </p:nvPr>
        </p:nvSpPr>
        <p:spPr/>
        <p:txBody>
          <a:bodyPr/>
          <a:lstStyle/>
          <a:p>
            <a:endParaRPr lang="en-US" dirty="0" smtClean="0"/>
          </a:p>
          <a:p>
            <a:endParaRPr lang="en-US" dirty="0" smtClean="0"/>
          </a:p>
          <a:p>
            <a:r>
              <a:rPr lang="en-US" dirty="0" smtClean="0"/>
              <a:t>Net Nutrient Requirement</a:t>
            </a:r>
            <a:endParaRPr lang="en-US" dirty="0"/>
          </a:p>
        </p:txBody>
      </p:sp>
      <p:sp>
        <p:nvSpPr>
          <p:cNvPr id="12" name="Rounded Rectangle 11"/>
          <p:cNvSpPr/>
          <p:nvPr/>
        </p:nvSpPr>
        <p:spPr>
          <a:xfrm>
            <a:off x="4072735" y="2353660"/>
            <a:ext cx="4954245" cy="192024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
          <p:cNvSpPr txBox="1">
            <a:spLocks noChangeArrowheads="1"/>
          </p:cNvSpPr>
          <p:nvPr/>
        </p:nvSpPr>
        <p:spPr bwMode="auto">
          <a:xfrm>
            <a:off x="155425" y="5349250"/>
            <a:ext cx="8833150" cy="1328023"/>
          </a:xfrm>
          <a:prstGeom prst="roundRect">
            <a:avLst/>
          </a:prstGeom>
          <a:solidFill>
            <a:srgbClr val="FFFF00"/>
          </a:solidFill>
          <a:ln w="19050">
            <a:solidFill>
              <a:schemeClr val="tx1"/>
            </a:solidFill>
            <a:miter lim="800000"/>
            <a:headEnd/>
            <a:tailEnd/>
          </a:ln>
        </p:spPr>
        <p:txBody>
          <a:bodyPr wrap="square">
            <a:spAutoFit/>
          </a:bodyPr>
          <a:lstStyle/>
          <a:p>
            <a:r>
              <a:rPr lang="en-US" b="1" dirty="0" smtClean="0">
                <a:latin typeface="Arial" pitchFamily="34" charset="0"/>
                <a:cs typeface="Arial" pitchFamily="34" charset="0"/>
              </a:rPr>
              <a:t>Note which columns are required:</a:t>
            </a:r>
          </a:p>
          <a:p>
            <a:pPr marL="344488" indent="-227013">
              <a:buFont typeface="Arial" pitchFamily="34" charset="0"/>
              <a:buChar char="•"/>
            </a:pPr>
            <a:r>
              <a:rPr lang="en-US" b="1" dirty="0" smtClean="0">
                <a:latin typeface="Arial" pitchFamily="34" charset="0"/>
                <a:cs typeface="Arial" pitchFamily="34" charset="0"/>
              </a:rPr>
              <a:t>N – all options</a:t>
            </a:r>
          </a:p>
          <a:p>
            <a:pPr marL="344488" indent="-227013">
              <a:buFont typeface="Arial" pitchFamily="34" charset="0"/>
              <a:buChar char="•"/>
            </a:pPr>
            <a:r>
              <a:rPr lang="en-US" b="1" dirty="0" smtClean="0">
                <a:latin typeface="Arial" pitchFamily="34" charset="0"/>
                <a:cs typeface="Arial" pitchFamily="34" charset="0"/>
              </a:rPr>
              <a:t>P</a:t>
            </a:r>
            <a:r>
              <a:rPr lang="en-US" b="1" baseline="-25000" dirty="0" smtClean="0">
                <a:latin typeface="Arial" pitchFamily="34" charset="0"/>
                <a:cs typeface="Arial" pitchFamily="34" charset="0"/>
              </a:rPr>
              <a:t>2</a:t>
            </a:r>
            <a:r>
              <a:rPr lang="en-US" b="1" dirty="0" smtClean="0">
                <a:latin typeface="Arial" pitchFamily="34" charset="0"/>
                <a:cs typeface="Arial" pitchFamily="34" charset="0"/>
              </a:rPr>
              <a:t>O</a:t>
            </a:r>
            <a:r>
              <a:rPr lang="en-US" b="1" baseline="-25000" dirty="0" smtClean="0">
                <a:latin typeface="Arial" pitchFamily="34" charset="0"/>
                <a:cs typeface="Arial" pitchFamily="34" charset="0"/>
              </a:rPr>
              <a:t>5</a:t>
            </a:r>
            <a:r>
              <a:rPr lang="en-US" b="1" dirty="0" smtClean="0">
                <a:latin typeface="Arial" pitchFamily="34" charset="0"/>
                <a:cs typeface="Arial" pitchFamily="34" charset="0"/>
              </a:rPr>
              <a:t> – optional for N based rates</a:t>
            </a:r>
          </a:p>
          <a:p>
            <a:pPr marL="344488" indent="-227013">
              <a:buFont typeface="Arial" pitchFamily="34" charset="0"/>
              <a:buChar char="•"/>
            </a:pPr>
            <a:r>
              <a:rPr lang="en-US" b="1" dirty="0" smtClean="0">
                <a:latin typeface="Arial" pitchFamily="34" charset="0"/>
                <a:cs typeface="Arial" pitchFamily="34" charset="0"/>
              </a:rPr>
              <a:t>K</a:t>
            </a:r>
            <a:r>
              <a:rPr lang="en-US" b="1" baseline="-25000" dirty="0" smtClean="0">
                <a:latin typeface="Arial" pitchFamily="34" charset="0"/>
                <a:cs typeface="Arial" pitchFamily="34" charset="0"/>
              </a:rPr>
              <a:t>2</a:t>
            </a:r>
            <a:r>
              <a:rPr lang="en-US" b="1" dirty="0" smtClean="0">
                <a:latin typeface="Arial" pitchFamily="34" charset="0"/>
                <a:cs typeface="Arial" pitchFamily="34" charset="0"/>
              </a:rPr>
              <a:t>O – optional for all rates</a:t>
            </a:r>
            <a:endParaRPr lang="en-US" b="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0"/>
          </p:nvPr>
        </p:nvSpPr>
        <p:spPr>
          <a:xfrm>
            <a:off x="654691" y="1271000"/>
            <a:ext cx="3955715" cy="4923159"/>
          </a:xfrm>
        </p:spPr>
        <p:txBody>
          <a:bodyPr>
            <a:normAutofit fontScale="70000" lnSpcReduction="20000"/>
          </a:bodyPr>
          <a:lstStyle/>
          <a:p>
            <a:r>
              <a:rPr lang="en-US" dirty="0" smtClean="0"/>
              <a:t>Nutrient Balance Sheets may be used instead of the Manure Application Rate Tables</a:t>
            </a:r>
          </a:p>
          <a:p>
            <a:pPr lvl="6"/>
            <a:endParaRPr lang="en-US" dirty="0" smtClean="0"/>
          </a:p>
          <a:p>
            <a:r>
              <a:rPr lang="en-US" dirty="0" smtClean="0"/>
              <a:t>Farm and crop specific</a:t>
            </a:r>
          </a:p>
          <a:p>
            <a:pPr lvl="1"/>
            <a:r>
              <a:rPr lang="en-US" dirty="0" smtClean="0"/>
              <a:t>Better utilize manure to meet crop nutrient needs</a:t>
            </a:r>
          </a:p>
          <a:p>
            <a:pPr lvl="1"/>
            <a:r>
              <a:rPr lang="en-US" dirty="0" smtClean="0"/>
              <a:t>Reduces need to purchase fertilizer</a:t>
            </a:r>
          </a:p>
          <a:p>
            <a:pPr lvl="8"/>
            <a:endParaRPr lang="en-US" dirty="0" smtClean="0"/>
          </a:p>
          <a:p>
            <a:r>
              <a:rPr lang="en-US" dirty="0" smtClean="0"/>
              <a:t>Nutrient Balance Sheets</a:t>
            </a:r>
          </a:p>
          <a:p>
            <a:pPr lvl="1"/>
            <a:r>
              <a:rPr lang="en-US" dirty="0" smtClean="0"/>
              <a:t>Act 38 Nutrient Balance Sheets</a:t>
            </a:r>
          </a:p>
          <a:p>
            <a:pPr lvl="2"/>
            <a:r>
              <a:rPr lang="en-US" dirty="0" smtClean="0"/>
              <a:t>Paper or Excel spreadsheet versions</a:t>
            </a:r>
          </a:p>
          <a:p>
            <a:pPr lvl="2"/>
            <a:r>
              <a:rPr lang="en-US" dirty="0" smtClean="0"/>
              <a:t>Nutrient Balance Worksheet User Guide</a:t>
            </a:r>
          </a:p>
          <a:p>
            <a:pPr lvl="1"/>
            <a:r>
              <a:rPr lang="en-US" dirty="0" smtClean="0"/>
              <a:t>MMP Nutrient Balance Sheets</a:t>
            </a:r>
          </a:p>
          <a:p>
            <a:pPr lvl="2"/>
            <a:r>
              <a:rPr lang="en-US" dirty="0" smtClean="0"/>
              <a:t>Paper version</a:t>
            </a:r>
          </a:p>
          <a:p>
            <a:pPr lvl="2"/>
            <a:r>
              <a:rPr lang="en-US" dirty="0" smtClean="0"/>
              <a:t>MMP Nutrient Balance Worksheet User Guide</a:t>
            </a:r>
          </a:p>
          <a:p>
            <a:pPr lvl="2"/>
            <a:r>
              <a:rPr lang="en-US" dirty="0" smtClean="0"/>
              <a:t>Excel version</a:t>
            </a:r>
          </a:p>
          <a:p>
            <a:pPr lvl="8"/>
            <a:endParaRPr lang="en-US" dirty="0" smtClean="0"/>
          </a:p>
        </p:txBody>
      </p:sp>
      <p:sp>
        <p:nvSpPr>
          <p:cNvPr id="4" name="Title 3"/>
          <p:cNvSpPr>
            <a:spLocks noGrp="1"/>
          </p:cNvSpPr>
          <p:nvPr>
            <p:ph type="title"/>
          </p:nvPr>
        </p:nvSpPr>
        <p:spPr/>
        <p:txBody>
          <a:bodyPr/>
          <a:lstStyle/>
          <a:p>
            <a:r>
              <a:rPr lang="en-US" smtClean="0"/>
              <a:t>Nutrient Balance Sheets</a:t>
            </a:r>
            <a:endParaRPr lang="en-US" dirty="0"/>
          </a:p>
        </p:txBody>
      </p:sp>
      <p:pic>
        <p:nvPicPr>
          <p:cNvPr id="8" name="Picture 7" descr="MMP Nutrient Balance Worksheet 2013-01 (cropped).jpg"/>
          <p:cNvPicPr>
            <a:picLocks noChangeAspect="1"/>
          </p:cNvPicPr>
          <p:nvPr/>
        </p:nvPicPr>
        <p:blipFill>
          <a:blip r:embed="rId2" cstate="screen"/>
          <a:stretch>
            <a:fillRect/>
          </a:stretch>
        </p:blipFill>
        <p:spPr>
          <a:xfrm>
            <a:off x="5109670" y="1009485"/>
            <a:ext cx="3798265" cy="512064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3600" dirty="0" smtClean="0"/>
              <a:t>Nutrient Balance Sheet Example Scenario</a:t>
            </a:r>
          </a:p>
        </p:txBody>
      </p:sp>
      <p:sp>
        <p:nvSpPr>
          <p:cNvPr id="16388" name="Rectangle 3"/>
          <p:cNvSpPr>
            <a:spLocks noGrp="1" noChangeArrowheads="1"/>
          </p:cNvSpPr>
          <p:nvPr>
            <p:ph idx="1"/>
          </p:nvPr>
        </p:nvSpPr>
        <p:spPr/>
        <p:txBody>
          <a:bodyPr>
            <a:normAutofit fontScale="70000" lnSpcReduction="20000"/>
          </a:bodyPr>
          <a:lstStyle/>
          <a:p>
            <a:r>
              <a:rPr lang="en-US" dirty="0" smtClean="0"/>
              <a:t>Planned crop</a:t>
            </a:r>
          </a:p>
          <a:p>
            <a:pPr lvl="1"/>
            <a:r>
              <a:rPr lang="en-US" dirty="0" smtClean="0"/>
              <a:t>Corn for Silage</a:t>
            </a:r>
          </a:p>
          <a:p>
            <a:pPr lvl="1"/>
            <a:r>
              <a:rPr lang="en-US" dirty="0" smtClean="0"/>
              <a:t>23 ton/A expected yield</a:t>
            </a:r>
          </a:p>
          <a:p>
            <a:pPr lvl="8"/>
            <a:endParaRPr lang="en-US" dirty="0" smtClean="0"/>
          </a:p>
          <a:p>
            <a:r>
              <a:rPr lang="en-US" dirty="0" smtClean="0"/>
              <a:t>Starter Fertilizer</a:t>
            </a:r>
          </a:p>
          <a:p>
            <a:pPr lvl="1"/>
            <a:r>
              <a:rPr lang="en-US" dirty="0" smtClean="0"/>
              <a:t>100 lb/A  10-10-10</a:t>
            </a:r>
          </a:p>
          <a:p>
            <a:pPr lvl="8"/>
            <a:endParaRPr lang="en-US" dirty="0" smtClean="0"/>
          </a:p>
          <a:p>
            <a:r>
              <a:rPr lang="en-US" dirty="0" smtClean="0"/>
              <a:t>Other manure to be applied</a:t>
            </a:r>
          </a:p>
          <a:p>
            <a:pPr lvl="1"/>
            <a:r>
              <a:rPr lang="en-US" dirty="0" smtClean="0"/>
              <a:t>None</a:t>
            </a:r>
          </a:p>
          <a:p>
            <a:pPr lvl="8"/>
            <a:endParaRPr lang="en-US" dirty="0" smtClean="0"/>
          </a:p>
          <a:p>
            <a:r>
              <a:rPr lang="en-US" dirty="0" smtClean="0"/>
              <a:t>Manure history</a:t>
            </a:r>
          </a:p>
          <a:p>
            <a:pPr lvl="1"/>
            <a:r>
              <a:rPr lang="en-US" dirty="0" smtClean="0"/>
              <a:t>Lactating dairy cow manure applied ~3 / 5 yrs</a:t>
            </a:r>
          </a:p>
          <a:p>
            <a:pPr lvl="8"/>
            <a:endParaRPr lang="en-US" dirty="0" smtClean="0"/>
          </a:p>
          <a:p>
            <a:r>
              <a:rPr lang="en-US" dirty="0" smtClean="0"/>
              <a:t>Crop Rotation</a:t>
            </a:r>
          </a:p>
          <a:p>
            <a:pPr lvl="1"/>
            <a:r>
              <a:rPr lang="en-US" dirty="0" smtClean="0"/>
              <a:t>Following Alfalfa, 25-50% stand, moderate productivity soil</a:t>
            </a:r>
          </a:p>
        </p:txBody>
      </p:sp>
    </p:spTree>
    <p:extLst>
      <p:ext uri="{BB962C8B-B14F-4D97-AF65-F5344CB8AC3E}">
        <p14:creationId xmlns:p14="http://schemas.microsoft.com/office/powerpoint/2010/main" val="16055812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82"/>
          <p:cNvGraphicFramePr>
            <a:graphicFrameLocks/>
          </p:cNvGraphicFramePr>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Title 4"/>
          <p:cNvSpPr>
            <a:spLocks noGrp="1"/>
          </p:cNvSpPr>
          <p:nvPr>
            <p:ph type="title"/>
          </p:nvPr>
        </p:nvSpPr>
        <p:spPr/>
        <p:txBody>
          <a:bodyPr/>
          <a:lstStyle/>
          <a:p>
            <a:r>
              <a:rPr lang="en-US" dirty="0" smtClean="0"/>
              <a:t>Recommendation or Removal</a:t>
            </a:r>
            <a:endParaRPr lang="en-US" dirty="0"/>
          </a:p>
        </p:txBody>
      </p:sp>
      <p:sp>
        <p:nvSpPr>
          <p:cNvPr id="7" name="Content Placeholder 6"/>
          <p:cNvSpPr>
            <a:spLocks noGrp="1"/>
          </p:cNvSpPr>
          <p:nvPr>
            <p:ph sz="quarter" idx="13"/>
          </p:nvPr>
        </p:nvSpPr>
        <p:spPr>
          <a:xfrm>
            <a:off x="347450" y="1931205"/>
            <a:ext cx="3264425" cy="4454980"/>
          </a:xfrm>
        </p:spPr>
        <p:txBody>
          <a:bodyPr/>
          <a:lstStyle/>
          <a:p>
            <a:r>
              <a:rPr lang="en-US" altLang="en-US" dirty="0" smtClean="0"/>
              <a:t>Soil test report recommendations</a:t>
            </a:r>
          </a:p>
          <a:p>
            <a:pPr lvl="4"/>
            <a:endParaRPr lang="en-US" altLang="en-US" dirty="0" smtClean="0"/>
          </a:p>
          <a:p>
            <a:r>
              <a:rPr lang="en-US" altLang="en-US" dirty="0" smtClean="0"/>
              <a:t>Nitrogen Removal</a:t>
            </a:r>
          </a:p>
          <a:p>
            <a:pPr lvl="1"/>
            <a:r>
              <a:rPr lang="en-US" altLang="en-US" dirty="0" smtClean="0"/>
              <a:t>NBS Tables 1 or 2</a:t>
            </a:r>
          </a:p>
          <a:p>
            <a:pPr lvl="4"/>
            <a:endParaRPr lang="en-US" altLang="en-US" dirty="0" smtClean="0"/>
          </a:p>
          <a:p>
            <a:r>
              <a:rPr lang="en-US" altLang="en-US" dirty="0" smtClean="0"/>
              <a:t>P</a:t>
            </a:r>
            <a:r>
              <a:rPr lang="en-US" altLang="en-US" baseline="-25000" dirty="0" smtClean="0"/>
              <a:t>2</a:t>
            </a:r>
            <a:r>
              <a:rPr lang="en-US" altLang="en-US" dirty="0" smtClean="0"/>
              <a:t>O</a:t>
            </a:r>
            <a:r>
              <a:rPr lang="en-US" altLang="en-US" baseline="-25000" dirty="0" smtClean="0"/>
              <a:t>5</a:t>
            </a:r>
            <a:r>
              <a:rPr lang="en-US" altLang="en-US" dirty="0" smtClean="0"/>
              <a:t> &amp; K</a:t>
            </a:r>
            <a:r>
              <a:rPr lang="en-US" altLang="en-US" baseline="-25000" dirty="0" smtClean="0"/>
              <a:t>2</a:t>
            </a:r>
            <a:r>
              <a:rPr lang="en-US" altLang="en-US" dirty="0" smtClean="0"/>
              <a:t>O Removal</a:t>
            </a:r>
          </a:p>
          <a:p>
            <a:pPr lvl="1"/>
            <a:r>
              <a:rPr lang="en-US" altLang="en-US" dirty="0" smtClean="0"/>
              <a:t>NBS Table 3</a:t>
            </a:r>
            <a:endParaRPr lang="en-US" dirty="0"/>
          </a:p>
        </p:txBody>
      </p:sp>
      <p:sp>
        <p:nvSpPr>
          <p:cNvPr id="20" name="Rectangle 71"/>
          <p:cNvSpPr>
            <a:spLocks noChangeArrowheads="1"/>
          </p:cNvSpPr>
          <p:nvPr/>
        </p:nvSpPr>
        <p:spPr bwMode="auto">
          <a:xfrm>
            <a:off x="3957520" y="39500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14" y="430395"/>
            <a:ext cx="4732735" cy="607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Title 5"/>
          <p:cNvSpPr>
            <a:spLocks noGrp="1"/>
          </p:cNvSpPr>
          <p:nvPr>
            <p:ph type="title"/>
          </p:nvPr>
        </p:nvSpPr>
        <p:spPr>
          <a:xfrm>
            <a:off x="381000" y="808070"/>
            <a:ext cx="3038851" cy="990600"/>
          </a:xfrm>
        </p:spPr>
        <p:txBody>
          <a:bodyPr/>
          <a:lstStyle/>
          <a:p>
            <a:pPr eaLnBrk="1" hangingPunct="1"/>
            <a:r>
              <a:rPr lang="en-US" sz="2400" dirty="0" smtClean="0"/>
              <a:t>Soil Test Report</a:t>
            </a:r>
            <a:endParaRPr lang="en-US" dirty="0" smtClean="0"/>
          </a:p>
        </p:txBody>
      </p:sp>
      <p:sp>
        <p:nvSpPr>
          <p:cNvPr id="18435" name="Text Placeholder 7"/>
          <p:cNvSpPr>
            <a:spLocks noGrp="1"/>
          </p:cNvSpPr>
          <p:nvPr>
            <p:ph type="body" idx="2"/>
          </p:nvPr>
        </p:nvSpPr>
        <p:spPr>
          <a:xfrm>
            <a:off x="419404" y="1712311"/>
            <a:ext cx="3038851" cy="4144963"/>
          </a:xfrm>
        </p:spPr>
        <p:txBody>
          <a:bodyPr/>
          <a:lstStyle/>
          <a:p>
            <a:pPr eaLnBrk="1" hangingPunct="1"/>
            <a:r>
              <a:rPr lang="en-US" dirty="0" smtClean="0"/>
              <a:t>Recommendations</a:t>
            </a:r>
          </a:p>
        </p:txBody>
      </p:sp>
      <p:sp>
        <p:nvSpPr>
          <p:cNvPr id="18436" name="Footer Placeholder 2"/>
          <p:cNvSpPr>
            <a:spLocks noGrp="1"/>
          </p:cNvSpPr>
          <p:nvPr>
            <p:ph type="ftr" sz="quarter" idx="12"/>
          </p:nvPr>
        </p:nvSpPr>
        <p:spPr bwMode="auto">
          <a:noFill/>
          <a:ln>
            <a:miter lim="800000"/>
            <a:headEnd/>
            <a:tailEnd/>
          </a:ln>
        </p:spPr>
        <p:txBody>
          <a:bodyPr wrap="square" lIns="91429" tIns="45714" rIns="91429" bIns="45714" numCol="1" anchor="t" anchorCtr="0" compatLnSpc="1">
            <a:prstTxWarp prst="textNoShape">
              <a:avLst/>
            </a:prstTxWarp>
          </a:bodyPr>
          <a:lstStyle/>
          <a:p>
            <a:endParaRPr lang="en-US" dirty="0" smtClean="0">
              <a:latin typeface="Arial" charset="0"/>
            </a:endParaRPr>
          </a:p>
        </p:txBody>
      </p:sp>
      <p:sp>
        <p:nvSpPr>
          <p:cNvPr id="7" name="Content Placeholder 4"/>
          <p:cNvSpPr txBox="1">
            <a:spLocks/>
          </p:cNvSpPr>
          <p:nvPr/>
        </p:nvSpPr>
        <p:spPr>
          <a:xfrm>
            <a:off x="347450" y="2423509"/>
            <a:ext cx="3110805" cy="2550161"/>
          </a:xfrm>
          <a:prstGeom prst="rect">
            <a:avLst/>
          </a:prstGeom>
        </p:spPr>
        <p:txBody>
          <a:bodyPr>
            <a:normAutofit fontScale="92500" lnSpcReduction="20000"/>
          </a:bodyPr>
          <a:lstStyle>
            <a:lvl1pPr marL="342860" indent="-34286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1"/>
                </a:solidFill>
              </a:rPr>
              <a:t>Nitrogen</a:t>
            </a:r>
          </a:p>
          <a:p>
            <a:pPr lvl="1"/>
            <a:r>
              <a:rPr lang="en-US" altLang="en-US" sz="2400" b="1" dirty="0" smtClean="0">
                <a:solidFill>
                  <a:srgbClr val="FFFF00"/>
                </a:solidFill>
              </a:rPr>
              <a:t>160 lb N/A</a:t>
            </a:r>
          </a:p>
          <a:p>
            <a:pPr lvl="4"/>
            <a:endParaRPr lang="en-US" sz="1100" dirty="0" smtClean="0"/>
          </a:p>
          <a:p>
            <a:r>
              <a:rPr lang="en-US" sz="2800" dirty="0" smtClean="0">
                <a:solidFill>
                  <a:schemeClr val="bg1"/>
                </a:solidFill>
              </a:rPr>
              <a:t>P</a:t>
            </a:r>
            <a:r>
              <a:rPr lang="en-US" sz="2800" baseline="-25000" dirty="0" smtClean="0">
                <a:solidFill>
                  <a:schemeClr val="bg1"/>
                </a:solidFill>
              </a:rPr>
              <a:t>2</a:t>
            </a:r>
            <a:r>
              <a:rPr lang="en-US" sz="2800" dirty="0" smtClean="0">
                <a:solidFill>
                  <a:schemeClr val="bg1"/>
                </a:solidFill>
              </a:rPr>
              <a:t>O</a:t>
            </a:r>
            <a:r>
              <a:rPr lang="en-US" sz="2800" baseline="-25000" dirty="0" smtClean="0">
                <a:solidFill>
                  <a:schemeClr val="bg1"/>
                </a:solidFill>
              </a:rPr>
              <a:t>5</a:t>
            </a:r>
          </a:p>
          <a:p>
            <a:pPr lvl="1"/>
            <a:r>
              <a:rPr lang="en-US" altLang="en-US" sz="2400" b="1" dirty="0" smtClean="0">
                <a:solidFill>
                  <a:srgbClr val="FFFF00"/>
                </a:solidFill>
              </a:rPr>
              <a:t>30 lb P</a:t>
            </a:r>
            <a:r>
              <a:rPr lang="en-US" altLang="en-US" sz="2400" b="1" baseline="-25000" dirty="0" smtClean="0">
                <a:solidFill>
                  <a:srgbClr val="FFFF00"/>
                </a:solidFill>
              </a:rPr>
              <a:t>2</a:t>
            </a:r>
            <a:r>
              <a:rPr lang="en-US" altLang="en-US" sz="2400" b="1" dirty="0" smtClean="0">
                <a:solidFill>
                  <a:srgbClr val="FFFF00"/>
                </a:solidFill>
              </a:rPr>
              <a:t>O</a:t>
            </a:r>
            <a:r>
              <a:rPr lang="en-US" altLang="en-US" sz="2400" b="1" baseline="-25000" dirty="0" smtClean="0">
                <a:solidFill>
                  <a:srgbClr val="FFFF00"/>
                </a:solidFill>
              </a:rPr>
              <a:t>5</a:t>
            </a:r>
            <a:r>
              <a:rPr lang="en-US" altLang="en-US" sz="2400" b="1" dirty="0" smtClean="0">
                <a:solidFill>
                  <a:srgbClr val="FFFF00"/>
                </a:solidFill>
              </a:rPr>
              <a:t>/A</a:t>
            </a:r>
            <a:endParaRPr lang="en-US" sz="2400" b="1" dirty="0" smtClean="0">
              <a:solidFill>
                <a:srgbClr val="FFFF00"/>
              </a:solidFill>
            </a:endParaRPr>
          </a:p>
          <a:p>
            <a:pPr lvl="4"/>
            <a:endParaRPr lang="en-US" sz="1100" dirty="0" smtClean="0"/>
          </a:p>
          <a:p>
            <a:r>
              <a:rPr lang="en-US" sz="2800" dirty="0" smtClean="0">
                <a:solidFill>
                  <a:schemeClr val="bg1"/>
                </a:solidFill>
              </a:rPr>
              <a:t>K</a:t>
            </a:r>
            <a:r>
              <a:rPr lang="en-US" sz="2800" baseline="-25000" dirty="0" smtClean="0">
                <a:solidFill>
                  <a:schemeClr val="bg1"/>
                </a:solidFill>
              </a:rPr>
              <a:t>2</a:t>
            </a:r>
            <a:r>
              <a:rPr lang="en-US" sz="2800" dirty="0" smtClean="0">
                <a:solidFill>
                  <a:schemeClr val="bg1"/>
                </a:solidFill>
              </a:rPr>
              <a:t>O</a:t>
            </a:r>
          </a:p>
          <a:p>
            <a:pPr lvl="1"/>
            <a:r>
              <a:rPr lang="en-US" altLang="en-US" sz="2400" b="1" dirty="0" smtClean="0">
                <a:solidFill>
                  <a:srgbClr val="FFFF00"/>
                </a:solidFill>
              </a:rPr>
              <a:t>0 lb </a:t>
            </a:r>
            <a:r>
              <a:rPr lang="en-US" sz="2400" b="1" dirty="0" smtClean="0">
                <a:solidFill>
                  <a:srgbClr val="FFFF00"/>
                </a:solidFill>
              </a:rPr>
              <a:t>K</a:t>
            </a:r>
            <a:r>
              <a:rPr lang="en-US" sz="2400" b="1" baseline="-25000" dirty="0" smtClean="0">
                <a:solidFill>
                  <a:srgbClr val="FFFF00"/>
                </a:solidFill>
              </a:rPr>
              <a:t>2</a:t>
            </a:r>
            <a:r>
              <a:rPr lang="en-US" sz="2400" b="1" dirty="0" smtClean="0">
                <a:solidFill>
                  <a:srgbClr val="FFFF00"/>
                </a:solidFill>
              </a:rPr>
              <a:t>O</a:t>
            </a:r>
            <a:r>
              <a:rPr lang="en-US" altLang="en-US" sz="2400" b="1" dirty="0" smtClean="0">
                <a:solidFill>
                  <a:srgbClr val="FFFF00"/>
                </a:solidFill>
              </a:rPr>
              <a:t>/A</a:t>
            </a:r>
            <a:endParaRPr lang="en-US" sz="2400" b="1" dirty="0" smtClean="0">
              <a:solidFill>
                <a:srgbClr val="FFFF00"/>
              </a:solidFill>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6483" b="23308"/>
          <a:stretch/>
        </p:blipFill>
        <p:spPr bwMode="auto">
          <a:xfrm>
            <a:off x="347450" y="5151525"/>
            <a:ext cx="8113260" cy="1062802"/>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841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checkerboard(across)">
                                      <p:cBhvr>
                                        <p:cTn id="11" dur="500"/>
                                        <p:tgtEl>
                                          <p:spTgt spid="7">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checkerboard(across)">
                                      <p:cBhvr>
                                        <p:cTn id="14" dur="500"/>
                                        <p:tgtEl>
                                          <p:spTgt spid="7">
                                            <p:txEl>
                                              <p:pRg st="4" end="4"/>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checkerboard(across)">
                                      <p:cBhvr>
                                        <p:cTn id="1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82"/>
          <p:cNvGraphicFramePr>
            <a:graphicFrameLocks/>
          </p:cNvGraphicFramePr>
          <p:nvPr>
            <p:extLst>
              <p:ext uri="{D42A27DB-BD31-4B8C-83A1-F6EECF244321}">
                <p14:modId xmlns:p14="http://schemas.microsoft.com/office/powerpoint/2010/main" val="141428155"/>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22530" name="Title 8"/>
          <p:cNvSpPr>
            <a:spLocks noGrp="1"/>
          </p:cNvSpPr>
          <p:nvPr>
            <p:ph type="title"/>
          </p:nvPr>
        </p:nvSpPr>
        <p:spPr/>
        <p:txBody>
          <a:bodyPr/>
          <a:lstStyle/>
          <a:p>
            <a:r>
              <a:rPr lang="en-US" dirty="0" smtClean="0"/>
              <a:t>Recommendation</a:t>
            </a:r>
          </a:p>
        </p:txBody>
      </p:sp>
      <p:sp>
        <p:nvSpPr>
          <p:cNvPr id="22531" name="Content Placeholder 4"/>
          <p:cNvSpPr>
            <a:spLocks noGrp="1"/>
          </p:cNvSpPr>
          <p:nvPr>
            <p:ph sz="quarter" idx="13"/>
          </p:nvPr>
        </p:nvSpPr>
        <p:spPr/>
        <p:txBody>
          <a:bodyPr>
            <a:normAutofit/>
          </a:bodyPr>
          <a:lstStyle/>
          <a:p>
            <a:r>
              <a:rPr lang="en-US" dirty="0" smtClean="0"/>
              <a:t>Nitrogen</a:t>
            </a:r>
          </a:p>
          <a:p>
            <a:pPr marL="693738" lvl="2" indent="-227013"/>
            <a:r>
              <a:rPr lang="en-US" altLang="en-US" sz="2400" b="1" dirty="0" smtClean="0">
                <a:solidFill>
                  <a:srgbClr val="FFFF00"/>
                </a:solidFill>
              </a:rPr>
              <a:t>160 </a:t>
            </a:r>
            <a:r>
              <a:rPr lang="en-US" altLang="en-US" sz="2400" b="1" dirty="0">
                <a:solidFill>
                  <a:srgbClr val="FFFF00"/>
                </a:solidFill>
              </a:rPr>
              <a:t>lb N/A</a:t>
            </a:r>
          </a:p>
          <a:p>
            <a:pPr lvl="4"/>
            <a:endParaRPr lang="en-US" dirty="0" smtClean="0"/>
          </a:p>
          <a:p>
            <a:r>
              <a:rPr lang="en-US" dirty="0" smtClean="0"/>
              <a:t>P</a:t>
            </a:r>
            <a:r>
              <a:rPr lang="en-US" baseline="-25000" dirty="0" smtClean="0"/>
              <a:t>2</a:t>
            </a:r>
            <a:r>
              <a:rPr lang="en-US" dirty="0" smtClean="0"/>
              <a:t>O</a:t>
            </a:r>
            <a:r>
              <a:rPr lang="en-US" baseline="-25000" dirty="0" smtClean="0"/>
              <a:t>5</a:t>
            </a:r>
          </a:p>
          <a:p>
            <a:pPr marL="693738" lvl="2" indent="-227013"/>
            <a:r>
              <a:rPr lang="en-US" altLang="en-US" sz="2400" b="1" dirty="0" smtClean="0">
                <a:solidFill>
                  <a:srgbClr val="FFFF00"/>
                </a:solidFill>
              </a:rPr>
              <a:t>30 </a:t>
            </a:r>
            <a:r>
              <a:rPr lang="en-US" altLang="en-US" sz="2400" b="1" dirty="0">
                <a:solidFill>
                  <a:srgbClr val="FFFF00"/>
                </a:solidFill>
              </a:rPr>
              <a:t>lb P</a:t>
            </a:r>
            <a:r>
              <a:rPr lang="en-US" altLang="en-US" sz="2400" b="1" baseline="-25000" dirty="0">
                <a:solidFill>
                  <a:srgbClr val="FFFF00"/>
                </a:solidFill>
              </a:rPr>
              <a:t>2</a:t>
            </a:r>
            <a:r>
              <a:rPr lang="en-US" altLang="en-US" sz="2400" b="1" dirty="0">
                <a:solidFill>
                  <a:srgbClr val="FFFF00"/>
                </a:solidFill>
              </a:rPr>
              <a:t>O</a:t>
            </a:r>
            <a:r>
              <a:rPr lang="en-US" altLang="en-US" sz="2400" b="1" baseline="-25000" dirty="0">
                <a:solidFill>
                  <a:srgbClr val="FFFF00"/>
                </a:solidFill>
              </a:rPr>
              <a:t>5</a:t>
            </a:r>
            <a:r>
              <a:rPr lang="en-US" altLang="en-US" sz="2400" b="1" dirty="0">
                <a:solidFill>
                  <a:srgbClr val="FFFF00"/>
                </a:solidFill>
              </a:rPr>
              <a:t>/A</a:t>
            </a:r>
            <a:endParaRPr lang="en-US" sz="2400" b="1" dirty="0">
              <a:solidFill>
                <a:srgbClr val="FFFF00"/>
              </a:solidFill>
            </a:endParaRPr>
          </a:p>
          <a:p>
            <a:pPr lvl="4"/>
            <a:endParaRPr lang="en-US" dirty="0" smtClean="0"/>
          </a:p>
          <a:p>
            <a:r>
              <a:rPr lang="en-US" dirty="0" smtClean="0"/>
              <a:t>K</a:t>
            </a:r>
            <a:r>
              <a:rPr lang="en-US" baseline="-25000" dirty="0" smtClean="0"/>
              <a:t>2</a:t>
            </a:r>
            <a:r>
              <a:rPr lang="en-US" dirty="0" smtClean="0"/>
              <a:t>O</a:t>
            </a:r>
          </a:p>
          <a:p>
            <a:pPr marL="693738" lvl="2" indent="-227013"/>
            <a:r>
              <a:rPr lang="en-US" altLang="en-US" sz="2400" b="1" dirty="0" smtClean="0">
                <a:solidFill>
                  <a:srgbClr val="FFFF00"/>
                </a:solidFill>
              </a:rPr>
              <a:t>0 lb </a:t>
            </a:r>
            <a:r>
              <a:rPr lang="en-US" sz="2400" b="1" dirty="0" smtClean="0">
                <a:solidFill>
                  <a:srgbClr val="FFFF00"/>
                </a:solidFill>
              </a:rPr>
              <a:t>K</a:t>
            </a:r>
            <a:r>
              <a:rPr lang="en-US" sz="2400" b="1" baseline="-25000" dirty="0" smtClean="0">
                <a:solidFill>
                  <a:srgbClr val="FFFF00"/>
                </a:solidFill>
              </a:rPr>
              <a:t>2</a:t>
            </a:r>
            <a:r>
              <a:rPr lang="en-US" sz="2400" b="1" dirty="0" smtClean="0">
                <a:solidFill>
                  <a:srgbClr val="FFFF00"/>
                </a:solidFill>
              </a:rPr>
              <a:t>O</a:t>
            </a:r>
            <a:r>
              <a:rPr lang="en-US" altLang="en-US" sz="2400" b="1" dirty="0" smtClean="0">
                <a:solidFill>
                  <a:srgbClr val="FFFF00"/>
                </a:solidFill>
              </a:rPr>
              <a:t>/A</a:t>
            </a:r>
            <a:endParaRPr lang="en-US" sz="2400" b="1" dirty="0" smtClean="0">
              <a:solidFill>
                <a:srgbClr val="FFFF00"/>
              </a:solidFill>
            </a:endParaRPr>
          </a:p>
        </p:txBody>
      </p:sp>
      <p:sp>
        <p:nvSpPr>
          <p:cNvPr id="12" name="Rectangle 71"/>
          <p:cNvSpPr>
            <a:spLocks noChangeArrowheads="1"/>
          </p:cNvSpPr>
          <p:nvPr/>
        </p:nvSpPr>
        <p:spPr bwMode="auto">
          <a:xfrm>
            <a:off x="3957519" y="395005"/>
            <a:ext cx="5031055" cy="457200"/>
          </a:xfrm>
          <a:prstGeom prst="roundRect">
            <a:avLst/>
          </a:prstGeom>
          <a:noFill/>
          <a:ln w="57150">
            <a:solidFill>
              <a:srgbClr val="0070C0"/>
            </a:solidFill>
            <a:miter lim="800000"/>
            <a:headEnd/>
            <a:tailEnd/>
          </a:ln>
        </p:spPr>
        <p:txBody>
          <a:bodyPr wrap="none" lIns="91429" tIns="45714" rIns="91429" bIns="45714" anchor="ctr"/>
          <a:lstStyle/>
          <a:p>
            <a:endParaRPr lang="en-US" dirty="0"/>
          </a:p>
        </p:txBody>
      </p:sp>
    </p:spTree>
    <p:extLst>
      <p:ext uri="{BB962C8B-B14F-4D97-AF65-F5344CB8AC3E}">
        <p14:creationId xmlns:p14="http://schemas.microsoft.com/office/powerpoint/2010/main" val="490425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000" dirty="0" smtClean="0"/>
              <a:t>Determining Nitrogen Recommendation</a:t>
            </a:r>
            <a:r>
              <a:rPr lang="en-US" dirty="0" smtClean="0"/>
              <a:t/>
            </a:r>
            <a:br>
              <a:rPr lang="en-US" dirty="0" smtClean="0"/>
            </a:br>
            <a:r>
              <a:rPr lang="en-US" sz="1800" dirty="0" smtClean="0"/>
              <a:t>NBS Table 1 (</a:t>
            </a:r>
            <a:r>
              <a:rPr lang="en-US" altLang="en-US" sz="1800" dirty="0" smtClean="0"/>
              <a:t>Agronomy Guide Table 1.2-5)</a:t>
            </a:r>
            <a:endParaRPr lang="en-US" sz="1800" dirty="0"/>
          </a:p>
        </p:txBody>
      </p:sp>
      <p:pic>
        <p:nvPicPr>
          <p:cNvPr id="5" name="Picture 4" descr="MMP Nutrient Balance Worksheet User Guide Table 1 2013-01 (cropped).jpg"/>
          <p:cNvPicPr>
            <a:picLocks noChangeAspect="1"/>
          </p:cNvPicPr>
          <p:nvPr/>
        </p:nvPicPr>
        <p:blipFill>
          <a:blip r:embed="rId2" cstate="screen"/>
          <a:stretch>
            <a:fillRect/>
          </a:stretch>
        </p:blipFill>
        <p:spPr>
          <a:xfrm>
            <a:off x="592660" y="1163105"/>
            <a:ext cx="7958681" cy="5029200"/>
          </a:xfrm>
          <a:prstGeom prst="rect">
            <a:avLst/>
          </a:prstGeom>
          <a:ln w="19050">
            <a:solidFill>
              <a:schemeClr val="tx1"/>
            </a:solid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sz="4000" dirty="0" smtClean="0"/>
              <a:t>Determining Nitrogen Removal</a:t>
            </a:r>
            <a:r>
              <a:rPr lang="en-US" altLang="en-US" dirty="0" smtClean="0"/>
              <a:t/>
            </a:r>
            <a:br>
              <a:rPr lang="en-US" altLang="en-US" dirty="0" smtClean="0"/>
            </a:br>
            <a:r>
              <a:rPr lang="en-US" altLang="en-US" sz="1800" dirty="0" smtClean="0"/>
              <a:t>NBS Table 2 (Agronomy Guide Table 1.2-7)</a:t>
            </a:r>
            <a:endParaRPr lang="en-US" sz="1800" dirty="0"/>
          </a:p>
        </p:txBody>
      </p:sp>
      <p:sp>
        <p:nvSpPr>
          <p:cNvPr id="5" name="Content Placeholder 4"/>
          <p:cNvSpPr>
            <a:spLocks noGrp="1"/>
          </p:cNvSpPr>
          <p:nvPr>
            <p:ph idx="1"/>
          </p:nvPr>
        </p:nvSpPr>
        <p:spPr>
          <a:xfrm>
            <a:off x="654690" y="1316725"/>
            <a:ext cx="8077830" cy="1574606"/>
          </a:xfrm>
        </p:spPr>
        <p:txBody>
          <a:bodyPr>
            <a:normAutofit fontScale="55000" lnSpcReduction="20000"/>
          </a:bodyPr>
          <a:lstStyle/>
          <a:p>
            <a:r>
              <a:rPr lang="en-US" dirty="0" smtClean="0"/>
              <a:t>Legume crops do not require nitrogen fertilizer</a:t>
            </a:r>
          </a:p>
          <a:p>
            <a:pPr lvl="1"/>
            <a:r>
              <a:rPr lang="en-US" dirty="0" smtClean="0"/>
              <a:t>Soil test recommendations are “0”</a:t>
            </a:r>
          </a:p>
          <a:p>
            <a:pPr lvl="1"/>
            <a:r>
              <a:rPr lang="en-US" dirty="0" smtClean="0"/>
              <a:t>No value from the manure N</a:t>
            </a:r>
          </a:p>
          <a:p>
            <a:pPr lvl="8"/>
            <a:endParaRPr lang="en-US" dirty="0" smtClean="0"/>
          </a:p>
          <a:p>
            <a:r>
              <a:rPr lang="en-US" dirty="0" smtClean="0"/>
              <a:t>Manure can be applied to legumes</a:t>
            </a:r>
          </a:p>
          <a:p>
            <a:pPr lvl="1"/>
            <a:r>
              <a:rPr lang="en-US" dirty="0" smtClean="0"/>
              <a:t>Based on N removal by the legume crop</a:t>
            </a:r>
          </a:p>
          <a:p>
            <a:pPr lvl="4"/>
            <a:endParaRPr lang="en-US" dirty="0" smtClean="0"/>
          </a:p>
        </p:txBody>
      </p:sp>
      <p:pic>
        <p:nvPicPr>
          <p:cNvPr id="9" name="Picture 8" descr="MMP Nutrient Balance Worksheet User Guide Table 2 2013-01 (cropped).jpg"/>
          <p:cNvPicPr>
            <a:picLocks noChangeAspect="1"/>
          </p:cNvPicPr>
          <p:nvPr/>
        </p:nvPicPr>
        <p:blipFill>
          <a:blip r:embed="rId2" cstate="screen"/>
          <a:stretch>
            <a:fillRect/>
          </a:stretch>
        </p:blipFill>
        <p:spPr>
          <a:xfrm>
            <a:off x="155448" y="2929735"/>
            <a:ext cx="8833104" cy="3214116"/>
          </a:xfrm>
          <a:prstGeom prst="rect">
            <a:avLst/>
          </a:prstGeom>
          <a:ln w="19050">
            <a:solidFill>
              <a:schemeClr val="tx1"/>
            </a:solid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normAutofit fontScale="90000"/>
          </a:bodyPr>
          <a:lstStyle/>
          <a:p>
            <a:r>
              <a:rPr lang="en-US" altLang="en-US" sz="3600" dirty="0" smtClean="0"/>
              <a:t>Determining P &amp; K Removal</a:t>
            </a:r>
            <a:r>
              <a:rPr lang="en-US" altLang="en-US" dirty="0" smtClean="0"/>
              <a:t/>
            </a:r>
            <a:br>
              <a:rPr lang="en-US" altLang="en-US" dirty="0" smtClean="0"/>
            </a:br>
            <a:r>
              <a:rPr lang="en-US" altLang="en-US" sz="1600" dirty="0" smtClean="0"/>
              <a:t>NBS Table 3 (Agronomy Guide Table 1.2-8)</a:t>
            </a:r>
            <a:endParaRPr lang="en-US" sz="1600" dirty="0" smtClean="0"/>
          </a:p>
        </p:txBody>
      </p:sp>
      <p:pic>
        <p:nvPicPr>
          <p:cNvPr id="7" name="Picture 6" descr="MMP Nutrient Balance Worksheet User Guide Table 3 2013-01 (cropped).jpg"/>
          <p:cNvPicPr>
            <a:picLocks noChangeAspect="1"/>
          </p:cNvPicPr>
          <p:nvPr/>
        </p:nvPicPr>
        <p:blipFill>
          <a:blip r:embed="rId2" cstate="screen"/>
          <a:stretch>
            <a:fillRect/>
          </a:stretch>
        </p:blipFill>
        <p:spPr>
          <a:xfrm>
            <a:off x="978966" y="1124700"/>
            <a:ext cx="7186069" cy="4937760"/>
          </a:xfrm>
          <a:prstGeom prst="rect">
            <a:avLst/>
          </a:prstGeom>
          <a:ln w="19050">
            <a:solidFill>
              <a:schemeClr val="tx1"/>
            </a:solidFill>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82"/>
          <p:cNvGraphicFramePr>
            <a:graphicFrameLocks/>
          </p:cNvGraphicFramePr>
          <p:nvPr>
            <p:extLst>
              <p:ext uri="{D42A27DB-BD31-4B8C-83A1-F6EECF244321}">
                <p14:modId xmlns:p14="http://schemas.microsoft.com/office/powerpoint/2010/main" val="1820518541"/>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184</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22530" name="Title 8"/>
          <p:cNvSpPr>
            <a:spLocks noGrp="1"/>
          </p:cNvSpPr>
          <p:nvPr>
            <p:ph type="title"/>
          </p:nvPr>
        </p:nvSpPr>
        <p:spPr/>
        <p:txBody>
          <a:bodyPr>
            <a:normAutofit fontScale="90000"/>
          </a:bodyPr>
          <a:lstStyle/>
          <a:p>
            <a:r>
              <a:rPr lang="en-US" dirty="0" smtClean="0"/>
              <a:t>Crop Removal</a:t>
            </a:r>
            <a:br>
              <a:rPr lang="en-US" dirty="0" smtClean="0"/>
            </a:br>
            <a:r>
              <a:rPr lang="en-US" sz="2200" b="0" dirty="0" smtClean="0">
                <a:solidFill>
                  <a:srgbClr val="FFFF00"/>
                </a:solidFill>
              </a:rPr>
              <a:t>Yield x removal/unit yield</a:t>
            </a:r>
            <a:endParaRPr lang="en-US" b="0" dirty="0" smtClean="0">
              <a:solidFill>
                <a:srgbClr val="FFFF00"/>
              </a:solidFill>
            </a:endParaRPr>
          </a:p>
        </p:txBody>
      </p:sp>
      <p:sp>
        <p:nvSpPr>
          <p:cNvPr id="22531" name="Content Placeholder 4"/>
          <p:cNvSpPr>
            <a:spLocks noGrp="1"/>
          </p:cNvSpPr>
          <p:nvPr>
            <p:ph sz="quarter" idx="13"/>
          </p:nvPr>
        </p:nvSpPr>
        <p:spPr>
          <a:xfrm>
            <a:off x="232611" y="1931205"/>
            <a:ext cx="3521241" cy="4454980"/>
          </a:xfrm>
        </p:spPr>
        <p:txBody>
          <a:bodyPr>
            <a:normAutofit fontScale="92500" lnSpcReduction="10000"/>
          </a:bodyPr>
          <a:lstStyle/>
          <a:p>
            <a:r>
              <a:rPr lang="en-US" dirty="0" smtClean="0"/>
              <a:t>Nitrogen</a:t>
            </a:r>
          </a:p>
          <a:p>
            <a:pPr marL="628650" lvl="1" indent="-284163"/>
            <a:r>
              <a:rPr lang="en-US" altLang="en-US" dirty="0" smtClean="0"/>
              <a:t>23 t/A x 7 lb N/ton =</a:t>
            </a:r>
          </a:p>
          <a:p>
            <a:pPr lvl="2"/>
            <a:r>
              <a:rPr lang="en-US" altLang="en-US" b="1" dirty="0" smtClean="0">
                <a:solidFill>
                  <a:srgbClr val="FFFF00"/>
                </a:solidFill>
              </a:rPr>
              <a:t>161 lb N/A</a:t>
            </a:r>
          </a:p>
          <a:p>
            <a:pPr lvl="4"/>
            <a:endParaRPr lang="en-US" dirty="0" smtClean="0"/>
          </a:p>
          <a:p>
            <a:r>
              <a:rPr lang="en-US" dirty="0" smtClean="0"/>
              <a:t>P</a:t>
            </a:r>
            <a:r>
              <a:rPr lang="en-US" baseline="-25000" dirty="0" smtClean="0"/>
              <a:t>2</a:t>
            </a:r>
            <a:r>
              <a:rPr lang="en-US" dirty="0" smtClean="0"/>
              <a:t>O</a:t>
            </a:r>
            <a:r>
              <a:rPr lang="en-US" baseline="-25000" dirty="0" smtClean="0"/>
              <a:t>5</a:t>
            </a:r>
          </a:p>
          <a:p>
            <a:pPr marL="628650" lvl="1" indent="-284163"/>
            <a:r>
              <a:rPr lang="en-US" altLang="en-US" dirty="0"/>
              <a:t>23 t/A x 4 lb </a:t>
            </a:r>
            <a:r>
              <a:rPr lang="en-US" dirty="0"/>
              <a:t>P2O5</a:t>
            </a:r>
            <a:r>
              <a:rPr lang="en-US" altLang="en-US" dirty="0"/>
              <a:t>/ton =</a:t>
            </a:r>
          </a:p>
          <a:p>
            <a:pPr lvl="2"/>
            <a:r>
              <a:rPr lang="en-US" altLang="en-US" b="1" dirty="0" smtClean="0">
                <a:solidFill>
                  <a:srgbClr val="FFFF00"/>
                </a:solidFill>
              </a:rPr>
              <a:t>92 lb P</a:t>
            </a:r>
            <a:r>
              <a:rPr lang="en-US" altLang="en-US" b="1" baseline="-25000" dirty="0" smtClean="0">
                <a:solidFill>
                  <a:srgbClr val="FFFF00"/>
                </a:solidFill>
              </a:rPr>
              <a:t>2</a:t>
            </a:r>
            <a:r>
              <a:rPr lang="en-US" altLang="en-US" b="1" dirty="0" smtClean="0">
                <a:solidFill>
                  <a:srgbClr val="FFFF00"/>
                </a:solidFill>
              </a:rPr>
              <a:t>O</a:t>
            </a:r>
            <a:r>
              <a:rPr lang="en-US" altLang="en-US" b="1" baseline="-25000" dirty="0" smtClean="0">
                <a:solidFill>
                  <a:srgbClr val="FFFF00"/>
                </a:solidFill>
              </a:rPr>
              <a:t>5</a:t>
            </a:r>
            <a:r>
              <a:rPr lang="en-US" altLang="en-US" b="1" dirty="0" smtClean="0">
                <a:solidFill>
                  <a:srgbClr val="FFFF00"/>
                </a:solidFill>
              </a:rPr>
              <a:t>/A</a:t>
            </a:r>
            <a:endParaRPr lang="en-US" b="1" dirty="0" smtClean="0">
              <a:solidFill>
                <a:srgbClr val="FFFF00"/>
              </a:solidFill>
            </a:endParaRPr>
          </a:p>
          <a:p>
            <a:pPr lvl="4"/>
            <a:endParaRPr lang="en-US" dirty="0" smtClean="0"/>
          </a:p>
          <a:p>
            <a:r>
              <a:rPr lang="en-US" dirty="0" smtClean="0"/>
              <a:t>K</a:t>
            </a:r>
            <a:r>
              <a:rPr lang="en-US" baseline="-25000" dirty="0" smtClean="0"/>
              <a:t>2</a:t>
            </a:r>
            <a:r>
              <a:rPr lang="en-US" dirty="0" smtClean="0"/>
              <a:t>O</a:t>
            </a:r>
          </a:p>
          <a:p>
            <a:pPr marL="628650" lvl="1" indent="-284163"/>
            <a:r>
              <a:rPr lang="en-US" altLang="en-US" dirty="0"/>
              <a:t>23 t/A x 8 lb K2O/ton =</a:t>
            </a:r>
          </a:p>
          <a:p>
            <a:pPr lvl="2"/>
            <a:r>
              <a:rPr lang="en-US" altLang="en-US" b="1" dirty="0" smtClean="0">
                <a:solidFill>
                  <a:srgbClr val="FFFF00"/>
                </a:solidFill>
              </a:rPr>
              <a:t>184 lb </a:t>
            </a:r>
            <a:r>
              <a:rPr lang="en-US" b="1" dirty="0" smtClean="0">
                <a:solidFill>
                  <a:srgbClr val="FFFF00"/>
                </a:solidFill>
              </a:rPr>
              <a:t>K</a:t>
            </a:r>
            <a:r>
              <a:rPr lang="en-US" b="1" baseline="-25000" dirty="0" smtClean="0">
                <a:solidFill>
                  <a:srgbClr val="FFFF00"/>
                </a:solidFill>
              </a:rPr>
              <a:t>2</a:t>
            </a:r>
            <a:r>
              <a:rPr lang="en-US" b="1" dirty="0" smtClean="0">
                <a:solidFill>
                  <a:srgbClr val="FFFF00"/>
                </a:solidFill>
              </a:rPr>
              <a:t>O</a:t>
            </a:r>
            <a:r>
              <a:rPr lang="en-US" altLang="en-US" b="1" dirty="0" smtClean="0">
                <a:solidFill>
                  <a:srgbClr val="FFFF00"/>
                </a:solidFill>
              </a:rPr>
              <a:t>/A</a:t>
            </a:r>
            <a:endParaRPr lang="en-US" b="1" dirty="0" smtClean="0">
              <a:solidFill>
                <a:srgbClr val="FFFF00"/>
              </a:solidFill>
            </a:endParaRPr>
          </a:p>
        </p:txBody>
      </p:sp>
      <p:sp>
        <p:nvSpPr>
          <p:cNvPr id="12" name="Rectangle 71"/>
          <p:cNvSpPr>
            <a:spLocks noChangeArrowheads="1"/>
          </p:cNvSpPr>
          <p:nvPr/>
        </p:nvSpPr>
        <p:spPr bwMode="auto">
          <a:xfrm>
            <a:off x="3957519" y="395005"/>
            <a:ext cx="5031055" cy="457200"/>
          </a:xfrm>
          <a:prstGeom prst="roundRect">
            <a:avLst/>
          </a:prstGeom>
          <a:noFill/>
          <a:ln w="57150">
            <a:solidFill>
              <a:srgbClr val="0070C0"/>
            </a:solidFill>
            <a:miter lim="800000"/>
            <a:headEnd/>
            <a:tailEnd/>
          </a:ln>
        </p:spPr>
        <p:txBody>
          <a:bodyPr wrap="none" lIns="91429" tIns="45714" rIns="91429" bIns="45714" anchor="ctr"/>
          <a:lstStyle/>
          <a:p>
            <a:endParaRPr lang="en-US" dirty="0"/>
          </a:p>
        </p:txBody>
      </p:sp>
    </p:spTree>
    <p:extLst>
      <p:ext uri="{BB962C8B-B14F-4D97-AF65-F5344CB8AC3E}">
        <p14:creationId xmlns:p14="http://schemas.microsoft.com/office/powerpoint/2010/main" val="2294729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82"/>
          <p:cNvGraphicFramePr>
            <a:graphicFrameLocks/>
          </p:cNvGraphicFramePr>
          <p:nvPr>
            <p:extLst>
              <p:ext uri="{D42A27DB-BD31-4B8C-83A1-F6EECF244321}">
                <p14:modId xmlns:p14="http://schemas.microsoft.com/office/powerpoint/2010/main" val="2531932522"/>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rgbClr val="0000FF"/>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Title 4"/>
          <p:cNvSpPr>
            <a:spLocks noGrp="1"/>
          </p:cNvSpPr>
          <p:nvPr>
            <p:ph type="title"/>
          </p:nvPr>
        </p:nvSpPr>
        <p:spPr/>
        <p:txBody>
          <a:bodyPr/>
          <a:lstStyle/>
          <a:p>
            <a:r>
              <a:rPr lang="en-US" dirty="0" smtClean="0"/>
              <a:t>Fertilizer Applied</a:t>
            </a:r>
            <a:endParaRPr lang="en-US" dirty="0"/>
          </a:p>
        </p:txBody>
      </p:sp>
      <p:sp>
        <p:nvSpPr>
          <p:cNvPr id="7" name="Content Placeholder 6"/>
          <p:cNvSpPr>
            <a:spLocks noGrp="1"/>
          </p:cNvSpPr>
          <p:nvPr>
            <p:ph sz="quarter" idx="13"/>
          </p:nvPr>
        </p:nvSpPr>
        <p:spPr/>
        <p:txBody>
          <a:bodyPr>
            <a:normAutofit fontScale="85000" lnSpcReduction="20000"/>
          </a:bodyPr>
          <a:lstStyle/>
          <a:p>
            <a:r>
              <a:rPr lang="en-US" altLang="en-US" dirty="0" smtClean="0"/>
              <a:t>Fertilizer nutrients to be applied regardless of manure</a:t>
            </a:r>
          </a:p>
          <a:p>
            <a:pPr lvl="1"/>
            <a:r>
              <a:rPr lang="en-US" altLang="en-US" dirty="0" smtClean="0"/>
              <a:t>Starter</a:t>
            </a:r>
          </a:p>
          <a:p>
            <a:pPr lvl="1"/>
            <a:r>
              <a:rPr lang="en-US" altLang="en-US" dirty="0" smtClean="0"/>
              <a:t>Herbicide carrier</a:t>
            </a:r>
          </a:p>
          <a:p>
            <a:pPr lvl="1"/>
            <a:r>
              <a:rPr lang="en-US" altLang="en-US" dirty="0" smtClean="0"/>
              <a:t>Other</a:t>
            </a:r>
          </a:p>
          <a:p>
            <a:pPr lvl="4"/>
            <a:endParaRPr lang="en-US" altLang="en-US" dirty="0" smtClean="0"/>
          </a:p>
          <a:p>
            <a:r>
              <a:rPr lang="en-US" altLang="en-US" dirty="0" smtClean="0"/>
              <a:t>Other organic nutrients applied</a:t>
            </a:r>
          </a:p>
          <a:p>
            <a:pPr lvl="1"/>
            <a:r>
              <a:rPr lang="en-US" altLang="en-US" dirty="0" smtClean="0"/>
              <a:t>Other manure application</a:t>
            </a:r>
          </a:p>
          <a:p>
            <a:pPr lvl="1"/>
            <a:r>
              <a:rPr lang="en-US" altLang="en-US" dirty="0" smtClean="0"/>
              <a:t>Imported biosolids</a:t>
            </a:r>
          </a:p>
          <a:p>
            <a:pPr lvl="1"/>
            <a:r>
              <a:rPr lang="en-US" altLang="en-US" dirty="0" smtClean="0"/>
              <a:t>Other</a:t>
            </a:r>
            <a:endParaRPr lang="en-US" dirty="0"/>
          </a:p>
        </p:txBody>
      </p:sp>
      <p:sp>
        <p:nvSpPr>
          <p:cNvPr id="20" name="Rectangle 71"/>
          <p:cNvSpPr>
            <a:spLocks noChangeArrowheads="1"/>
          </p:cNvSpPr>
          <p:nvPr/>
        </p:nvSpPr>
        <p:spPr bwMode="auto">
          <a:xfrm>
            <a:off x="3957520" y="894269"/>
            <a:ext cx="5031055" cy="960125"/>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2043023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2"/>
          <p:cNvSpPr>
            <a:spLocks noGrp="1" noChangeArrowheads="1"/>
          </p:cNvSpPr>
          <p:nvPr>
            <p:ph type="title"/>
          </p:nvPr>
        </p:nvSpPr>
        <p:spPr/>
        <p:txBody>
          <a:bodyPr/>
          <a:lstStyle/>
          <a:p>
            <a:pPr algn="l" eaLnBrk="1" hangingPunct="1"/>
            <a:r>
              <a:rPr lang="en-US" dirty="0" smtClean="0"/>
              <a:t>Fertilizer Applied</a:t>
            </a:r>
          </a:p>
        </p:txBody>
      </p:sp>
      <p:sp>
        <p:nvSpPr>
          <p:cNvPr id="25603" name="Rectangle 73"/>
          <p:cNvSpPr>
            <a:spLocks noGrp="1" noChangeArrowheads="1"/>
          </p:cNvSpPr>
          <p:nvPr>
            <p:ph sz="quarter" idx="13"/>
          </p:nvPr>
        </p:nvSpPr>
        <p:spPr>
          <a:xfrm>
            <a:off x="347450" y="1931205"/>
            <a:ext cx="3302830" cy="4454980"/>
          </a:xfrm>
        </p:spPr>
        <p:txBody>
          <a:bodyPr>
            <a:normAutofit fontScale="92500"/>
          </a:bodyPr>
          <a:lstStyle/>
          <a:p>
            <a:r>
              <a:rPr lang="en-US" altLang="en-US" dirty="0" smtClean="0"/>
              <a:t>Starter</a:t>
            </a:r>
          </a:p>
          <a:p>
            <a:pPr lvl="4"/>
            <a:endParaRPr lang="en-US" altLang="en-US" dirty="0"/>
          </a:p>
          <a:p>
            <a:pPr eaLnBrk="1" hangingPunct="1"/>
            <a:r>
              <a:rPr lang="en-US" altLang="en-US" dirty="0" smtClean="0"/>
              <a:t>100 lb/A 10 - 10 – 10</a:t>
            </a:r>
          </a:p>
          <a:p>
            <a:pPr lvl="1" eaLnBrk="1" hangingPunct="1"/>
            <a:r>
              <a:rPr lang="en-US" altLang="en-US" dirty="0" smtClean="0"/>
              <a:t>N:  100 lb/A x 0.10 =</a:t>
            </a:r>
          </a:p>
          <a:p>
            <a:pPr lvl="2" eaLnBrk="1" hangingPunct="1"/>
            <a:r>
              <a:rPr lang="en-US" altLang="en-US" b="1" dirty="0" smtClean="0">
                <a:solidFill>
                  <a:srgbClr val="FFFF00"/>
                </a:solidFill>
              </a:rPr>
              <a:t>10 lb N/A</a:t>
            </a:r>
          </a:p>
          <a:p>
            <a:pPr lvl="4" eaLnBrk="1" hangingPunct="1"/>
            <a:endParaRPr lang="en-US" altLang="en-US" dirty="0" smtClean="0"/>
          </a:p>
          <a:p>
            <a:pPr lvl="1" eaLnBrk="1" hangingPunct="1"/>
            <a:r>
              <a:rPr lang="en-US" altLang="en-US" dirty="0" smtClean="0"/>
              <a:t>P: 100 lb/A x 0.10 =</a:t>
            </a:r>
          </a:p>
          <a:p>
            <a:pPr lvl="2" eaLnBrk="1" hangingPunct="1"/>
            <a:r>
              <a:rPr lang="en-US" altLang="en-US" b="1" dirty="0" smtClean="0">
                <a:solidFill>
                  <a:srgbClr val="FFFF00"/>
                </a:solidFill>
              </a:rPr>
              <a:t>10 lb P</a:t>
            </a:r>
            <a:r>
              <a:rPr lang="en-US" altLang="en-US" b="1" baseline="-25000" dirty="0" smtClean="0">
                <a:solidFill>
                  <a:srgbClr val="FFFF00"/>
                </a:solidFill>
              </a:rPr>
              <a:t>2</a:t>
            </a:r>
            <a:r>
              <a:rPr lang="en-US" altLang="en-US" b="1" dirty="0" smtClean="0">
                <a:solidFill>
                  <a:srgbClr val="FFFF00"/>
                </a:solidFill>
              </a:rPr>
              <a:t>O</a:t>
            </a:r>
            <a:r>
              <a:rPr lang="en-US" altLang="en-US" b="1" baseline="-25000" dirty="0" smtClean="0">
                <a:solidFill>
                  <a:srgbClr val="FFFF00"/>
                </a:solidFill>
              </a:rPr>
              <a:t>5</a:t>
            </a:r>
            <a:r>
              <a:rPr lang="en-US" altLang="en-US" b="1" dirty="0" smtClean="0">
                <a:solidFill>
                  <a:srgbClr val="FFFF00"/>
                </a:solidFill>
              </a:rPr>
              <a:t>/A</a:t>
            </a:r>
          </a:p>
          <a:p>
            <a:pPr lvl="4" eaLnBrk="1" hangingPunct="1"/>
            <a:endParaRPr lang="en-US" altLang="en-US" dirty="0" smtClean="0"/>
          </a:p>
          <a:p>
            <a:pPr lvl="1" eaLnBrk="1" hangingPunct="1"/>
            <a:r>
              <a:rPr lang="en-US" altLang="en-US" dirty="0" smtClean="0"/>
              <a:t>K: 100 lb/A x 0.10 =</a:t>
            </a:r>
          </a:p>
          <a:p>
            <a:pPr lvl="2" eaLnBrk="1" hangingPunct="1"/>
            <a:r>
              <a:rPr lang="en-US" altLang="en-US" b="1" dirty="0" smtClean="0">
                <a:solidFill>
                  <a:srgbClr val="FFFF00"/>
                </a:solidFill>
              </a:rPr>
              <a:t>10 lb K</a:t>
            </a:r>
            <a:r>
              <a:rPr lang="en-US" altLang="en-US" b="1" baseline="-25000" dirty="0" smtClean="0">
                <a:solidFill>
                  <a:srgbClr val="FFFF00"/>
                </a:solidFill>
              </a:rPr>
              <a:t>2</a:t>
            </a:r>
            <a:r>
              <a:rPr lang="en-US" altLang="en-US" b="1" dirty="0" smtClean="0">
                <a:solidFill>
                  <a:srgbClr val="FFFF00"/>
                </a:solidFill>
              </a:rPr>
              <a:t>O/A</a:t>
            </a:r>
            <a:endParaRPr lang="en-US" b="1" dirty="0" smtClean="0">
              <a:solidFill>
                <a:srgbClr val="FFFF00"/>
              </a:solidFill>
            </a:endParaRPr>
          </a:p>
        </p:txBody>
      </p:sp>
      <p:graphicFrame>
        <p:nvGraphicFramePr>
          <p:cNvPr id="9" name="Group 82"/>
          <p:cNvGraphicFramePr>
            <a:graphicFrameLocks/>
          </p:cNvGraphicFramePr>
          <p:nvPr>
            <p:extLst>
              <p:ext uri="{D42A27DB-BD31-4B8C-83A1-F6EECF244321}">
                <p14:modId xmlns:p14="http://schemas.microsoft.com/office/powerpoint/2010/main" val="1592574956"/>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71"/>
          <p:cNvSpPr>
            <a:spLocks noChangeArrowheads="1"/>
          </p:cNvSpPr>
          <p:nvPr/>
        </p:nvSpPr>
        <p:spPr bwMode="auto">
          <a:xfrm>
            <a:off x="3957520" y="89427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4148869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MP Nutrient Balance Worksheet 2013-01 (cropped).jpg"/>
          <p:cNvPicPr>
            <a:picLocks noChangeAspect="1"/>
          </p:cNvPicPr>
          <p:nvPr/>
        </p:nvPicPr>
        <p:blipFill>
          <a:blip r:embed="rId2" cstate="screen"/>
          <a:stretch>
            <a:fillRect/>
          </a:stretch>
        </p:blipFill>
        <p:spPr>
          <a:xfrm>
            <a:off x="4111140" y="164575"/>
            <a:ext cx="4883481" cy="6583680"/>
          </a:xfrm>
          <a:prstGeom prst="rect">
            <a:avLst/>
          </a:prstGeom>
          <a:ln w="19050">
            <a:solidFill>
              <a:schemeClr val="tx1"/>
            </a:solidFill>
          </a:ln>
        </p:spPr>
      </p:pic>
      <p:sp>
        <p:nvSpPr>
          <p:cNvPr id="4" name="Title 3"/>
          <p:cNvSpPr>
            <a:spLocks noGrp="1"/>
          </p:cNvSpPr>
          <p:nvPr>
            <p:ph type="title"/>
          </p:nvPr>
        </p:nvSpPr>
        <p:spPr/>
        <p:txBody>
          <a:bodyPr>
            <a:normAutofit fontScale="90000"/>
          </a:bodyPr>
          <a:lstStyle/>
          <a:p>
            <a:r>
              <a:rPr lang="en-US" sz="2200" dirty="0" smtClean="0"/>
              <a:t>Manure Management Plan</a:t>
            </a:r>
            <a:r>
              <a:rPr lang="en-US" dirty="0" smtClean="0"/>
              <a:t/>
            </a:r>
            <a:br>
              <a:rPr lang="en-US" dirty="0" smtClean="0"/>
            </a:br>
            <a:r>
              <a:rPr lang="en-US" sz="3100" dirty="0" smtClean="0"/>
              <a:t>Nutrient Balance Worksheet</a:t>
            </a:r>
            <a:endParaRPr lang="en-US" sz="3100" dirty="0"/>
          </a:p>
        </p:txBody>
      </p:sp>
      <p:sp>
        <p:nvSpPr>
          <p:cNvPr id="6" name="Text Placeholder 5"/>
          <p:cNvSpPr>
            <a:spLocks noGrp="1"/>
          </p:cNvSpPr>
          <p:nvPr>
            <p:ph type="body" idx="2"/>
          </p:nvPr>
        </p:nvSpPr>
        <p:spPr/>
        <p:txBody>
          <a:bodyPr/>
          <a:lstStyle/>
          <a:p>
            <a:endParaRPr lang="en-US" dirty="0" smtClean="0"/>
          </a:p>
          <a:p>
            <a:endParaRPr lang="en-US" dirty="0" smtClean="0"/>
          </a:p>
          <a:p>
            <a:r>
              <a:rPr lang="en-US" dirty="0" smtClean="0"/>
              <a:t>Purpose of the worksheet is to calculate a planned manure rate for a specific crop management scenario.</a:t>
            </a:r>
            <a:endParaRPr lang="en-US" dirty="0"/>
          </a:p>
        </p:txBody>
      </p:sp>
      <p:grpSp>
        <p:nvGrpSpPr>
          <p:cNvPr id="2" name="Group 10"/>
          <p:cNvGrpSpPr/>
          <p:nvPr/>
        </p:nvGrpSpPr>
        <p:grpSpPr>
          <a:xfrm>
            <a:off x="6722680" y="4734770"/>
            <a:ext cx="2261068" cy="576075"/>
            <a:chOff x="961930" y="4773175"/>
            <a:chExt cx="2261068" cy="576075"/>
          </a:xfrm>
        </p:grpSpPr>
        <p:sp>
          <p:nvSpPr>
            <p:cNvPr id="8" name="Down Arrow Callout 7"/>
            <p:cNvSpPr/>
            <p:nvPr/>
          </p:nvSpPr>
          <p:spPr>
            <a:xfrm>
              <a:off x="961930" y="4773175"/>
              <a:ext cx="2227490" cy="57607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930" y="4773175"/>
              <a:ext cx="2261068" cy="369332"/>
            </a:xfrm>
            <a:prstGeom prst="rect">
              <a:avLst/>
            </a:prstGeom>
            <a:noFill/>
          </p:spPr>
          <p:txBody>
            <a:bodyPr wrap="none" rtlCol="0">
              <a:spAutoFit/>
            </a:bodyPr>
            <a:lstStyle/>
            <a:p>
              <a:r>
                <a:rPr lang="en-US" b="1" dirty="0" smtClean="0">
                  <a:solidFill>
                    <a:schemeClr val="bg1"/>
                  </a:solidFill>
                </a:rPr>
                <a:t>Planned Manure Rate</a:t>
              </a:r>
              <a:endParaRPr lang="en-US" b="1" dirty="0">
                <a:solidFill>
                  <a:schemeClr val="bg1"/>
                </a:solidFill>
              </a:endParaRPr>
            </a:p>
          </p:txBody>
        </p:sp>
      </p:grpSp>
      <p:sp>
        <p:nvSpPr>
          <p:cNvPr id="12" name="Rounded Rectangle 11"/>
          <p:cNvSpPr/>
          <p:nvPr/>
        </p:nvSpPr>
        <p:spPr>
          <a:xfrm>
            <a:off x="4111139" y="587029"/>
            <a:ext cx="4877435" cy="180503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edg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0"/>
          <p:cNvSpPr>
            <a:spLocks noGrp="1" noChangeArrowheads="1"/>
          </p:cNvSpPr>
          <p:nvPr>
            <p:ph type="title"/>
          </p:nvPr>
        </p:nvSpPr>
        <p:spPr>
          <a:xfrm>
            <a:off x="347451" y="747156"/>
            <a:ext cx="3038851" cy="990600"/>
          </a:xfrm>
        </p:spPr>
        <p:txBody>
          <a:bodyPr>
            <a:noAutofit/>
          </a:bodyPr>
          <a:lstStyle/>
          <a:p>
            <a:pPr algn="l" eaLnBrk="1" hangingPunct="1"/>
            <a:r>
              <a:rPr lang="en-US" sz="2400" dirty="0" smtClean="0"/>
              <a:t>Other Organic Sources Applied</a:t>
            </a:r>
            <a:br>
              <a:rPr lang="en-US" sz="2400" dirty="0" smtClean="0"/>
            </a:br>
            <a:endParaRPr lang="en-US" sz="1800" b="0" dirty="0" smtClean="0">
              <a:solidFill>
                <a:srgbClr val="FFFF00"/>
              </a:solidFill>
            </a:endParaRPr>
          </a:p>
        </p:txBody>
      </p:sp>
      <p:graphicFrame>
        <p:nvGraphicFramePr>
          <p:cNvPr id="7" name="Group 82"/>
          <p:cNvGraphicFramePr>
            <a:graphicFrameLocks/>
          </p:cNvGraphicFramePr>
          <p:nvPr>
            <p:extLst>
              <p:ext uri="{D42A27DB-BD31-4B8C-83A1-F6EECF244321}">
                <p14:modId xmlns:p14="http://schemas.microsoft.com/office/powerpoint/2010/main" val="3163782908"/>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139353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
        <p:nvSpPr>
          <p:cNvPr id="10" name="Content Placeholder 9"/>
          <p:cNvSpPr>
            <a:spLocks noGrp="1"/>
          </p:cNvSpPr>
          <p:nvPr>
            <p:ph sz="quarter" idx="13"/>
          </p:nvPr>
        </p:nvSpPr>
        <p:spPr>
          <a:xfrm>
            <a:off x="347450" y="1714638"/>
            <a:ext cx="3110805" cy="4613974"/>
          </a:xfrm>
        </p:spPr>
        <p:txBody>
          <a:bodyPr>
            <a:normAutofit fontScale="92500" lnSpcReduction="10000"/>
          </a:bodyPr>
          <a:lstStyle/>
          <a:p>
            <a:r>
              <a:rPr lang="en-US" dirty="0" smtClean="0"/>
              <a:t>Multiple applications on a field</a:t>
            </a:r>
            <a:endParaRPr lang="en-US" dirty="0" smtClean="0">
              <a:solidFill>
                <a:srgbClr val="FFFF00"/>
              </a:solidFill>
            </a:endParaRPr>
          </a:p>
          <a:p>
            <a:pPr lvl="1"/>
            <a:r>
              <a:rPr lang="en-US" dirty="0" smtClean="0">
                <a:solidFill>
                  <a:srgbClr val="FFFF00"/>
                </a:solidFill>
              </a:rPr>
              <a:t>Enter “Nutrients applied at Planned Rate “  (Row L) from other application into “Other organic sources” (Row C) for this application </a:t>
            </a:r>
          </a:p>
          <a:p>
            <a:pPr marL="342860" lvl="1" indent="-342860">
              <a:buFont typeface="Arial" charset="0"/>
              <a:buChar char="•"/>
            </a:pPr>
            <a:r>
              <a:rPr lang="en-US" sz="2800" dirty="0"/>
              <a:t>None in this example</a:t>
            </a:r>
          </a:p>
          <a:p>
            <a:pPr lvl="1"/>
            <a:endParaRPr lang="en-US" dirty="0" smtClean="0">
              <a:solidFill>
                <a:srgbClr val="FFFF00"/>
              </a:solidFill>
            </a:endParaRPr>
          </a:p>
          <a:p>
            <a:pPr lvl="1"/>
            <a:endParaRPr lang="en-US" dirty="0"/>
          </a:p>
        </p:txBody>
      </p:sp>
      <p:grpSp>
        <p:nvGrpSpPr>
          <p:cNvPr id="12" name="Group 11"/>
          <p:cNvGrpSpPr/>
          <p:nvPr/>
        </p:nvGrpSpPr>
        <p:grpSpPr>
          <a:xfrm>
            <a:off x="3957519" y="1854395"/>
            <a:ext cx="5031055" cy="4339389"/>
            <a:chOff x="3957519" y="1854395"/>
            <a:chExt cx="5031055" cy="4339389"/>
          </a:xfrm>
        </p:grpSpPr>
        <p:grpSp>
          <p:nvGrpSpPr>
            <p:cNvPr id="9" name="Group 8"/>
            <p:cNvGrpSpPr/>
            <p:nvPr/>
          </p:nvGrpSpPr>
          <p:grpSpPr>
            <a:xfrm>
              <a:off x="3957519" y="1854395"/>
              <a:ext cx="5031055" cy="4339389"/>
              <a:chOff x="3957519" y="1854395"/>
              <a:chExt cx="5031055" cy="4339389"/>
            </a:xfrm>
          </p:grpSpPr>
          <p:sp>
            <p:nvSpPr>
              <p:cNvPr id="6" name="Rectangle 71"/>
              <p:cNvSpPr>
                <a:spLocks noChangeArrowheads="1"/>
              </p:cNvSpPr>
              <p:nvPr/>
            </p:nvSpPr>
            <p:spPr bwMode="auto">
              <a:xfrm>
                <a:off x="3957519" y="5732924"/>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cxnSp>
            <p:nvCxnSpPr>
              <p:cNvPr id="5" name="Straight Arrow Connector 4"/>
              <p:cNvCxnSpPr>
                <a:stCxn id="6" idx="0"/>
              </p:cNvCxnSpPr>
              <p:nvPr/>
            </p:nvCxnSpPr>
            <p:spPr>
              <a:xfrm flipH="1" flipV="1">
                <a:off x="6473046" y="1854395"/>
                <a:ext cx="1" cy="38785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053263" y="3080084"/>
              <a:ext cx="3048000" cy="646331"/>
            </a:xfrm>
            <a:prstGeom prst="rect">
              <a:avLst/>
            </a:prstGeom>
            <a:solidFill>
              <a:schemeClr val="bg1"/>
            </a:solidFill>
            <a:ln w="38100">
              <a:solidFill>
                <a:schemeClr val="accent1"/>
              </a:solidFill>
            </a:ln>
          </p:spPr>
          <p:txBody>
            <a:bodyPr wrap="square" rtlCol="0">
              <a:spAutoFit/>
            </a:bodyPr>
            <a:lstStyle/>
            <a:p>
              <a:r>
                <a:rPr lang="en-US" dirty="0" smtClean="0"/>
                <a:t>Transfer this from L in other application NBS.</a:t>
              </a:r>
              <a:endParaRPr lang="en-US" dirty="0"/>
            </a:p>
          </p:txBody>
        </p:sp>
      </p:grpSp>
    </p:spTree>
    <p:extLst>
      <p:ext uri="{BB962C8B-B14F-4D97-AF65-F5344CB8AC3E}">
        <p14:creationId xmlns:p14="http://schemas.microsoft.com/office/powerpoint/2010/main" val="1436859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18"/>
          <p:cNvSpPr>
            <a:spLocks noGrp="1" noChangeArrowheads="1"/>
          </p:cNvSpPr>
          <p:nvPr>
            <p:ph type="title"/>
          </p:nvPr>
        </p:nvSpPr>
        <p:spPr/>
        <p:txBody>
          <a:bodyPr/>
          <a:lstStyle/>
          <a:p>
            <a:r>
              <a:rPr lang="en-US" dirty="0" smtClean="0"/>
              <a:t>Residual Manure N</a:t>
            </a:r>
          </a:p>
        </p:txBody>
      </p:sp>
      <p:sp>
        <p:nvSpPr>
          <p:cNvPr id="27651" name="Text Placeholder 148"/>
          <p:cNvSpPr>
            <a:spLocks noGrp="1"/>
          </p:cNvSpPr>
          <p:nvPr>
            <p:ph type="body" idx="2"/>
          </p:nvPr>
        </p:nvSpPr>
        <p:spPr/>
        <p:txBody>
          <a:bodyPr/>
          <a:lstStyle/>
          <a:p>
            <a:r>
              <a:rPr lang="en-US" altLang="en-US" dirty="0" smtClean="0"/>
              <a:t>N accumulated in the soil from previous manure applications</a:t>
            </a:r>
            <a:endParaRPr lang="en-US" dirty="0" smtClean="0"/>
          </a:p>
          <a:p>
            <a:endParaRPr lang="en-US" dirty="0" smtClean="0"/>
          </a:p>
        </p:txBody>
      </p:sp>
      <p:grpSp>
        <p:nvGrpSpPr>
          <p:cNvPr id="2" name="Group 156"/>
          <p:cNvGrpSpPr>
            <a:grpSpLocks/>
          </p:cNvGrpSpPr>
          <p:nvPr/>
        </p:nvGrpSpPr>
        <p:grpSpPr bwMode="auto">
          <a:xfrm>
            <a:off x="462665" y="3429000"/>
            <a:ext cx="2895600" cy="2667000"/>
            <a:chOff x="457200" y="2590800"/>
            <a:chExt cx="2895600" cy="2286001"/>
          </a:xfrm>
        </p:grpSpPr>
        <p:sp>
          <p:nvSpPr>
            <p:cNvPr id="155" name="Rectangle 154"/>
            <p:cNvSpPr/>
            <p:nvPr/>
          </p:nvSpPr>
          <p:spPr>
            <a:xfrm>
              <a:off x="1219200" y="2590800"/>
              <a:ext cx="1143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732" name="Rectangle 79"/>
            <p:cNvSpPr>
              <a:spLocks noChangeAspect="1" noChangeArrowheads="1"/>
            </p:cNvSpPr>
            <p:nvPr/>
          </p:nvSpPr>
          <p:spPr bwMode="auto">
            <a:xfrm>
              <a:off x="1219200" y="2819400"/>
              <a:ext cx="1125137" cy="296456"/>
            </a:xfrm>
            <a:prstGeom prst="rect">
              <a:avLst/>
            </a:prstGeom>
            <a:noFill/>
            <a:ln w="39688">
              <a:solidFill>
                <a:srgbClr val="000000"/>
              </a:solidFill>
              <a:miter lim="800000"/>
              <a:headEnd/>
              <a:tailEnd/>
            </a:ln>
          </p:spPr>
          <p:txBody>
            <a:bodyPr/>
            <a:lstStyle/>
            <a:p>
              <a:endParaRPr lang="en-US" dirty="0"/>
            </a:p>
          </p:txBody>
        </p:sp>
        <p:sp>
          <p:nvSpPr>
            <p:cNvPr id="154" name="Rectangle 153"/>
            <p:cNvSpPr/>
            <p:nvPr/>
          </p:nvSpPr>
          <p:spPr>
            <a:xfrm>
              <a:off x="1828800" y="2971800"/>
              <a:ext cx="1447800" cy="609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3" name="Rectangle 152"/>
            <p:cNvSpPr/>
            <p:nvPr/>
          </p:nvSpPr>
          <p:spPr>
            <a:xfrm>
              <a:off x="457200" y="2971800"/>
              <a:ext cx="1371600" cy="609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735" name="Rectangle 82"/>
            <p:cNvSpPr>
              <a:spLocks noChangeAspect="1" noChangeArrowheads="1"/>
            </p:cNvSpPr>
            <p:nvPr/>
          </p:nvSpPr>
          <p:spPr bwMode="auto">
            <a:xfrm>
              <a:off x="689192" y="3048000"/>
              <a:ext cx="1001621" cy="474856"/>
            </a:xfrm>
            <a:prstGeom prst="rect">
              <a:avLst/>
            </a:prstGeom>
            <a:noFill/>
            <a:ln w="9525">
              <a:noFill/>
              <a:miter lim="800000"/>
              <a:headEnd/>
              <a:tailEnd/>
            </a:ln>
          </p:spPr>
          <p:txBody>
            <a:bodyPr wrap="none" lIns="0" tIns="0" rIns="0" bIns="0">
              <a:spAutoFit/>
            </a:bodyPr>
            <a:lstStyle/>
            <a:p>
              <a:pPr algn="ctr" defTabSz="820642" eaLnBrk="0" hangingPunct="0"/>
              <a:r>
                <a:rPr lang="en-US" b="1" dirty="0">
                  <a:solidFill>
                    <a:srgbClr val="FFFFFF"/>
                  </a:solidFill>
                </a:rPr>
                <a:t>Soluble</a:t>
              </a:r>
            </a:p>
            <a:p>
              <a:pPr algn="ctr" defTabSz="820642" eaLnBrk="0" hangingPunct="0"/>
              <a:r>
                <a:rPr lang="en-US" b="1" dirty="0">
                  <a:solidFill>
                    <a:srgbClr val="FFFFFF"/>
                  </a:solidFill>
                </a:rPr>
                <a:t>Mineral N </a:t>
              </a:r>
              <a:endParaRPr lang="en-US" dirty="0"/>
            </a:p>
          </p:txBody>
        </p:sp>
        <p:sp>
          <p:nvSpPr>
            <p:cNvPr id="27736" name="Rectangle 182"/>
            <p:cNvSpPr>
              <a:spLocks noChangeAspect="1" noChangeArrowheads="1"/>
            </p:cNvSpPr>
            <p:nvPr/>
          </p:nvSpPr>
          <p:spPr bwMode="auto">
            <a:xfrm>
              <a:off x="2133600" y="3124200"/>
              <a:ext cx="934295" cy="237428"/>
            </a:xfrm>
            <a:prstGeom prst="rect">
              <a:avLst/>
            </a:prstGeom>
            <a:noFill/>
            <a:ln w="9525">
              <a:noFill/>
              <a:miter lim="800000"/>
              <a:headEnd/>
              <a:tailEnd/>
            </a:ln>
          </p:spPr>
          <p:txBody>
            <a:bodyPr wrap="none" lIns="0" tIns="0" rIns="0" bIns="0">
              <a:spAutoFit/>
            </a:bodyPr>
            <a:lstStyle/>
            <a:p>
              <a:pPr defTabSz="820642" eaLnBrk="0" hangingPunct="0"/>
              <a:r>
                <a:rPr lang="en-US" b="1" dirty="0">
                  <a:solidFill>
                    <a:srgbClr val="FFFFFF"/>
                  </a:solidFill>
                </a:rPr>
                <a:t>Organic N</a:t>
              </a:r>
              <a:endParaRPr lang="en-US" dirty="0"/>
            </a:p>
          </p:txBody>
        </p:sp>
        <p:sp>
          <p:nvSpPr>
            <p:cNvPr id="27737" name="Rectangle 187"/>
            <p:cNvSpPr>
              <a:spLocks noChangeAspect="1" noChangeArrowheads="1"/>
            </p:cNvSpPr>
            <p:nvPr/>
          </p:nvSpPr>
          <p:spPr bwMode="auto">
            <a:xfrm>
              <a:off x="1447800" y="2590800"/>
              <a:ext cx="670312" cy="237428"/>
            </a:xfrm>
            <a:prstGeom prst="rect">
              <a:avLst/>
            </a:prstGeom>
            <a:noFill/>
            <a:ln w="9525">
              <a:noFill/>
              <a:miter lim="800000"/>
              <a:headEnd/>
              <a:tailEnd/>
            </a:ln>
          </p:spPr>
          <p:txBody>
            <a:bodyPr wrap="none" lIns="0" tIns="0" rIns="0" bIns="0">
              <a:spAutoFit/>
            </a:bodyPr>
            <a:lstStyle/>
            <a:p>
              <a:pPr defTabSz="820642" eaLnBrk="0" hangingPunct="0"/>
              <a:r>
                <a:rPr lang="en-US" b="1" dirty="0">
                  <a:solidFill>
                    <a:srgbClr val="FFFFFF"/>
                  </a:solidFill>
                </a:rPr>
                <a:t>Total N</a:t>
              </a:r>
              <a:endParaRPr lang="en-US" dirty="0"/>
            </a:p>
          </p:txBody>
        </p:sp>
        <p:grpSp>
          <p:nvGrpSpPr>
            <p:cNvPr id="3" name="Group 151"/>
            <p:cNvGrpSpPr>
              <a:grpSpLocks/>
            </p:cNvGrpSpPr>
            <p:nvPr/>
          </p:nvGrpSpPr>
          <p:grpSpPr bwMode="auto">
            <a:xfrm>
              <a:off x="457200" y="3581400"/>
              <a:ext cx="2895600" cy="1295401"/>
              <a:chOff x="304800" y="2971800"/>
              <a:chExt cx="2895600" cy="1295401"/>
            </a:xfrm>
          </p:grpSpPr>
          <p:sp>
            <p:nvSpPr>
              <p:cNvPr id="27739" name="Rectangle 190"/>
              <p:cNvSpPr>
                <a:spLocks noChangeAspect="1" noChangeArrowheads="1"/>
              </p:cNvSpPr>
              <p:nvPr/>
            </p:nvSpPr>
            <p:spPr bwMode="auto">
              <a:xfrm>
                <a:off x="304800" y="2971801"/>
                <a:ext cx="2819400" cy="1295400"/>
              </a:xfrm>
              <a:prstGeom prst="rect">
                <a:avLst/>
              </a:prstGeom>
              <a:solidFill>
                <a:srgbClr val="FFFFFF"/>
              </a:solidFill>
              <a:ln w="19050">
                <a:solidFill>
                  <a:srgbClr val="000000"/>
                </a:solidFill>
                <a:miter lim="800000"/>
                <a:headEnd/>
                <a:tailEnd/>
              </a:ln>
            </p:spPr>
            <p:txBody>
              <a:bodyPr/>
              <a:lstStyle/>
              <a:p>
                <a:endParaRPr lang="en-US" dirty="0"/>
              </a:p>
            </p:txBody>
          </p:sp>
          <p:sp>
            <p:nvSpPr>
              <p:cNvPr id="27740" name="TextBox 149"/>
              <p:cNvSpPr txBox="1">
                <a:spLocks noChangeArrowheads="1"/>
              </p:cNvSpPr>
              <p:nvPr/>
            </p:nvSpPr>
            <p:spPr bwMode="auto">
              <a:xfrm>
                <a:off x="304800" y="2971800"/>
                <a:ext cx="1371600" cy="1028854"/>
              </a:xfrm>
              <a:prstGeom prst="rect">
                <a:avLst/>
              </a:prstGeom>
              <a:noFill/>
              <a:ln w="9525">
                <a:noFill/>
                <a:miter lim="800000"/>
                <a:headEnd/>
                <a:tailEnd/>
              </a:ln>
            </p:spPr>
            <p:txBody>
              <a:bodyPr>
                <a:spAutoFit/>
              </a:bodyPr>
              <a:lstStyle/>
              <a:p>
                <a:pPr algn="ctr"/>
                <a:r>
                  <a:rPr lang="en-US" sz="1200" b="1" u="sng" dirty="0"/>
                  <a:t>Mineral N</a:t>
                </a:r>
              </a:p>
              <a:p>
                <a:r>
                  <a:rPr lang="en-US" sz="1200" b="1" dirty="0"/>
                  <a:t>Readily available similar to urea fertilizer.  Susceptible to volatilization.</a:t>
                </a:r>
              </a:p>
            </p:txBody>
          </p:sp>
          <p:sp>
            <p:nvSpPr>
              <p:cNvPr id="27741" name="TextBox 150"/>
              <p:cNvSpPr txBox="1">
                <a:spLocks noChangeArrowheads="1"/>
              </p:cNvSpPr>
              <p:nvPr/>
            </p:nvSpPr>
            <p:spPr bwMode="auto">
              <a:xfrm>
                <a:off x="1752600" y="2971800"/>
                <a:ext cx="1447800" cy="1187139"/>
              </a:xfrm>
              <a:prstGeom prst="rect">
                <a:avLst/>
              </a:prstGeom>
              <a:noFill/>
              <a:ln w="9525">
                <a:noFill/>
                <a:miter lim="800000"/>
                <a:headEnd/>
                <a:tailEnd/>
              </a:ln>
            </p:spPr>
            <p:txBody>
              <a:bodyPr>
                <a:spAutoFit/>
              </a:bodyPr>
              <a:lstStyle/>
              <a:p>
                <a:pPr algn="ctr"/>
                <a:r>
                  <a:rPr lang="en-US" sz="1200" b="1" u="sng" dirty="0"/>
                  <a:t>Organic N</a:t>
                </a:r>
              </a:p>
              <a:p>
                <a:r>
                  <a:rPr lang="en-US" sz="1200" b="1" dirty="0"/>
                  <a:t>Must be broken down into mineral forms before it is available.  Releases over a period of years.</a:t>
                </a:r>
              </a:p>
            </p:txBody>
          </p:sp>
        </p:grpSp>
      </p:grpSp>
      <p:graphicFrame>
        <p:nvGraphicFramePr>
          <p:cNvPr id="24" name="Group 82"/>
          <p:cNvGraphicFramePr>
            <a:graphicFrameLocks/>
          </p:cNvGraphicFramePr>
          <p:nvPr>
            <p:extLst>
              <p:ext uri="{D42A27DB-BD31-4B8C-83A1-F6EECF244321}">
                <p14:modId xmlns:p14="http://schemas.microsoft.com/office/powerpoint/2010/main" val="432382313"/>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25" name="Rectangle 71"/>
          <p:cNvSpPr>
            <a:spLocks noChangeArrowheads="1"/>
          </p:cNvSpPr>
          <p:nvPr/>
        </p:nvSpPr>
        <p:spPr bwMode="auto">
          <a:xfrm>
            <a:off x="3957520" y="185439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400785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edg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normAutofit fontScale="90000"/>
          </a:bodyPr>
          <a:lstStyle/>
          <a:p>
            <a:r>
              <a:rPr lang="en-US" altLang="en-US" sz="4000" dirty="0" smtClean="0"/>
              <a:t>Residual N Previous Manure Applications</a:t>
            </a:r>
            <a:r>
              <a:rPr lang="en-US" altLang="en-US" dirty="0" smtClean="0"/>
              <a:t/>
            </a:r>
            <a:br>
              <a:rPr lang="en-US" altLang="en-US" dirty="0" smtClean="0"/>
            </a:br>
            <a:r>
              <a:rPr lang="en-US" altLang="en-US" sz="1800" dirty="0" smtClean="0"/>
              <a:t>Table 4 (Agronomy Guide Table 1.2-14B)</a:t>
            </a:r>
            <a:endParaRPr lang="en-US" sz="1800" dirty="0" smtClean="0"/>
          </a:p>
        </p:txBody>
      </p:sp>
      <p:pic>
        <p:nvPicPr>
          <p:cNvPr id="5" name="Picture 4" descr="MMP Nutrient Balance Worksheet User Guide Table 4 2013-01 (cropped).jpg"/>
          <p:cNvPicPr>
            <a:picLocks noChangeAspect="1"/>
          </p:cNvPicPr>
          <p:nvPr/>
        </p:nvPicPr>
        <p:blipFill>
          <a:blip r:embed="rId2" cstate="screen"/>
          <a:stretch>
            <a:fillRect/>
          </a:stretch>
        </p:blipFill>
        <p:spPr>
          <a:xfrm>
            <a:off x="91440" y="1720856"/>
            <a:ext cx="8961120" cy="3416289"/>
          </a:xfrm>
          <a:prstGeom prst="rect">
            <a:avLst/>
          </a:prstGeom>
          <a:ln w="19050">
            <a:solidFill>
              <a:schemeClr val="tx1"/>
            </a:solid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11"/>
          <p:cNvSpPr>
            <a:spLocks noGrp="1" noChangeArrowheads="1"/>
          </p:cNvSpPr>
          <p:nvPr>
            <p:ph type="title"/>
          </p:nvPr>
        </p:nvSpPr>
        <p:spPr/>
        <p:txBody>
          <a:bodyPr/>
          <a:lstStyle/>
          <a:p>
            <a:pPr algn="l" eaLnBrk="1" hangingPunct="1"/>
            <a:r>
              <a:rPr lang="en-US" dirty="0" smtClean="0"/>
              <a:t>Residual Manure N</a:t>
            </a:r>
          </a:p>
        </p:txBody>
      </p:sp>
      <p:sp>
        <p:nvSpPr>
          <p:cNvPr id="29699" name="Rectangle 212"/>
          <p:cNvSpPr>
            <a:spLocks noGrp="1" noChangeArrowheads="1"/>
          </p:cNvSpPr>
          <p:nvPr>
            <p:ph sz="quarter" idx="13"/>
          </p:nvPr>
        </p:nvSpPr>
        <p:spPr/>
        <p:txBody>
          <a:bodyPr/>
          <a:lstStyle/>
          <a:p>
            <a:pPr eaLnBrk="1" hangingPunct="1"/>
            <a:r>
              <a:rPr lang="en-US" dirty="0" smtClean="0"/>
              <a:t>Manure history</a:t>
            </a:r>
          </a:p>
          <a:p>
            <a:pPr lvl="1" eaLnBrk="1" hangingPunct="1"/>
            <a:r>
              <a:rPr lang="en-US" dirty="0" smtClean="0"/>
              <a:t>Dairy manure</a:t>
            </a:r>
          </a:p>
          <a:p>
            <a:pPr lvl="1" eaLnBrk="1" hangingPunct="1"/>
            <a:r>
              <a:rPr lang="en-US" dirty="0" smtClean="0"/>
              <a:t>Applied ~3 / 5 yrs</a:t>
            </a:r>
          </a:p>
          <a:p>
            <a:pPr lvl="1" eaLnBrk="1" hangingPunct="1"/>
            <a:r>
              <a:rPr lang="en-US" dirty="0" smtClean="0"/>
              <a:t>Frequent</a:t>
            </a:r>
          </a:p>
          <a:p>
            <a:pPr lvl="1" eaLnBrk="1" hangingPunct="1"/>
            <a:r>
              <a:rPr lang="en-US" b="1" dirty="0" smtClean="0">
                <a:solidFill>
                  <a:srgbClr val="FFFF00"/>
                </a:solidFill>
              </a:rPr>
              <a:t>20 lb N/A</a:t>
            </a:r>
          </a:p>
        </p:txBody>
      </p:sp>
      <p:graphicFrame>
        <p:nvGraphicFramePr>
          <p:cNvPr id="7" name="Group 82"/>
          <p:cNvGraphicFramePr>
            <a:graphicFrameLocks/>
          </p:cNvGraphicFramePr>
          <p:nvPr>
            <p:extLst>
              <p:ext uri="{D42A27DB-BD31-4B8C-83A1-F6EECF244321}">
                <p14:modId xmlns:p14="http://schemas.microsoft.com/office/powerpoint/2010/main" val="3278578816"/>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185439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87819191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11"/>
          <p:cNvSpPr>
            <a:spLocks noGrp="1" noChangeArrowheads="1"/>
          </p:cNvSpPr>
          <p:nvPr>
            <p:ph type="title"/>
          </p:nvPr>
        </p:nvSpPr>
        <p:spPr/>
        <p:txBody>
          <a:bodyPr/>
          <a:lstStyle/>
          <a:p>
            <a:pPr algn="l" eaLnBrk="1" hangingPunct="1"/>
            <a:r>
              <a:rPr lang="en-US" dirty="0" smtClean="0"/>
              <a:t>Previous Legume N</a:t>
            </a:r>
          </a:p>
        </p:txBody>
      </p:sp>
      <p:sp>
        <p:nvSpPr>
          <p:cNvPr id="30723" name="Rectangle 212"/>
          <p:cNvSpPr>
            <a:spLocks noGrp="1" noChangeArrowheads="1"/>
          </p:cNvSpPr>
          <p:nvPr>
            <p:ph sz="quarter" idx="13"/>
          </p:nvPr>
        </p:nvSpPr>
        <p:spPr/>
        <p:txBody>
          <a:bodyPr>
            <a:normAutofit fontScale="85000" lnSpcReduction="20000"/>
          </a:bodyPr>
          <a:lstStyle/>
          <a:p>
            <a:pPr eaLnBrk="1" hangingPunct="1">
              <a:defRPr/>
            </a:pPr>
            <a:r>
              <a:rPr lang="en-US" altLang="en-US" dirty="0" smtClean="0"/>
              <a:t>Properly inoculated legumes meet their N requirement by fixing atmospheric N</a:t>
            </a:r>
          </a:p>
          <a:p>
            <a:pPr lvl="4" eaLnBrk="1" hangingPunct="1">
              <a:defRPr/>
            </a:pPr>
            <a:endParaRPr lang="en-US" altLang="en-US" dirty="0" smtClean="0"/>
          </a:p>
          <a:p>
            <a:pPr eaLnBrk="1" hangingPunct="1">
              <a:defRPr/>
            </a:pPr>
            <a:r>
              <a:rPr lang="en-US" altLang="en-US" dirty="0" smtClean="0"/>
              <a:t>Significant N remains in residue from legume when crops are rotated</a:t>
            </a:r>
          </a:p>
          <a:p>
            <a:pPr lvl="4" eaLnBrk="1" hangingPunct="1">
              <a:defRPr/>
            </a:pPr>
            <a:endParaRPr lang="en-US" altLang="en-US" dirty="0" smtClean="0"/>
          </a:p>
          <a:p>
            <a:pPr eaLnBrk="1" hangingPunct="1">
              <a:defRPr/>
            </a:pPr>
            <a:r>
              <a:rPr lang="en-US" altLang="en-US" dirty="0" smtClean="0"/>
              <a:t>Adjust following crop N requirement for legume N contribution</a:t>
            </a:r>
            <a:endParaRPr lang="en-US" dirty="0" smtClean="0"/>
          </a:p>
        </p:txBody>
      </p:sp>
      <p:graphicFrame>
        <p:nvGraphicFramePr>
          <p:cNvPr id="7" name="Group 82"/>
          <p:cNvGraphicFramePr>
            <a:graphicFrameLocks/>
          </p:cNvGraphicFramePr>
          <p:nvPr>
            <p:extLst>
              <p:ext uri="{D42A27DB-BD31-4B8C-83A1-F6EECF244321}">
                <p14:modId xmlns:p14="http://schemas.microsoft.com/office/powerpoint/2010/main" val="3842748846"/>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235366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2148699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normAutofit fontScale="90000"/>
          </a:bodyPr>
          <a:lstStyle/>
          <a:p>
            <a:r>
              <a:rPr lang="en-US" altLang="en-US" sz="4000" dirty="0" smtClean="0"/>
              <a:t>Residual N Previous Legume Crops</a:t>
            </a:r>
            <a:br>
              <a:rPr lang="en-US" altLang="en-US" sz="4000" dirty="0" smtClean="0"/>
            </a:br>
            <a:r>
              <a:rPr lang="en-US" altLang="en-US" sz="1800" dirty="0" smtClean="0"/>
              <a:t>NBS Table 5 (Agronomy Guide Table 1.2-6)</a:t>
            </a:r>
            <a:endParaRPr lang="en-US" sz="1800" dirty="0" smtClean="0"/>
          </a:p>
        </p:txBody>
      </p:sp>
      <p:pic>
        <p:nvPicPr>
          <p:cNvPr id="6" name="Picture 5" descr="MMP Nutrient Balance Worksheet User Guide Table 5 2013-01 (cropped).jpg"/>
          <p:cNvPicPr>
            <a:picLocks noChangeAspect="1"/>
          </p:cNvPicPr>
          <p:nvPr/>
        </p:nvPicPr>
        <p:blipFill>
          <a:blip r:embed="rId2" cstate="screen"/>
          <a:stretch>
            <a:fillRect/>
          </a:stretch>
        </p:blipFill>
        <p:spPr>
          <a:xfrm>
            <a:off x="245349" y="1239915"/>
            <a:ext cx="8653303" cy="4937760"/>
          </a:xfrm>
          <a:prstGeom prst="rect">
            <a:avLst/>
          </a:prstGeom>
          <a:ln w="19050">
            <a:solidFill>
              <a:schemeClr val="tx1"/>
            </a:solidFill>
          </a:ln>
        </p:spPr>
      </p:pic>
      <p:sp>
        <p:nvSpPr>
          <p:cNvPr id="2" name="Rounded Rectangle 1"/>
          <p:cNvSpPr/>
          <p:nvPr/>
        </p:nvSpPr>
        <p:spPr>
          <a:xfrm>
            <a:off x="329609" y="2828260"/>
            <a:ext cx="1509824" cy="47846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4883888" y="1630325"/>
            <a:ext cx="2006010" cy="47846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883888" y="2828260"/>
            <a:ext cx="2006010" cy="4784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782702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14" y="430395"/>
            <a:ext cx="4732735" cy="607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Title 5"/>
          <p:cNvSpPr>
            <a:spLocks noGrp="1"/>
          </p:cNvSpPr>
          <p:nvPr>
            <p:ph type="title"/>
          </p:nvPr>
        </p:nvSpPr>
        <p:spPr/>
        <p:txBody>
          <a:bodyPr/>
          <a:lstStyle/>
          <a:p>
            <a:pPr eaLnBrk="1" hangingPunct="1"/>
            <a:r>
              <a:rPr lang="en-US" sz="2400" dirty="0" smtClean="0"/>
              <a:t>Previous Legume</a:t>
            </a:r>
            <a:endParaRPr lang="en-US" dirty="0" smtClean="0"/>
          </a:p>
        </p:txBody>
      </p:sp>
      <p:sp>
        <p:nvSpPr>
          <p:cNvPr id="18436" name="Footer Placeholder 2"/>
          <p:cNvSpPr>
            <a:spLocks noGrp="1"/>
          </p:cNvSpPr>
          <p:nvPr>
            <p:ph type="ftr" sz="quarter" idx="12"/>
          </p:nvPr>
        </p:nvSpPr>
        <p:spPr bwMode="auto">
          <a:noFill/>
          <a:ln>
            <a:miter lim="800000"/>
            <a:headEnd/>
            <a:tailEnd/>
          </a:ln>
        </p:spPr>
        <p:txBody>
          <a:bodyPr wrap="square" lIns="91429" tIns="45714" rIns="91429" bIns="45714" numCol="1" anchor="t" anchorCtr="0" compatLnSpc="1">
            <a:prstTxWarp prst="textNoShape">
              <a:avLst/>
            </a:prstTxWarp>
          </a:bodyPr>
          <a:lstStyle/>
          <a:p>
            <a:endParaRPr lang="en-US" dirty="0" smtClean="0">
              <a:latin typeface="Arial" charset="0"/>
            </a:endParaRPr>
          </a:p>
        </p:txBody>
      </p:sp>
      <p:sp>
        <p:nvSpPr>
          <p:cNvPr id="7" name="Content Placeholder 4"/>
          <p:cNvSpPr txBox="1">
            <a:spLocks/>
          </p:cNvSpPr>
          <p:nvPr/>
        </p:nvSpPr>
        <p:spPr>
          <a:xfrm>
            <a:off x="262390" y="2437168"/>
            <a:ext cx="3110805" cy="3856345"/>
          </a:xfrm>
          <a:prstGeom prst="rect">
            <a:avLst/>
          </a:prstGeom>
        </p:spPr>
        <p:txBody>
          <a:bodyPr>
            <a:normAutofit/>
          </a:bodyPr>
          <a:lstStyle>
            <a:lvl1pPr marL="342860" indent="-34286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FFFF00"/>
                </a:solidFill>
              </a:rPr>
              <a:t>Also on PSU soil test report if the previous crop is entered as a legume</a:t>
            </a:r>
          </a:p>
        </p:txBody>
      </p:sp>
      <p:sp>
        <p:nvSpPr>
          <p:cNvPr id="18" name="Rectangle 71"/>
          <p:cNvSpPr>
            <a:spLocks noChangeArrowheads="1"/>
          </p:cNvSpPr>
          <p:nvPr/>
        </p:nvSpPr>
        <p:spPr bwMode="auto">
          <a:xfrm>
            <a:off x="3842279" y="4471617"/>
            <a:ext cx="4877435" cy="61561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grpSp>
        <p:nvGrpSpPr>
          <p:cNvPr id="10" name="Group 9"/>
          <p:cNvGrpSpPr/>
          <p:nvPr/>
        </p:nvGrpSpPr>
        <p:grpSpPr>
          <a:xfrm>
            <a:off x="500128" y="5240090"/>
            <a:ext cx="8113260" cy="1075398"/>
            <a:chOff x="500128" y="5240090"/>
            <a:chExt cx="8113260" cy="1075398"/>
          </a:xfrm>
        </p:grpSpPr>
        <p:pic>
          <p:nvPicPr>
            <p:cNvPr id="9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895" b="22775"/>
            <a:stretch/>
          </p:blipFill>
          <p:spPr bwMode="auto">
            <a:xfrm>
              <a:off x="500128" y="5240090"/>
              <a:ext cx="8113260" cy="1075398"/>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446498" y="5818165"/>
              <a:ext cx="1350335" cy="2134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4069108" y="3856007"/>
            <a:ext cx="598586" cy="615610"/>
            <a:chOff x="4069108" y="3856007"/>
            <a:chExt cx="598586" cy="615610"/>
          </a:xfrm>
        </p:grpSpPr>
        <p:sp>
          <p:nvSpPr>
            <p:cNvPr id="100" name="Rectangle 71"/>
            <p:cNvSpPr>
              <a:spLocks noChangeArrowheads="1"/>
            </p:cNvSpPr>
            <p:nvPr/>
          </p:nvSpPr>
          <p:spPr bwMode="auto">
            <a:xfrm>
              <a:off x="4069108" y="3856007"/>
              <a:ext cx="598586" cy="307805"/>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cxnSp>
          <p:nvCxnSpPr>
            <p:cNvPr id="6" name="Straight Arrow Connector 5"/>
            <p:cNvCxnSpPr/>
            <p:nvPr/>
          </p:nvCxnSpPr>
          <p:spPr>
            <a:xfrm>
              <a:off x="4368401" y="4163812"/>
              <a:ext cx="0" cy="30780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3483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Legume N</a:t>
            </a:r>
          </a:p>
        </p:txBody>
      </p:sp>
      <p:sp>
        <p:nvSpPr>
          <p:cNvPr id="3" name="Text Placeholder 2"/>
          <p:cNvSpPr>
            <a:spLocks noGrp="1"/>
          </p:cNvSpPr>
          <p:nvPr>
            <p:ph type="body" idx="2"/>
          </p:nvPr>
        </p:nvSpPr>
        <p:spPr/>
        <p:txBody>
          <a:bodyPr/>
          <a:lstStyle/>
          <a:p>
            <a:pPr marL="342900" indent="-342900">
              <a:buFont typeface="Arial" panose="020B0604020202020204" pitchFamily="34" charset="0"/>
              <a:buChar char="•"/>
            </a:pPr>
            <a:r>
              <a:rPr lang="en-US" dirty="0" smtClean="0"/>
              <a:t>Previous Alfalfa</a:t>
            </a:r>
          </a:p>
          <a:p>
            <a:pPr marL="2400059" lvl="4"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20-50% Stand</a:t>
            </a:r>
          </a:p>
          <a:p>
            <a:pPr marL="2400059" lvl="4"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Moderate Productivity Soil</a:t>
            </a:r>
          </a:p>
          <a:p>
            <a:pPr marL="2400059" lvl="4"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b="1" dirty="0" smtClean="0">
                <a:solidFill>
                  <a:srgbClr val="FFFF00"/>
                </a:solidFill>
              </a:rPr>
              <a:t>70 lb N/A</a:t>
            </a:r>
            <a:endParaRPr lang="en-US" b="1" dirty="0">
              <a:solidFill>
                <a:srgbClr val="FFFF00"/>
              </a:solidFill>
            </a:endParaRPr>
          </a:p>
        </p:txBody>
      </p:sp>
      <p:sp>
        <p:nvSpPr>
          <p:cNvPr id="4" name="Content Placeholder 3"/>
          <p:cNvSpPr>
            <a:spLocks noGrp="1"/>
          </p:cNvSpPr>
          <p:nvPr>
            <p:ph sz="quarter" idx="1"/>
          </p:nvPr>
        </p:nvSpPr>
        <p:spPr/>
        <p:txBody>
          <a:bodyPr/>
          <a:lstStyle/>
          <a:p>
            <a:endParaRPr lang="en-US" dirty="0"/>
          </a:p>
        </p:txBody>
      </p:sp>
      <p:graphicFrame>
        <p:nvGraphicFramePr>
          <p:cNvPr id="5" name="Group 82"/>
          <p:cNvGraphicFramePr>
            <a:graphicFrameLocks/>
          </p:cNvGraphicFramePr>
          <p:nvPr>
            <p:extLst>
              <p:ext uri="{D42A27DB-BD31-4B8C-83A1-F6EECF244321}">
                <p14:modId xmlns:p14="http://schemas.microsoft.com/office/powerpoint/2010/main" val="125583481"/>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Rectangle 71"/>
          <p:cNvSpPr>
            <a:spLocks noChangeArrowheads="1"/>
          </p:cNvSpPr>
          <p:nvPr/>
        </p:nvSpPr>
        <p:spPr bwMode="auto">
          <a:xfrm>
            <a:off x="3957520" y="235366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2604722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Net Nutrient Requirement</a:t>
            </a:r>
          </a:p>
        </p:txBody>
      </p:sp>
      <p:sp>
        <p:nvSpPr>
          <p:cNvPr id="33795" name="Rectangle 74"/>
          <p:cNvSpPr>
            <a:spLocks noGrp="1" noChangeArrowheads="1"/>
          </p:cNvSpPr>
          <p:nvPr>
            <p:ph sz="quarter" idx="13"/>
          </p:nvPr>
        </p:nvSpPr>
        <p:spPr/>
        <p:txBody>
          <a:bodyPr>
            <a:normAutofit fontScale="77500" lnSpcReduction="20000"/>
          </a:bodyPr>
          <a:lstStyle/>
          <a:p>
            <a:pPr eaLnBrk="1" hangingPunct="1"/>
            <a:r>
              <a:rPr lang="en-US" altLang="en-US" dirty="0" smtClean="0"/>
              <a:t>Recommendation or removal</a:t>
            </a:r>
          </a:p>
          <a:p>
            <a:pPr lvl="4"/>
            <a:endParaRPr lang="en-US" altLang="en-US" dirty="0" smtClean="0"/>
          </a:p>
          <a:p>
            <a:pPr eaLnBrk="1" hangingPunct="1"/>
            <a:r>
              <a:rPr lang="en-US" altLang="en-US" dirty="0" smtClean="0"/>
              <a:t>Subtract</a:t>
            </a:r>
          </a:p>
          <a:p>
            <a:pPr lvl="1" eaLnBrk="1" hangingPunct="1"/>
            <a:r>
              <a:rPr lang="en-US" altLang="en-US" dirty="0" smtClean="0"/>
              <a:t>Fertilizer applied</a:t>
            </a:r>
          </a:p>
          <a:p>
            <a:pPr lvl="1" eaLnBrk="1" hangingPunct="1"/>
            <a:r>
              <a:rPr lang="en-US" altLang="en-US" dirty="0" smtClean="0"/>
              <a:t>Other organic sources applied</a:t>
            </a:r>
          </a:p>
          <a:p>
            <a:pPr lvl="1" eaLnBrk="1" hangingPunct="1"/>
            <a:r>
              <a:rPr lang="en-US" altLang="en-US" dirty="0" smtClean="0"/>
              <a:t>Residual manure N</a:t>
            </a:r>
          </a:p>
          <a:p>
            <a:pPr lvl="1" eaLnBrk="1" hangingPunct="1"/>
            <a:r>
              <a:rPr lang="en-US" altLang="en-US" dirty="0" smtClean="0"/>
              <a:t>Residual legume N</a:t>
            </a:r>
          </a:p>
          <a:p>
            <a:pPr lvl="4"/>
            <a:endParaRPr lang="en-US" altLang="en-US" dirty="0" smtClean="0"/>
          </a:p>
          <a:p>
            <a:pPr eaLnBrk="1" hangingPunct="1"/>
            <a:r>
              <a:rPr lang="en-US" altLang="en-US" dirty="0" smtClean="0"/>
              <a:t>= Net Nutrient Requirement</a:t>
            </a:r>
          </a:p>
          <a:p>
            <a:pPr eaLnBrk="1" hangingPunct="1"/>
            <a:endParaRPr lang="en-US" altLang="en-US" dirty="0" smtClean="0"/>
          </a:p>
          <a:p>
            <a:pPr marL="0" indent="0" eaLnBrk="1" hangingPunct="1">
              <a:buNone/>
            </a:pPr>
            <a:r>
              <a:rPr lang="en-US" altLang="en-US" sz="2600" dirty="0" smtClean="0"/>
              <a:t>Note: Include excesses </a:t>
            </a:r>
          </a:p>
          <a:p>
            <a:pPr lvl="1"/>
            <a:r>
              <a:rPr lang="en-US" altLang="en-US" sz="2300" dirty="0" smtClean="0">
                <a:solidFill>
                  <a:srgbClr val="FFFF00"/>
                </a:solidFill>
              </a:rPr>
              <a:t>10 lb excess K</a:t>
            </a:r>
            <a:r>
              <a:rPr lang="en-US" altLang="en-US" sz="2300" baseline="-25000" dirty="0" smtClean="0">
                <a:solidFill>
                  <a:srgbClr val="FFFF00"/>
                </a:solidFill>
              </a:rPr>
              <a:t>2</a:t>
            </a:r>
            <a:r>
              <a:rPr lang="en-US" altLang="en-US" sz="2300" dirty="0" smtClean="0">
                <a:solidFill>
                  <a:srgbClr val="FFFF00"/>
                </a:solidFill>
              </a:rPr>
              <a:t>O/A</a:t>
            </a:r>
          </a:p>
        </p:txBody>
      </p:sp>
      <p:graphicFrame>
        <p:nvGraphicFramePr>
          <p:cNvPr id="7" name="Group 82"/>
          <p:cNvGraphicFramePr>
            <a:graphicFrameLocks/>
          </p:cNvGraphicFramePr>
          <p:nvPr>
            <p:extLst>
              <p:ext uri="{D42A27DB-BD31-4B8C-83A1-F6EECF244321}">
                <p14:modId xmlns:p14="http://schemas.microsoft.com/office/powerpoint/2010/main" val="1421638026"/>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285292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85454544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MP Nutrient Balance Worksheet Example 3 A-F 2013-01.jpg"/>
          <p:cNvPicPr>
            <a:picLocks noChangeAspect="1"/>
          </p:cNvPicPr>
          <p:nvPr/>
        </p:nvPicPr>
        <p:blipFill>
          <a:blip r:embed="rId3" cstate="screen"/>
          <a:stretch>
            <a:fillRect/>
          </a:stretch>
        </p:blipFill>
        <p:spPr>
          <a:xfrm>
            <a:off x="91440" y="2353660"/>
            <a:ext cx="8961120" cy="3434277"/>
          </a:xfrm>
          <a:prstGeom prst="rect">
            <a:avLst/>
          </a:prstGeom>
          <a:ln w="19050">
            <a:solidFill>
              <a:schemeClr val="tx1"/>
            </a:solidFill>
          </a:ln>
        </p:spPr>
      </p:pic>
      <p:sp>
        <p:nvSpPr>
          <p:cNvPr id="30723" name="TextBox 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Calibri" pitchFamily="34" charset="0"/>
              </a:rPr>
              <a:t>MMP Nutrient Balance Worksheet Exercise</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1345980" y="609600"/>
            <a:ext cx="7798020" cy="523220"/>
          </a:xfrm>
          <a:prstGeom prst="rect">
            <a:avLst/>
          </a:prstGeom>
          <a:noFill/>
          <a:ln w="9525">
            <a:noFill/>
            <a:miter lim="800000"/>
            <a:headEnd/>
            <a:tailEnd/>
          </a:ln>
        </p:spPr>
        <p:txBody>
          <a:bodyPr wrap="square">
            <a:spAutoFit/>
          </a:bodyPr>
          <a:lstStyle/>
          <a:p>
            <a:pPr algn="ctr"/>
            <a:r>
              <a:rPr lang="en-US" sz="2800" b="1" dirty="0">
                <a:latin typeface="Calibri" pitchFamily="34" charset="0"/>
              </a:rPr>
              <a:t>Complete </a:t>
            </a:r>
            <a:r>
              <a:rPr lang="en-US" sz="2800" b="1" dirty="0" smtClean="0">
                <a:latin typeface="Calibri" pitchFamily="34" charset="0"/>
              </a:rPr>
              <a:t>Nutrient Balance Worksheet – Rows A - F</a:t>
            </a:r>
            <a:endParaRPr lang="en-US" sz="2800" b="1" dirty="0">
              <a:latin typeface="Calibri" pitchFamily="34" charset="0"/>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151815" y="702245"/>
            <a:ext cx="2285714" cy="2285714"/>
          </a:xfrm>
          <a:prstGeom prst="rect">
            <a:avLst/>
          </a:prstGeom>
          <a:noFill/>
        </p:spPr>
      </p:pic>
      <p:sp>
        <p:nvSpPr>
          <p:cNvPr id="15" name="Rounded Rectangle 14"/>
          <p:cNvSpPr/>
          <p:nvPr/>
        </p:nvSpPr>
        <p:spPr>
          <a:xfrm>
            <a:off x="5071264" y="5272440"/>
            <a:ext cx="3878905" cy="46086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1860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r>
              <a:rPr lang="en-US" altLang="en-US" dirty="0" smtClean="0"/>
              <a:t>Crop Management Scenarios</a:t>
            </a:r>
          </a:p>
        </p:txBody>
      </p:sp>
      <p:sp>
        <p:nvSpPr>
          <p:cNvPr id="17411" name="Rectangle 6"/>
          <p:cNvSpPr>
            <a:spLocks noGrp="1" noChangeArrowheads="1"/>
          </p:cNvSpPr>
          <p:nvPr>
            <p:ph idx="1"/>
          </p:nvPr>
        </p:nvSpPr>
        <p:spPr>
          <a:xfrm>
            <a:off x="654690" y="1115568"/>
            <a:ext cx="8077830" cy="2351837"/>
          </a:xfrm>
        </p:spPr>
        <p:txBody>
          <a:bodyPr>
            <a:normAutofit fontScale="70000" lnSpcReduction="20000"/>
          </a:bodyPr>
          <a:lstStyle/>
          <a:p>
            <a:r>
              <a:rPr lang="en-US" altLang="en-US" dirty="0" smtClean="0"/>
              <a:t>Management scenarios are created by different combinations of:</a:t>
            </a:r>
          </a:p>
          <a:p>
            <a:pPr lvl="1"/>
            <a:r>
              <a:rPr lang="en-US" dirty="0" smtClean="0"/>
              <a:t>Planning Basis (Nitrogen or Phosphorus)</a:t>
            </a:r>
          </a:p>
          <a:p>
            <a:pPr lvl="1"/>
            <a:r>
              <a:rPr lang="en-US" dirty="0" smtClean="0"/>
              <a:t>Crop Groups (and Yields)</a:t>
            </a:r>
          </a:p>
          <a:p>
            <a:pPr lvl="1"/>
            <a:r>
              <a:rPr lang="en-US" dirty="0" smtClean="0"/>
              <a:t>Manure Groups</a:t>
            </a:r>
          </a:p>
          <a:p>
            <a:pPr lvl="1"/>
            <a:r>
              <a:rPr lang="en-US" dirty="0" smtClean="0"/>
              <a:t>Application Seasons</a:t>
            </a:r>
          </a:p>
          <a:p>
            <a:pPr lvl="1"/>
            <a:r>
              <a:rPr lang="en-US" dirty="0" smtClean="0"/>
              <a:t>Incorporation Timing</a:t>
            </a:r>
          </a:p>
        </p:txBody>
      </p:sp>
      <p:grpSp>
        <p:nvGrpSpPr>
          <p:cNvPr id="6" name="Group 5"/>
          <p:cNvGrpSpPr/>
          <p:nvPr/>
        </p:nvGrpSpPr>
        <p:grpSpPr>
          <a:xfrm>
            <a:off x="193830" y="3083355"/>
            <a:ext cx="8778240" cy="3136393"/>
            <a:chOff x="195849" y="3061940"/>
            <a:chExt cx="8778240" cy="3136393"/>
          </a:xfrm>
        </p:grpSpPr>
        <p:pic>
          <p:nvPicPr>
            <p:cNvPr id="7" name="Picture 6" descr="MMP Nutrient Balance Worksheet 2011-12 (top section).jpg"/>
            <p:cNvPicPr>
              <a:picLocks noChangeAspect="1"/>
            </p:cNvPicPr>
            <p:nvPr/>
          </p:nvPicPr>
          <p:blipFill>
            <a:blip r:embed="rId3" cstate="screen"/>
            <a:stretch>
              <a:fillRect/>
            </a:stretch>
          </p:blipFill>
          <p:spPr>
            <a:xfrm>
              <a:off x="195849" y="3061940"/>
              <a:ext cx="8778240" cy="3136393"/>
            </a:xfrm>
            <a:prstGeom prst="rect">
              <a:avLst/>
            </a:prstGeom>
          </p:spPr>
        </p:pic>
        <p:sp>
          <p:nvSpPr>
            <p:cNvPr id="8" name="Rounded Rectangle 7"/>
            <p:cNvSpPr/>
            <p:nvPr/>
          </p:nvSpPr>
          <p:spPr>
            <a:xfrm>
              <a:off x="1403287" y="3147071"/>
              <a:ext cx="3132499" cy="374727"/>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73070" y="3938257"/>
              <a:ext cx="831453" cy="787652"/>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840136" y="5437598"/>
              <a:ext cx="1582890" cy="36567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1023042" y="5455704"/>
              <a:ext cx="1186004" cy="374728"/>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799109" y="5463250"/>
              <a:ext cx="1647773" cy="34907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P Nutrient Balance Worksheet 2013-01 (cropped).jpg"/>
          <p:cNvPicPr>
            <a:picLocks noChangeAspect="1"/>
          </p:cNvPicPr>
          <p:nvPr/>
        </p:nvPicPr>
        <p:blipFill>
          <a:blip r:embed="rId2" cstate="screen"/>
          <a:stretch>
            <a:fillRect/>
          </a:stretch>
        </p:blipFill>
        <p:spPr>
          <a:xfrm>
            <a:off x="4111140" y="164575"/>
            <a:ext cx="4883481" cy="6583680"/>
          </a:xfrm>
          <a:prstGeom prst="rect">
            <a:avLst/>
          </a:prstGeom>
          <a:ln w="19050">
            <a:solidFill>
              <a:schemeClr val="tx1"/>
            </a:solidFill>
          </a:ln>
        </p:spPr>
      </p:pic>
      <p:sp>
        <p:nvSpPr>
          <p:cNvPr id="17411" name="Title 11"/>
          <p:cNvSpPr>
            <a:spLocks noGrp="1"/>
          </p:cNvSpPr>
          <p:nvPr>
            <p:ph type="title"/>
          </p:nvPr>
        </p:nvSpPr>
        <p:spPr/>
        <p:txBody>
          <a:bodyPr/>
          <a:lstStyle/>
          <a:p>
            <a:r>
              <a:rPr lang="en-US" dirty="0" smtClean="0"/>
              <a:t>N-Based Balanced Manure Rate</a:t>
            </a:r>
          </a:p>
        </p:txBody>
      </p:sp>
      <p:sp>
        <p:nvSpPr>
          <p:cNvPr id="17412" name="Text Placeholder 13"/>
          <p:cNvSpPr>
            <a:spLocks noGrp="1"/>
          </p:cNvSpPr>
          <p:nvPr>
            <p:ph sz="quarter" idx="13"/>
          </p:nvPr>
        </p:nvSpPr>
        <p:spPr/>
        <p:txBody>
          <a:bodyPr/>
          <a:lstStyle/>
          <a:p>
            <a:r>
              <a:rPr lang="en-US" altLang="en-US" dirty="0" smtClean="0"/>
              <a:t>Rate or amount of manure applied to a crop field where:</a:t>
            </a:r>
          </a:p>
          <a:p>
            <a:pPr lvl="1"/>
            <a:r>
              <a:rPr lang="en-US" altLang="en-US" dirty="0" smtClean="0"/>
              <a:t>available manure N equals</a:t>
            </a:r>
          </a:p>
          <a:p>
            <a:pPr lvl="1"/>
            <a:r>
              <a:rPr lang="en-US" altLang="en-US" dirty="0" smtClean="0"/>
              <a:t>net crop N requirement</a:t>
            </a:r>
            <a:endParaRPr lang="en-US" altLang="en-US" dirty="0"/>
          </a:p>
        </p:txBody>
      </p:sp>
      <p:sp>
        <p:nvSpPr>
          <p:cNvPr id="9" name="Rounded Rectangle 8"/>
          <p:cNvSpPr/>
          <p:nvPr/>
        </p:nvSpPr>
        <p:spPr>
          <a:xfrm>
            <a:off x="6031390" y="1047890"/>
            <a:ext cx="1497796" cy="92172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837895" y="2507279"/>
            <a:ext cx="729695" cy="272675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4149545" y="3928265"/>
            <a:ext cx="2688350" cy="13057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7555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Manure Nutrient Content</a:t>
            </a:r>
          </a:p>
        </p:txBody>
      </p:sp>
      <p:sp>
        <p:nvSpPr>
          <p:cNvPr id="33795" name="Rectangle 74"/>
          <p:cNvSpPr>
            <a:spLocks noGrp="1" noChangeArrowheads="1"/>
          </p:cNvSpPr>
          <p:nvPr>
            <p:ph sz="quarter" idx="13"/>
          </p:nvPr>
        </p:nvSpPr>
        <p:spPr/>
        <p:txBody>
          <a:bodyPr>
            <a:normAutofit/>
          </a:bodyPr>
          <a:lstStyle/>
          <a:p>
            <a:r>
              <a:rPr lang="en-US" altLang="en-US" dirty="0" smtClean="0"/>
              <a:t>Manure Analysis Report (Preferred)</a:t>
            </a:r>
          </a:p>
          <a:p>
            <a:pPr lvl="4"/>
            <a:endParaRPr lang="en-US" altLang="en-US" dirty="0" smtClean="0"/>
          </a:p>
          <a:p>
            <a:r>
              <a:rPr lang="en-US" altLang="en-US" dirty="0" smtClean="0"/>
              <a:t>NBS Table 6</a:t>
            </a:r>
          </a:p>
          <a:p>
            <a:pPr lvl="4"/>
            <a:endParaRPr lang="en-US" altLang="en-US" dirty="0" smtClean="0"/>
          </a:p>
        </p:txBody>
      </p:sp>
      <p:graphicFrame>
        <p:nvGraphicFramePr>
          <p:cNvPr id="7" name="Group 82"/>
          <p:cNvGraphicFramePr>
            <a:graphicFrameLocks/>
          </p:cNvGraphicFramePr>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335219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683053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6"/>
          <p:cNvPicPr>
            <a:picLocks noChangeAspect="1" noChangeArrowheads="1"/>
          </p:cNvPicPr>
          <p:nvPr/>
        </p:nvPicPr>
        <p:blipFill>
          <a:blip r:embed="rId2" cstate="screen"/>
          <a:srcRect/>
          <a:stretch>
            <a:fillRect/>
          </a:stretch>
        </p:blipFill>
        <p:spPr bwMode="auto">
          <a:xfrm>
            <a:off x="3957520" y="126170"/>
            <a:ext cx="5031053" cy="6583680"/>
          </a:xfrm>
          <a:prstGeom prst="rect">
            <a:avLst/>
          </a:prstGeom>
          <a:noFill/>
          <a:ln w="19050">
            <a:solidFill>
              <a:schemeClr val="tx1"/>
            </a:solidFill>
            <a:miter lim="800000"/>
            <a:headEnd/>
            <a:tailEnd/>
          </a:ln>
        </p:spPr>
      </p:pic>
      <p:sp>
        <p:nvSpPr>
          <p:cNvPr id="11" name="Title 10"/>
          <p:cNvSpPr>
            <a:spLocks noGrp="1"/>
          </p:cNvSpPr>
          <p:nvPr>
            <p:ph type="title"/>
          </p:nvPr>
        </p:nvSpPr>
        <p:spPr/>
        <p:txBody>
          <a:bodyPr/>
          <a:lstStyle/>
          <a:p>
            <a:r>
              <a:rPr lang="en-US" dirty="0" smtClean="0"/>
              <a:t>Manure Analysis Report</a:t>
            </a:r>
            <a:endParaRPr lang="en-US" dirty="0"/>
          </a:p>
        </p:txBody>
      </p:sp>
      <p:sp>
        <p:nvSpPr>
          <p:cNvPr id="83" name="Content Placeholder 82"/>
          <p:cNvSpPr>
            <a:spLocks noGrp="1"/>
          </p:cNvSpPr>
          <p:nvPr>
            <p:ph sz="quarter" idx="13"/>
          </p:nvPr>
        </p:nvSpPr>
        <p:spPr/>
        <p:txBody>
          <a:bodyPr>
            <a:normAutofit fontScale="92500" lnSpcReduction="20000"/>
          </a:bodyPr>
          <a:lstStyle/>
          <a:p>
            <a:r>
              <a:rPr lang="en-US" dirty="0" smtClean="0"/>
              <a:t>Manure analysis is the most reliable estimation of manure nutrient content</a:t>
            </a:r>
          </a:p>
          <a:p>
            <a:pPr lvl="4"/>
            <a:endParaRPr lang="en-US" dirty="0" smtClean="0"/>
          </a:p>
          <a:p>
            <a:r>
              <a:rPr lang="en-US" dirty="0" smtClean="0"/>
              <a:t>Use lb/ton if manure is spread as ton/A</a:t>
            </a:r>
          </a:p>
          <a:p>
            <a:pPr lvl="4"/>
            <a:endParaRPr lang="en-US" dirty="0" smtClean="0"/>
          </a:p>
          <a:p>
            <a:r>
              <a:rPr lang="en-US" dirty="0" smtClean="0"/>
              <a:t>Use lb/1000 gal if manure is spread as gallons/A</a:t>
            </a:r>
            <a:endParaRPr lang="en-US" dirty="0"/>
          </a:p>
        </p:txBody>
      </p:sp>
      <p:sp>
        <p:nvSpPr>
          <p:cNvPr id="86" name="Rectangle 71"/>
          <p:cNvSpPr>
            <a:spLocks noChangeArrowheads="1"/>
          </p:cNvSpPr>
          <p:nvPr/>
        </p:nvSpPr>
        <p:spPr bwMode="auto">
          <a:xfrm>
            <a:off x="6338630" y="2808014"/>
            <a:ext cx="1497795" cy="153620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334250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edge">
                                      <p:cBhvr>
                                        <p:cTn id="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normAutofit fontScale="90000"/>
          </a:bodyPr>
          <a:lstStyle/>
          <a:p>
            <a:r>
              <a:rPr lang="en-US" altLang="en-US" sz="4000" dirty="0" smtClean="0"/>
              <a:t>Manure Nutrient Content</a:t>
            </a:r>
            <a:r>
              <a:rPr lang="en-US" altLang="en-US" dirty="0" smtClean="0"/>
              <a:t/>
            </a:r>
            <a:br>
              <a:rPr lang="en-US" altLang="en-US" dirty="0" smtClean="0"/>
            </a:br>
            <a:r>
              <a:rPr lang="en-US" altLang="en-US" sz="1800" dirty="0" smtClean="0"/>
              <a:t>Table 6 (Agronomy Guide Table 1.2-13)</a:t>
            </a:r>
            <a:endParaRPr lang="en-US" sz="1800" dirty="0" smtClean="0"/>
          </a:p>
        </p:txBody>
      </p:sp>
      <p:pic>
        <p:nvPicPr>
          <p:cNvPr id="4" name="Picture 3" descr="MMP Nutrient Balance Worksheet User Guide Table 6 2013-01.jpg"/>
          <p:cNvPicPr>
            <a:picLocks noChangeAspect="1"/>
          </p:cNvPicPr>
          <p:nvPr/>
        </p:nvPicPr>
        <p:blipFill>
          <a:blip r:embed="rId2" cstate="screen"/>
          <a:stretch>
            <a:fillRect/>
          </a:stretch>
        </p:blipFill>
        <p:spPr>
          <a:xfrm>
            <a:off x="341117" y="1239915"/>
            <a:ext cx="8461767" cy="4954245"/>
          </a:xfrm>
          <a:prstGeom prst="rect">
            <a:avLst/>
          </a:prstGeom>
          <a:ln w="19050">
            <a:solidFill>
              <a:schemeClr val="tx1"/>
            </a:solidFill>
          </a:ln>
        </p:spPr>
      </p:pic>
      <p:sp>
        <p:nvSpPr>
          <p:cNvPr id="5" name="Rectangle 4"/>
          <p:cNvSpPr/>
          <p:nvPr/>
        </p:nvSpPr>
        <p:spPr>
          <a:xfrm>
            <a:off x="3952240" y="1463040"/>
            <a:ext cx="1016000" cy="472096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258102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Manure Nutrient Content</a:t>
            </a:r>
          </a:p>
        </p:txBody>
      </p:sp>
      <p:sp>
        <p:nvSpPr>
          <p:cNvPr id="33795" name="Rectangle 74"/>
          <p:cNvSpPr>
            <a:spLocks noGrp="1" noChangeArrowheads="1"/>
          </p:cNvSpPr>
          <p:nvPr>
            <p:ph sz="quarter" idx="13"/>
          </p:nvPr>
        </p:nvSpPr>
        <p:spPr/>
        <p:txBody>
          <a:bodyPr>
            <a:normAutofit fontScale="92500"/>
          </a:bodyPr>
          <a:lstStyle/>
          <a:p>
            <a:r>
              <a:rPr lang="en-US" altLang="en-US" dirty="0" smtClean="0"/>
              <a:t>Lactating dairy cows</a:t>
            </a:r>
          </a:p>
          <a:p>
            <a:pPr lvl="1"/>
            <a:r>
              <a:rPr lang="en-US" altLang="en-US" dirty="0" smtClean="0">
                <a:solidFill>
                  <a:srgbClr val="FFFF00"/>
                </a:solidFill>
              </a:rPr>
              <a:t>Liquid</a:t>
            </a:r>
          </a:p>
          <a:p>
            <a:pPr lvl="7"/>
            <a:endParaRPr lang="en-US" altLang="en-US" dirty="0" smtClean="0"/>
          </a:p>
          <a:p>
            <a:r>
              <a:rPr lang="en-US" altLang="en-US" dirty="0" smtClean="0"/>
              <a:t>Manure Analysis</a:t>
            </a:r>
          </a:p>
          <a:p>
            <a:pPr lvl="1"/>
            <a:r>
              <a:rPr lang="en-US" altLang="en-US" sz="2000" dirty="0">
                <a:solidFill>
                  <a:srgbClr val="FFFF00"/>
                </a:solidFill>
              </a:rPr>
              <a:t>From manure </a:t>
            </a:r>
            <a:r>
              <a:rPr lang="en-US" altLang="en-US" sz="2000" dirty="0" smtClean="0">
                <a:solidFill>
                  <a:srgbClr val="FFFF00"/>
                </a:solidFill>
              </a:rPr>
              <a:t>analysis</a:t>
            </a:r>
          </a:p>
          <a:p>
            <a:pPr lvl="8"/>
            <a:endParaRPr lang="en-US" altLang="en-US" dirty="0">
              <a:solidFill>
                <a:srgbClr val="FFFF00"/>
              </a:solidFill>
            </a:endParaRPr>
          </a:p>
          <a:p>
            <a:r>
              <a:rPr lang="en-US" altLang="en-US" dirty="0" smtClean="0"/>
              <a:t>Book values</a:t>
            </a:r>
          </a:p>
          <a:p>
            <a:pPr lvl="1"/>
            <a:r>
              <a:rPr lang="en-US" altLang="en-US" sz="2000" dirty="0" smtClean="0">
                <a:solidFill>
                  <a:srgbClr val="FFFF00"/>
                </a:solidFill>
              </a:rPr>
              <a:t>28 lb N/1000 gal</a:t>
            </a:r>
          </a:p>
          <a:p>
            <a:pPr lvl="1"/>
            <a:r>
              <a:rPr lang="en-US" altLang="en-US" sz="2000" dirty="0" smtClean="0">
                <a:solidFill>
                  <a:srgbClr val="FFFF00"/>
                </a:solidFill>
              </a:rPr>
              <a:t>13 lb P</a:t>
            </a:r>
            <a:r>
              <a:rPr lang="en-US" altLang="en-US" sz="2000" baseline="-25000" dirty="0" smtClean="0">
                <a:solidFill>
                  <a:srgbClr val="FFFF00"/>
                </a:solidFill>
              </a:rPr>
              <a:t>2</a:t>
            </a:r>
            <a:r>
              <a:rPr lang="en-US" altLang="en-US" sz="2000" dirty="0" smtClean="0">
                <a:solidFill>
                  <a:srgbClr val="FFFF00"/>
                </a:solidFill>
              </a:rPr>
              <a:t>O</a:t>
            </a:r>
            <a:r>
              <a:rPr lang="en-US" altLang="en-US" sz="2000" baseline="-25000" dirty="0" smtClean="0">
                <a:solidFill>
                  <a:srgbClr val="FFFF00"/>
                </a:solidFill>
              </a:rPr>
              <a:t>5</a:t>
            </a:r>
            <a:r>
              <a:rPr lang="en-US" altLang="en-US" sz="2000" dirty="0" smtClean="0">
                <a:solidFill>
                  <a:srgbClr val="FFFF00"/>
                </a:solidFill>
              </a:rPr>
              <a:t>/1000 gal</a:t>
            </a:r>
          </a:p>
          <a:p>
            <a:pPr lvl="1"/>
            <a:r>
              <a:rPr lang="en-US" altLang="en-US" sz="2000" dirty="0" smtClean="0">
                <a:solidFill>
                  <a:srgbClr val="FFFF00"/>
                </a:solidFill>
              </a:rPr>
              <a:t>25 lb K</a:t>
            </a:r>
            <a:r>
              <a:rPr lang="en-US" altLang="en-US" sz="2000" baseline="-25000" dirty="0" smtClean="0">
                <a:solidFill>
                  <a:srgbClr val="FFFF00"/>
                </a:solidFill>
              </a:rPr>
              <a:t>2</a:t>
            </a:r>
            <a:r>
              <a:rPr lang="en-US" altLang="en-US" sz="2000" dirty="0" smtClean="0">
                <a:solidFill>
                  <a:srgbClr val="FFFF00"/>
                </a:solidFill>
              </a:rPr>
              <a:t>O/1000 gal</a:t>
            </a:r>
            <a:endParaRPr lang="en-US" altLang="en-US" dirty="0" smtClean="0"/>
          </a:p>
        </p:txBody>
      </p:sp>
      <p:graphicFrame>
        <p:nvGraphicFramePr>
          <p:cNvPr id="7" name="Group 82"/>
          <p:cNvGraphicFramePr>
            <a:graphicFrameLocks/>
          </p:cNvGraphicFramePr>
          <p:nvPr>
            <p:extLst>
              <p:ext uri="{D42A27DB-BD31-4B8C-83A1-F6EECF244321}">
                <p14:modId xmlns:p14="http://schemas.microsoft.com/office/powerpoint/2010/main" val="4184742981"/>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335219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cxnSp>
        <p:nvCxnSpPr>
          <p:cNvPr id="3" name="Straight Arrow Connector 2"/>
          <p:cNvCxnSpPr>
            <a:endCxn id="8" idx="1"/>
          </p:cNvCxnSpPr>
          <p:nvPr/>
        </p:nvCxnSpPr>
        <p:spPr>
          <a:xfrm flipV="1">
            <a:off x="3151015" y="3582620"/>
            <a:ext cx="806505" cy="34564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28657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MP Nutrient Balance Worksheet Example 3 F-J 2013-01.jpg"/>
          <p:cNvPicPr>
            <a:picLocks noChangeAspect="1"/>
          </p:cNvPicPr>
          <p:nvPr/>
        </p:nvPicPr>
        <p:blipFill>
          <a:blip r:embed="rId3" cstate="screen"/>
          <a:stretch>
            <a:fillRect/>
          </a:stretch>
        </p:blipFill>
        <p:spPr>
          <a:xfrm>
            <a:off x="137160" y="3313785"/>
            <a:ext cx="8869680" cy="2423546"/>
          </a:xfrm>
          <a:prstGeom prst="rect">
            <a:avLst/>
          </a:prstGeom>
          <a:ln w="19050">
            <a:solidFill>
              <a:schemeClr val="tx1"/>
            </a:solidFill>
          </a:ln>
        </p:spPr>
      </p:pic>
      <p:sp>
        <p:nvSpPr>
          <p:cNvPr id="30723" name="TextBox 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Calibri" pitchFamily="34" charset="0"/>
              </a:rPr>
              <a:t>MMP Nutrient Balance Worksheet Exercise</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1345980" y="609600"/>
            <a:ext cx="7798020" cy="523220"/>
          </a:xfrm>
          <a:prstGeom prst="rect">
            <a:avLst/>
          </a:prstGeom>
          <a:noFill/>
          <a:ln w="9525">
            <a:noFill/>
            <a:miter lim="800000"/>
            <a:headEnd/>
            <a:tailEnd/>
          </a:ln>
        </p:spPr>
        <p:txBody>
          <a:bodyPr wrap="square">
            <a:spAutoFit/>
          </a:bodyPr>
          <a:lstStyle/>
          <a:p>
            <a:pPr algn="ctr"/>
            <a:r>
              <a:rPr lang="en-US" sz="2800" b="1" dirty="0">
                <a:latin typeface="Calibri" pitchFamily="34" charset="0"/>
              </a:rPr>
              <a:t>Complete </a:t>
            </a:r>
            <a:r>
              <a:rPr lang="en-US" sz="2800" b="1" dirty="0" smtClean="0">
                <a:latin typeface="Calibri" pitchFamily="34" charset="0"/>
              </a:rPr>
              <a:t>Nutrient Balance Worksheet – Row G</a:t>
            </a:r>
            <a:endParaRPr lang="en-US" sz="2800" b="1" dirty="0">
              <a:latin typeface="Calibri" pitchFamily="34" charset="0"/>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385855" y="894270"/>
            <a:ext cx="2285714" cy="2285714"/>
          </a:xfrm>
          <a:prstGeom prst="rect">
            <a:avLst/>
          </a:prstGeom>
          <a:noFill/>
        </p:spPr>
      </p:pic>
      <p:sp>
        <p:nvSpPr>
          <p:cNvPr id="15" name="Rounded Rectangle 14"/>
          <p:cNvSpPr/>
          <p:nvPr/>
        </p:nvSpPr>
        <p:spPr>
          <a:xfrm>
            <a:off x="5109670" y="3813050"/>
            <a:ext cx="3878905" cy="46086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07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654690" y="1115568"/>
            <a:ext cx="8077830" cy="2735887"/>
          </a:xfrm>
        </p:spPr>
        <p:txBody>
          <a:bodyPr>
            <a:normAutofit fontScale="77500" lnSpcReduction="20000"/>
          </a:bodyPr>
          <a:lstStyle/>
          <a:p>
            <a:r>
              <a:rPr lang="en-US" dirty="0" smtClean="0"/>
              <a:t>Only a percentage of manure N is available to the crop in the year that it applied</a:t>
            </a:r>
          </a:p>
          <a:p>
            <a:pPr lvl="8"/>
            <a:endParaRPr lang="en-US" dirty="0" smtClean="0"/>
          </a:p>
          <a:p>
            <a:r>
              <a:rPr lang="en-US" dirty="0" smtClean="0"/>
              <a:t>Two factors determine this amount</a:t>
            </a:r>
          </a:p>
          <a:p>
            <a:pPr lvl="1"/>
            <a:r>
              <a:rPr lang="en-US" dirty="0" smtClean="0"/>
              <a:t>Type of manure</a:t>
            </a:r>
          </a:p>
          <a:p>
            <a:pPr lvl="2"/>
            <a:r>
              <a:rPr lang="en-US" dirty="0" smtClean="0"/>
              <a:t>Ratio ammonium N and organic N</a:t>
            </a:r>
          </a:p>
          <a:p>
            <a:pPr lvl="1"/>
            <a:r>
              <a:rPr lang="en-US" dirty="0" smtClean="0"/>
              <a:t>Application management</a:t>
            </a:r>
          </a:p>
          <a:p>
            <a:pPr lvl="2"/>
            <a:r>
              <a:rPr lang="en-US" dirty="0" smtClean="0"/>
              <a:t>How quickly the manure is incorporated</a:t>
            </a:r>
          </a:p>
          <a:p>
            <a:pPr lvl="1"/>
            <a:endParaRPr lang="en-US" dirty="0"/>
          </a:p>
        </p:txBody>
      </p:sp>
      <p:graphicFrame>
        <p:nvGraphicFramePr>
          <p:cNvPr id="18" name="Table 17"/>
          <p:cNvGraphicFramePr>
            <a:graphicFrameLocks noGrp="1"/>
          </p:cNvGraphicFramePr>
          <p:nvPr/>
        </p:nvGraphicFramePr>
        <p:xfrm>
          <a:off x="942726" y="3774645"/>
          <a:ext cx="7258548" cy="2346960"/>
        </p:xfrm>
        <a:graphic>
          <a:graphicData uri="http://schemas.openxmlformats.org/drawingml/2006/table">
            <a:tbl>
              <a:tblPr firstRow="1" bandRow="1">
                <a:tableStyleId>{2D5ABB26-0587-4C30-8999-92F81FD0307C}</a:tableStyleId>
              </a:tblPr>
              <a:tblGrid>
                <a:gridCol w="3629274"/>
                <a:gridCol w="3629274"/>
              </a:tblGrid>
              <a:tr h="521211">
                <a:tc gridSpan="2">
                  <a:txBody>
                    <a:bodyPr/>
                    <a:lstStyle/>
                    <a:p>
                      <a:pPr algn="ctr"/>
                      <a:r>
                        <a:rPr lang="en-US" sz="3200" b="1" dirty="0" smtClean="0">
                          <a:latin typeface="+mn-lt"/>
                        </a:rPr>
                        <a:t>Total</a:t>
                      </a:r>
                      <a:r>
                        <a:rPr lang="en-US" sz="3200" b="1" baseline="0" dirty="0" smtClean="0">
                          <a:latin typeface="+mn-lt"/>
                        </a:rPr>
                        <a:t> Manure N</a:t>
                      </a:r>
                      <a:endParaRPr lang="en-US" sz="32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2800" b="1" dirty="0">
                        <a:latin typeface="+mn-lt"/>
                      </a:endParaRPr>
                    </a:p>
                  </a:txBody>
                  <a:tcPr anchor="ctr"/>
                </a:tc>
              </a:tr>
              <a:tr h="521211">
                <a:tc>
                  <a:txBody>
                    <a:bodyPr/>
                    <a:lstStyle/>
                    <a:p>
                      <a:pPr algn="ctr"/>
                      <a:r>
                        <a:rPr lang="en-US" sz="3200" b="1" dirty="0" smtClean="0">
                          <a:latin typeface="+mn-lt"/>
                        </a:rPr>
                        <a:t>Soluble Mineral N</a:t>
                      </a:r>
                      <a:endParaRPr lang="en-US" sz="32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algn="ctr"/>
                      <a:r>
                        <a:rPr lang="en-US" sz="3200" b="1" dirty="0" smtClean="0">
                          <a:latin typeface="+mn-lt"/>
                        </a:rPr>
                        <a:t>Organic N</a:t>
                      </a:r>
                      <a:endParaRPr lang="en-US" sz="32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00"/>
                    </a:solidFill>
                  </a:tcPr>
                </a:tc>
              </a:tr>
              <a:tr h="1097280">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800" b="1" dirty="0" smtClean="0">
                          <a:latin typeface="+mn-lt"/>
                        </a:rPr>
                        <a:t>Readily available similar to urea fertilizer.  Susceptible to volatilization.</a:t>
                      </a:r>
                    </a:p>
                    <a:p>
                      <a:endParaRPr lang="en-U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800" b="1" dirty="0" smtClean="0">
                          <a:latin typeface="+mn-lt"/>
                        </a:rPr>
                        <a:t>Must be broken down into mineral forms before it is available.  Releases over a period of years.</a:t>
                      </a:r>
                    </a:p>
                    <a:p>
                      <a:endParaRPr lang="en-U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Title 18"/>
          <p:cNvSpPr>
            <a:spLocks noGrp="1"/>
          </p:cNvSpPr>
          <p:nvPr>
            <p:ph type="title"/>
          </p:nvPr>
        </p:nvSpPr>
        <p:spPr/>
        <p:txBody>
          <a:bodyPr/>
          <a:lstStyle/>
          <a:p>
            <a:r>
              <a:rPr lang="en-US" dirty="0" smtClean="0"/>
              <a:t>Nitrogen Fractions in Manure</a:t>
            </a:r>
            <a:endParaRPr lang="en-US" dirty="0"/>
          </a:p>
        </p:txBody>
      </p:sp>
    </p:spTree>
    <p:extLst>
      <p:ext uri="{BB962C8B-B14F-4D97-AF65-F5344CB8AC3E}">
        <p14:creationId xmlns:p14="http://schemas.microsoft.com/office/powerpoint/2010/main" val="254932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Nitrogen Availability Factor</a:t>
            </a:r>
          </a:p>
        </p:txBody>
      </p:sp>
      <p:sp>
        <p:nvSpPr>
          <p:cNvPr id="33795" name="Rectangle 74"/>
          <p:cNvSpPr>
            <a:spLocks noGrp="1" noChangeArrowheads="1"/>
          </p:cNvSpPr>
          <p:nvPr>
            <p:ph sz="quarter" idx="13"/>
          </p:nvPr>
        </p:nvSpPr>
        <p:spPr/>
        <p:txBody>
          <a:bodyPr>
            <a:normAutofit/>
          </a:bodyPr>
          <a:lstStyle/>
          <a:p>
            <a:r>
              <a:rPr lang="en-US" altLang="en-US" dirty="0" smtClean="0"/>
              <a:t>NBS Table 7</a:t>
            </a:r>
          </a:p>
        </p:txBody>
      </p:sp>
      <p:graphicFrame>
        <p:nvGraphicFramePr>
          <p:cNvPr id="7" name="Group 82"/>
          <p:cNvGraphicFramePr>
            <a:graphicFrameLocks/>
          </p:cNvGraphicFramePr>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381305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845914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normAutofit fontScale="90000"/>
          </a:bodyPr>
          <a:lstStyle/>
          <a:p>
            <a:r>
              <a:rPr lang="en-US" altLang="en-US" sz="4000" dirty="0" smtClean="0"/>
              <a:t>Manure Nitrogen Availability</a:t>
            </a:r>
            <a:r>
              <a:rPr lang="en-US" altLang="en-US" dirty="0" smtClean="0"/>
              <a:t/>
            </a:r>
            <a:br>
              <a:rPr lang="en-US" altLang="en-US" dirty="0" smtClean="0"/>
            </a:br>
            <a:r>
              <a:rPr lang="en-US" altLang="en-US" sz="1800" dirty="0" smtClean="0"/>
              <a:t>Table 7 (Agronomy Guide Table 1.2-14A)</a:t>
            </a:r>
            <a:endParaRPr lang="en-US" sz="1800" dirty="0" smtClean="0"/>
          </a:p>
        </p:txBody>
      </p:sp>
      <p:pic>
        <p:nvPicPr>
          <p:cNvPr id="5" name="Picture 4" descr="MMP Nutrient Balance Worksheet User Guide Table 7 2013-01.jpg"/>
          <p:cNvPicPr>
            <a:picLocks noChangeAspect="1"/>
          </p:cNvPicPr>
          <p:nvPr/>
        </p:nvPicPr>
        <p:blipFill>
          <a:blip r:embed="rId2" cstate="screen"/>
          <a:stretch>
            <a:fillRect/>
          </a:stretch>
        </p:blipFill>
        <p:spPr>
          <a:xfrm>
            <a:off x="299578" y="1163105"/>
            <a:ext cx="8544845" cy="4954245"/>
          </a:xfrm>
          <a:prstGeom prst="rect">
            <a:avLst/>
          </a:prstGeom>
          <a:ln w="19050">
            <a:solidFill>
              <a:schemeClr val="tx1"/>
            </a:solidFill>
          </a:ln>
        </p:spPr>
      </p:pic>
      <p:sp>
        <p:nvSpPr>
          <p:cNvPr id="2" name="Oval 1"/>
          <p:cNvSpPr/>
          <p:nvPr/>
        </p:nvSpPr>
        <p:spPr>
          <a:xfrm>
            <a:off x="501070" y="2909415"/>
            <a:ext cx="614480" cy="230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536535" y="2996990"/>
            <a:ext cx="499265" cy="191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149545" y="3006545"/>
            <a:ext cx="1843440" cy="172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8143665" y="2977590"/>
            <a:ext cx="614480" cy="230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074211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Nitrogen Availability Factor</a:t>
            </a:r>
          </a:p>
        </p:txBody>
      </p:sp>
      <p:sp>
        <p:nvSpPr>
          <p:cNvPr id="33795" name="Rectangle 74"/>
          <p:cNvSpPr>
            <a:spLocks noGrp="1" noChangeArrowheads="1"/>
          </p:cNvSpPr>
          <p:nvPr>
            <p:ph sz="quarter" idx="13"/>
          </p:nvPr>
        </p:nvSpPr>
        <p:spPr/>
        <p:txBody>
          <a:bodyPr>
            <a:normAutofit fontScale="92500" lnSpcReduction="10000"/>
          </a:bodyPr>
          <a:lstStyle/>
          <a:p>
            <a:pPr>
              <a:defRPr/>
            </a:pPr>
            <a:r>
              <a:rPr lang="en-US" altLang="en-US" dirty="0" smtClean="0"/>
              <a:t>NBS Table 7</a:t>
            </a:r>
          </a:p>
          <a:p>
            <a:pPr lvl="4">
              <a:defRPr/>
            </a:pPr>
            <a:endParaRPr lang="en-US" altLang="en-US" dirty="0" smtClean="0"/>
          </a:p>
          <a:p>
            <a:pPr>
              <a:defRPr/>
            </a:pPr>
            <a:r>
              <a:rPr lang="en-US" altLang="en-US" dirty="0" smtClean="0"/>
              <a:t>Manure is:</a:t>
            </a:r>
          </a:p>
          <a:p>
            <a:pPr lvl="1">
              <a:defRPr/>
            </a:pPr>
            <a:r>
              <a:rPr lang="en-US" altLang="en-US" dirty="0" smtClean="0"/>
              <a:t>Spring applied</a:t>
            </a:r>
          </a:p>
          <a:p>
            <a:pPr lvl="1">
              <a:defRPr/>
            </a:pPr>
            <a:r>
              <a:rPr lang="en-US" altLang="en-US" dirty="0" smtClean="0"/>
              <a:t>For corn crop</a:t>
            </a:r>
          </a:p>
          <a:p>
            <a:pPr lvl="1">
              <a:defRPr/>
            </a:pPr>
            <a:r>
              <a:rPr lang="en-US" altLang="en-US" dirty="0" smtClean="0"/>
              <a:t>Incorporated 2-4 days</a:t>
            </a:r>
          </a:p>
          <a:p>
            <a:pPr lvl="1">
              <a:defRPr/>
            </a:pPr>
            <a:r>
              <a:rPr lang="en-US" altLang="en-US" dirty="0" smtClean="0"/>
              <a:t>Dairy manure</a:t>
            </a:r>
          </a:p>
          <a:p>
            <a:pPr lvl="4">
              <a:defRPr/>
            </a:pPr>
            <a:endParaRPr lang="en-US" altLang="en-US" dirty="0" smtClean="0"/>
          </a:p>
          <a:p>
            <a:pPr>
              <a:defRPr/>
            </a:pPr>
            <a:r>
              <a:rPr lang="en-US" altLang="en-US" dirty="0" smtClean="0"/>
              <a:t>Nitrogen availability factor</a:t>
            </a:r>
          </a:p>
          <a:p>
            <a:pPr lvl="1">
              <a:defRPr/>
            </a:pPr>
            <a:r>
              <a:rPr lang="en-US" altLang="en-US" dirty="0" smtClean="0">
                <a:solidFill>
                  <a:srgbClr val="FFFF00"/>
                </a:solidFill>
              </a:rPr>
              <a:t>.35</a:t>
            </a:r>
          </a:p>
          <a:p>
            <a:pPr>
              <a:defRPr/>
            </a:pPr>
            <a:endParaRPr lang="en-US" altLang="en-US" dirty="0"/>
          </a:p>
        </p:txBody>
      </p:sp>
      <p:graphicFrame>
        <p:nvGraphicFramePr>
          <p:cNvPr id="7" name="Group 82"/>
          <p:cNvGraphicFramePr>
            <a:graphicFrameLocks/>
          </p:cNvGraphicFramePr>
          <p:nvPr>
            <p:extLst>
              <p:ext uri="{D42A27DB-BD31-4B8C-83A1-F6EECF244321}">
                <p14:modId xmlns:p14="http://schemas.microsoft.com/office/powerpoint/2010/main" val="875244463"/>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381305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13454725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p:txBody>
          <a:bodyPr>
            <a:normAutofit fontScale="90000"/>
          </a:bodyPr>
          <a:lstStyle/>
          <a:p>
            <a:r>
              <a:rPr lang="en-US" dirty="0" smtClean="0"/>
              <a:t>Manure Management Plan Summary</a:t>
            </a:r>
          </a:p>
        </p:txBody>
      </p:sp>
      <p:graphicFrame>
        <p:nvGraphicFramePr>
          <p:cNvPr id="5" name="Table 4"/>
          <p:cNvGraphicFramePr>
            <a:graphicFrameLocks noGrp="1"/>
          </p:cNvGraphicFramePr>
          <p:nvPr/>
        </p:nvGraphicFramePr>
        <p:xfrm>
          <a:off x="225425" y="1181100"/>
          <a:ext cx="8686799" cy="4982840"/>
        </p:xfrm>
        <a:graphic>
          <a:graphicData uri="http://schemas.openxmlformats.org/drawingml/2006/table">
            <a:tbl>
              <a:tblPr firstRow="1" bandRow="1">
                <a:tableStyleId>{5940675A-B579-460E-94D1-54222C63F5DA}</a:tableStyleId>
              </a:tblPr>
              <a:tblGrid>
                <a:gridCol w="1482226"/>
                <a:gridCol w="1136285"/>
                <a:gridCol w="886690"/>
                <a:gridCol w="1302234"/>
                <a:gridCol w="1177730"/>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rgbClr val="FFFF00"/>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2">
                        <a:lumMod val="75000"/>
                      </a:schemeClr>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accent6">
                        <a:lumMod val="40000"/>
                        <a:lumOff val="60000"/>
                      </a:schemeClr>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8" marB="45728"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accent3">
                        <a:lumMod val="40000"/>
                        <a:lumOff val="60000"/>
                      </a:schemeClr>
                    </a:solid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2">
                        <a:lumMod val="75000"/>
                      </a:schemeClr>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accent3">
                        <a:lumMod val="40000"/>
                        <a:lumOff val="60000"/>
                      </a:schemeClr>
                    </a:solid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0000FF"/>
                        </a:solidFill>
                        <a:latin typeface="Trebuchet MS" pitchFamily="34" charset="0"/>
                        <a:ea typeface="+mn-ea"/>
                        <a:cs typeface="+mn-cs"/>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8" marB="45728"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r>
              <a:tr h="414676">
                <a:tc>
                  <a:txBody>
                    <a:bodyPr/>
                    <a:lstStyle/>
                    <a:p>
                      <a:endParaRPr lang="en-US" sz="1800" dirty="0">
                        <a:solidFill>
                          <a:srgbClr val="0000FF"/>
                        </a:solidFill>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Available Nitrogen</a:t>
            </a:r>
          </a:p>
        </p:txBody>
      </p:sp>
      <p:sp>
        <p:nvSpPr>
          <p:cNvPr id="33795" name="Rectangle 74"/>
          <p:cNvSpPr>
            <a:spLocks noGrp="1" noChangeArrowheads="1"/>
          </p:cNvSpPr>
          <p:nvPr>
            <p:ph sz="quarter" idx="13"/>
          </p:nvPr>
        </p:nvSpPr>
        <p:spPr/>
        <p:txBody>
          <a:bodyPr>
            <a:normAutofit lnSpcReduction="10000"/>
          </a:bodyPr>
          <a:lstStyle/>
          <a:p>
            <a:pPr>
              <a:defRPr/>
            </a:pPr>
            <a:r>
              <a:rPr lang="en-US" altLang="en-US" dirty="0" smtClean="0"/>
              <a:t>Available N =</a:t>
            </a:r>
          </a:p>
          <a:p>
            <a:pPr lvl="1">
              <a:defRPr/>
            </a:pPr>
            <a:r>
              <a:rPr lang="en-US" altLang="en-US" dirty="0" smtClean="0"/>
              <a:t>Manure N Analysis x Availability Factor</a:t>
            </a:r>
          </a:p>
          <a:p>
            <a:pPr lvl="4">
              <a:defRPr/>
            </a:pPr>
            <a:endParaRPr lang="en-US" altLang="en-US" dirty="0" smtClean="0"/>
          </a:p>
          <a:p>
            <a:pPr>
              <a:defRPr/>
            </a:pPr>
            <a:r>
              <a:rPr lang="en-US" altLang="en-US" dirty="0" smtClean="0"/>
              <a:t>Available N</a:t>
            </a:r>
          </a:p>
          <a:p>
            <a:pPr lvl="1">
              <a:defRPr/>
            </a:pPr>
            <a:r>
              <a:rPr lang="en-US" altLang="en-US" dirty="0" smtClean="0"/>
              <a:t>27 lb N/1000 gal x .35 =</a:t>
            </a:r>
          </a:p>
          <a:p>
            <a:pPr lvl="1">
              <a:defRPr/>
            </a:pPr>
            <a:r>
              <a:rPr lang="en-US" altLang="en-US" dirty="0" smtClean="0">
                <a:solidFill>
                  <a:srgbClr val="FFFF00"/>
                </a:solidFill>
              </a:rPr>
              <a:t>9.45 lb Available N/1000 gal</a:t>
            </a:r>
            <a:endParaRPr lang="en-US" altLang="en-US" dirty="0">
              <a:solidFill>
                <a:srgbClr val="FFFF00"/>
              </a:solidFill>
            </a:endParaRPr>
          </a:p>
        </p:txBody>
      </p:sp>
      <p:graphicFrame>
        <p:nvGraphicFramePr>
          <p:cNvPr id="7" name="Group 82"/>
          <p:cNvGraphicFramePr>
            <a:graphicFrameLocks/>
          </p:cNvGraphicFramePr>
          <p:nvPr>
            <p:extLst>
              <p:ext uri="{D42A27DB-BD31-4B8C-83A1-F6EECF244321}">
                <p14:modId xmlns:p14="http://schemas.microsoft.com/office/powerpoint/2010/main" val="3673734163"/>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431231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130834975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MP Nutrient Balance Worksheet Example 3 F-J 2013-01.jpg"/>
          <p:cNvPicPr>
            <a:picLocks noChangeAspect="1"/>
          </p:cNvPicPr>
          <p:nvPr/>
        </p:nvPicPr>
        <p:blipFill>
          <a:blip r:embed="rId3" cstate="screen"/>
          <a:stretch>
            <a:fillRect/>
          </a:stretch>
        </p:blipFill>
        <p:spPr>
          <a:xfrm>
            <a:off x="137160" y="3313785"/>
            <a:ext cx="8869680" cy="2423546"/>
          </a:xfrm>
          <a:prstGeom prst="rect">
            <a:avLst/>
          </a:prstGeom>
          <a:ln w="19050">
            <a:solidFill>
              <a:schemeClr val="tx1"/>
            </a:solidFill>
          </a:ln>
        </p:spPr>
      </p:pic>
      <p:sp>
        <p:nvSpPr>
          <p:cNvPr id="30723" name="TextBox 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Calibri" pitchFamily="34" charset="0"/>
              </a:rPr>
              <a:t>MMP Nutrient Balance Worksheet Exercise</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1345980" y="609600"/>
            <a:ext cx="7798020" cy="523220"/>
          </a:xfrm>
          <a:prstGeom prst="rect">
            <a:avLst/>
          </a:prstGeom>
          <a:noFill/>
          <a:ln w="9525">
            <a:noFill/>
            <a:miter lim="800000"/>
            <a:headEnd/>
            <a:tailEnd/>
          </a:ln>
        </p:spPr>
        <p:txBody>
          <a:bodyPr wrap="square">
            <a:spAutoFit/>
          </a:bodyPr>
          <a:lstStyle/>
          <a:p>
            <a:pPr algn="ctr"/>
            <a:r>
              <a:rPr lang="en-US" sz="2800" b="1" dirty="0">
                <a:latin typeface="Calibri" pitchFamily="34" charset="0"/>
              </a:rPr>
              <a:t>Complete </a:t>
            </a:r>
            <a:r>
              <a:rPr lang="en-US" sz="2800" b="1" dirty="0" smtClean="0">
                <a:latin typeface="Calibri" pitchFamily="34" charset="0"/>
              </a:rPr>
              <a:t>Nutrient Balance Worksheet – Rows H - </a:t>
            </a:r>
            <a:r>
              <a:rPr lang="en-US" sz="2800" b="1" dirty="0" smtClean="0"/>
              <a:t>I</a:t>
            </a:r>
            <a:endParaRPr lang="en-US" sz="2800" b="1" dirty="0">
              <a:latin typeface="Calibri" pitchFamily="34" charset="0"/>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385855" y="894270"/>
            <a:ext cx="2285714" cy="2285714"/>
          </a:xfrm>
          <a:prstGeom prst="rect">
            <a:avLst/>
          </a:prstGeom>
          <a:noFill/>
        </p:spPr>
      </p:pic>
      <p:sp>
        <p:nvSpPr>
          <p:cNvPr id="15" name="Rounded Rectangle 14"/>
          <p:cNvSpPr/>
          <p:nvPr/>
        </p:nvSpPr>
        <p:spPr>
          <a:xfrm>
            <a:off x="5109671" y="4312315"/>
            <a:ext cx="1305770" cy="92172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5361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Balanced Manure Rate</a:t>
            </a:r>
          </a:p>
        </p:txBody>
      </p:sp>
      <p:sp>
        <p:nvSpPr>
          <p:cNvPr id="33795" name="Rectangle 74"/>
          <p:cNvSpPr>
            <a:spLocks noGrp="1" noChangeArrowheads="1"/>
          </p:cNvSpPr>
          <p:nvPr>
            <p:ph sz="quarter" idx="13"/>
          </p:nvPr>
        </p:nvSpPr>
        <p:spPr/>
        <p:txBody>
          <a:bodyPr>
            <a:normAutofit fontScale="92500"/>
          </a:bodyPr>
          <a:lstStyle/>
          <a:p>
            <a:r>
              <a:rPr lang="en-US" altLang="en-US" dirty="0" smtClean="0"/>
              <a:t>Balanced manure rate =</a:t>
            </a:r>
          </a:p>
          <a:p>
            <a:pPr lvl="1"/>
            <a:r>
              <a:rPr lang="en-US" altLang="en-US" dirty="0" smtClean="0"/>
              <a:t>Net N Requirement  ÷  Available N</a:t>
            </a:r>
          </a:p>
          <a:p>
            <a:pPr lvl="4"/>
            <a:endParaRPr lang="en-US" altLang="en-US" dirty="0" smtClean="0"/>
          </a:p>
          <a:p>
            <a:r>
              <a:rPr lang="en-US" altLang="en-US" dirty="0" smtClean="0"/>
              <a:t>Balanced N manure rate</a:t>
            </a:r>
          </a:p>
          <a:p>
            <a:pPr lvl="1"/>
            <a:r>
              <a:rPr lang="en-US" altLang="en-US" dirty="0" smtClean="0"/>
              <a:t>60 lb/A ÷ 9.45 lb Avail. N/1000 gal =</a:t>
            </a:r>
          </a:p>
          <a:p>
            <a:pPr lvl="1"/>
            <a:r>
              <a:rPr lang="en-US" altLang="en-US" dirty="0" smtClean="0">
                <a:solidFill>
                  <a:srgbClr val="FFFF00"/>
                </a:solidFill>
              </a:rPr>
              <a:t>6349 gallons/A</a:t>
            </a:r>
          </a:p>
        </p:txBody>
      </p:sp>
      <p:graphicFrame>
        <p:nvGraphicFramePr>
          <p:cNvPr id="7" name="Group 82"/>
          <p:cNvGraphicFramePr>
            <a:graphicFrameLocks/>
          </p:cNvGraphicFramePr>
          <p:nvPr>
            <p:extLst>
              <p:ext uri="{D42A27DB-BD31-4B8C-83A1-F6EECF244321}">
                <p14:modId xmlns:p14="http://schemas.microsoft.com/office/powerpoint/2010/main" val="1882206527"/>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6349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477317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46608693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P Nutrient Balance Worksheet 2013-01 (cropped).jpg"/>
          <p:cNvPicPr>
            <a:picLocks noChangeAspect="1"/>
          </p:cNvPicPr>
          <p:nvPr/>
        </p:nvPicPr>
        <p:blipFill>
          <a:blip r:embed="rId2" cstate="screen"/>
          <a:stretch>
            <a:fillRect/>
          </a:stretch>
        </p:blipFill>
        <p:spPr>
          <a:xfrm>
            <a:off x="4111140" y="164575"/>
            <a:ext cx="4883481" cy="6583680"/>
          </a:xfrm>
          <a:prstGeom prst="rect">
            <a:avLst/>
          </a:prstGeom>
          <a:ln w="19050">
            <a:solidFill>
              <a:schemeClr val="tx1"/>
            </a:solidFill>
          </a:ln>
        </p:spPr>
      </p:pic>
      <p:sp>
        <p:nvSpPr>
          <p:cNvPr id="17411" name="Title 11"/>
          <p:cNvSpPr>
            <a:spLocks noGrp="1"/>
          </p:cNvSpPr>
          <p:nvPr>
            <p:ph type="title"/>
          </p:nvPr>
        </p:nvSpPr>
        <p:spPr/>
        <p:txBody>
          <a:bodyPr>
            <a:normAutofit fontScale="90000"/>
          </a:bodyPr>
          <a:lstStyle/>
          <a:p>
            <a:r>
              <a:rPr lang="en-US" dirty="0" smtClean="0"/>
              <a:t>P-Removal Based Balanced Manure Rate</a:t>
            </a:r>
          </a:p>
        </p:txBody>
      </p:sp>
      <p:sp>
        <p:nvSpPr>
          <p:cNvPr id="17412" name="Text Placeholder 13"/>
          <p:cNvSpPr>
            <a:spLocks noGrp="1"/>
          </p:cNvSpPr>
          <p:nvPr>
            <p:ph sz="quarter" idx="13"/>
          </p:nvPr>
        </p:nvSpPr>
        <p:spPr/>
        <p:txBody>
          <a:bodyPr/>
          <a:lstStyle/>
          <a:p>
            <a:r>
              <a:rPr lang="en-US" altLang="en-US" dirty="0" smtClean="0"/>
              <a:t>Rate or amount of manure applied to a crop field where:</a:t>
            </a:r>
          </a:p>
          <a:p>
            <a:pPr lvl="1"/>
            <a:r>
              <a:rPr lang="en-US" altLang="en-US" dirty="0" smtClean="0"/>
              <a:t>Available manure P</a:t>
            </a:r>
            <a:r>
              <a:rPr lang="en-US" altLang="en-US" baseline="-25000" dirty="0" smtClean="0"/>
              <a:t>2</a:t>
            </a:r>
            <a:r>
              <a:rPr lang="en-US" altLang="en-US" dirty="0" smtClean="0"/>
              <a:t>O</a:t>
            </a:r>
            <a:r>
              <a:rPr lang="en-US" altLang="en-US" baseline="-25000" dirty="0" smtClean="0"/>
              <a:t>5</a:t>
            </a:r>
            <a:r>
              <a:rPr lang="en-US" altLang="en-US" dirty="0" smtClean="0"/>
              <a:t> equals</a:t>
            </a:r>
          </a:p>
          <a:p>
            <a:pPr lvl="1"/>
            <a:r>
              <a:rPr lang="en-US" altLang="en-US" dirty="0" smtClean="0"/>
              <a:t>Net crop P</a:t>
            </a:r>
            <a:r>
              <a:rPr lang="en-US" altLang="en-US" baseline="-25000" dirty="0" smtClean="0"/>
              <a:t>2</a:t>
            </a:r>
            <a:r>
              <a:rPr lang="en-US" altLang="en-US" dirty="0" smtClean="0"/>
              <a:t>O</a:t>
            </a:r>
            <a:r>
              <a:rPr lang="en-US" altLang="en-US" baseline="-25000" dirty="0" smtClean="0"/>
              <a:t>5</a:t>
            </a:r>
            <a:r>
              <a:rPr lang="en-US" altLang="en-US" dirty="0" smtClean="0"/>
              <a:t> requirement</a:t>
            </a:r>
            <a:endParaRPr lang="en-US" altLang="en-US" dirty="0"/>
          </a:p>
        </p:txBody>
      </p:sp>
      <p:sp>
        <p:nvSpPr>
          <p:cNvPr id="9" name="Rounded Rectangle 8"/>
          <p:cNvSpPr/>
          <p:nvPr/>
        </p:nvSpPr>
        <p:spPr>
          <a:xfrm>
            <a:off x="4610406" y="1047890"/>
            <a:ext cx="1459390" cy="92172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837895" y="2507279"/>
            <a:ext cx="1420985" cy="272675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4149545" y="3928265"/>
            <a:ext cx="2688350" cy="130577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7136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Balanced Manure Rate</a:t>
            </a:r>
          </a:p>
        </p:txBody>
      </p:sp>
      <p:sp>
        <p:nvSpPr>
          <p:cNvPr id="33795" name="Rectangle 74"/>
          <p:cNvSpPr>
            <a:spLocks noGrp="1" noChangeArrowheads="1"/>
          </p:cNvSpPr>
          <p:nvPr>
            <p:ph sz="quarter" idx="13"/>
          </p:nvPr>
        </p:nvSpPr>
        <p:spPr/>
        <p:txBody>
          <a:bodyPr>
            <a:normAutofit lnSpcReduction="10000"/>
          </a:bodyPr>
          <a:lstStyle/>
          <a:p>
            <a:r>
              <a:rPr lang="en-US" altLang="en-US" dirty="0" smtClean="0"/>
              <a:t>Balanced manure rate =</a:t>
            </a:r>
          </a:p>
          <a:p>
            <a:pPr lvl="1"/>
            <a:r>
              <a:rPr lang="en-US" altLang="en-US" dirty="0" smtClean="0"/>
              <a:t>Net P</a:t>
            </a:r>
            <a:r>
              <a:rPr lang="en-US" altLang="en-US" baseline="-25000" dirty="0" smtClean="0"/>
              <a:t>2</a:t>
            </a:r>
            <a:r>
              <a:rPr lang="en-US" altLang="en-US" dirty="0" smtClean="0"/>
              <a:t>O</a:t>
            </a:r>
            <a:r>
              <a:rPr lang="en-US" altLang="en-US" baseline="-25000" dirty="0" smtClean="0"/>
              <a:t>5</a:t>
            </a:r>
            <a:r>
              <a:rPr lang="en-US" altLang="en-US" dirty="0" smtClean="0"/>
              <a:t> Requirement  ÷  Manure P</a:t>
            </a:r>
            <a:r>
              <a:rPr lang="en-US" altLang="en-US" baseline="-25000" dirty="0" smtClean="0"/>
              <a:t>2</a:t>
            </a:r>
            <a:r>
              <a:rPr lang="en-US" altLang="en-US" dirty="0" smtClean="0"/>
              <a:t>O</a:t>
            </a:r>
            <a:r>
              <a:rPr lang="en-US" altLang="en-US" baseline="-25000" dirty="0" smtClean="0"/>
              <a:t>5</a:t>
            </a:r>
            <a:endParaRPr lang="en-US" altLang="en-US" dirty="0" smtClean="0"/>
          </a:p>
          <a:p>
            <a:pPr lvl="4"/>
            <a:endParaRPr lang="en-US" altLang="en-US" dirty="0" smtClean="0"/>
          </a:p>
          <a:p>
            <a:r>
              <a:rPr lang="en-US" altLang="en-US" dirty="0" smtClean="0"/>
              <a:t>Balanced P</a:t>
            </a:r>
            <a:r>
              <a:rPr lang="en-US" altLang="en-US" baseline="-25000" dirty="0" smtClean="0"/>
              <a:t>2</a:t>
            </a:r>
            <a:r>
              <a:rPr lang="en-US" altLang="en-US" dirty="0" smtClean="0"/>
              <a:t>O</a:t>
            </a:r>
            <a:r>
              <a:rPr lang="en-US" altLang="en-US" baseline="-25000" dirty="0" smtClean="0"/>
              <a:t>5</a:t>
            </a:r>
            <a:r>
              <a:rPr lang="en-US" altLang="en-US" dirty="0" smtClean="0"/>
              <a:t> manure rate</a:t>
            </a:r>
          </a:p>
          <a:p>
            <a:pPr lvl="1"/>
            <a:r>
              <a:rPr lang="en-US" altLang="en-US" dirty="0" smtClean="0"/>
              <a:t>20 lb/A ÷ 12 lb P</a:t>
            </a:r>
            <a:r>
              <a:rPr lang="en-US" altLang="en-US" baseline="-25000" dirty="0" smtClean="0"/>
              <a:t>2</a:t>
            </a:r>
            <a:r>
              <a:rPr lang="en-US" altLang="en-US" dirty="0" smtClean="0"/>
              <a:t>O</a:t>
            </a:r>
            <a:r>
              <a:rPr lang="en-US" altLang="en-US" baseline="-25000" dirty="0" smtClean="0"/>
              <a:t>5</a:t>
            </a:r>
            <a:r>
              <a:rPr lang="en-US" altLang="en-US" dirty="0" smtClean="0"/>
              <a:t> /1000 gal =</a:t>
            </a:r>
          </a:p>
          <a:p>
            <a:pPr lvl="1"/>
            <a:r>
              <a:rPr lang="en-US" altLang="en-US" dirty="0" smtClean="0">
                <a:solidFill>
                  <a:srgbClr val="FFFF00"/>
                </a:solidFill>
              </a:rPr>
              <a:t>1666  gallons/A</a:t>
            </a:r>
          </a:p>
        </p:txBody>
      </p:sp>
      <p:graphicFrame>
        <p:nvGraphicFramePr>
          <p:cNvPr id="7" name="Group 82"/>
          <p:cNvGraphicFramePr>
            <a:graphicFrameLocks/>
          </p:cNvGraphicFramePr>
          <p:nvPr>
            <p:extLst>
              <p:ext uri="{D42A27DB-BD31-4B8C-83A1-F6EECF244321}">
                <p14:modId xmlns:p14="http://schemas.microsoft.com/office/powerpoint/2010/main" val="3585947789"/>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bg1">
                            <a:lumMod val="6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1666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477317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
        <p:nvSpPr>
          <p:cNvPr id="2" name="TextBox 1"/>
          <p:cNvSpPr txBox="1"/>
          <p:nvPr/>
        </p:nvSpPr>
        <p:spPr>
          <a:xfrm>
            <a:off x="6801852" y="4818939"/>
            <a:ext cx="1066800" cy="369332"/>
          </a:xfrm>
          <a:prstGeom prst="rect">
            <a:avLst/>
          </a:prstGeom>
          <a:noFill/>
        </p:spPr>
        <p:txBody>
          <a:bodyPr wrap="square" rtlCol="0">
            <a:spAutoFit/>
          </a:bodyPr>
          <a:lstStyle/>
          <a:p>
            <a:pPr lvl="0"/>
            <a:r>
              <a:rPr lang="en-US" b="1" dirty="0" smtClean="0">
                <a:solidFill>
                  <a:schemeClr val="bg1">
                    <a:lumMod val="65000"/>
                  </a:schemeClr>
                </a:solidFill>
                <a:latin typeface="Arial" pitchFamily="34" charset="0"/>
                <a:ea typeface="Times New Roman" pitchFamily="18" charset="0"/>
                <a:cs typeface="Arial" pitchFamily="34" charset="0"/>
              </a:rPr>
              <a:t>6349</a:t>
            </a:r>
            <a:endParaRPr lang="en-US" b="1" dirty="0">
              <a:solidFill>
                <a:schemeClr val="bg1">
                  <a:lumMod val="65000"/>
                </a:schemeClr>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409597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MP Nutrient Balance Worksheet Example 3 F-J 2013-01.jpg"/>
          <p:cNvPicPr>
            <a:picLocks noChangeAspect="1"/>
          </p:cNvPicPr>
          <p:nvPr/>
        </p:nvPicPr>
        <p:blipFill>
          <a:blip r:embed="rId3" cstate="screen"/>
          <a:stretch>
            <a:fillRect/>
          </a:stretch>
        </p:blipFill>
        <p:spPr>
          <a:xfrm>
            <a:off x="137160" y="3313785"/>
            <a:ext cx="8869680" cy="2423546"/>
          </a:xfrm>
          <a:prstGeom prst="rect">
            <a:avLst/>
          </a:prstGeom>
          <a:ln w="19050">
            <a:solidFill>
              <a:schemeClr val="tx1"/>
            </a:solidFill>
          </a:ln>
        </p:spPr>
      </p:pic>
      <p:sp>
        <p:nvSpPr>
          <p:cNvPr id="30723" name="TextBox 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Calibri" pitchFamily="34" charset="0"/>
              </a:rPr>
              <a:t>MMP Nutrient Balance Worksheet Exercise</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1345980" y="609600"/>
            <a:ext cx="7798020" cy="523220"/>
          </a:xfrm>
          <a:prstGeom prst="rect">
            <a:avLst/>
          </a:prstGeom>
          <a:noFill/>
          <a:ln w="9525">
            <a:noFill/>
            <a:miter lim="800000"/>
            <a:headEnd/>
            <a:tailEnd/>
          </a:ln>
        </p:spPr>
        <p:txBody>
          <a:bodyPr wrap="square">
            <a:spAutoFit/>
          </a:bodyPr>
          <a:lstStyle/>
          <a:p>
            <a:pPr algn="ctr"/>
            <a:r>
              <a:rPr lang="en-US" sz="2800" b="1" dirty="0">
                <a:latin typeface="Calibri" pitchFamily="34" charset="0"/>
              </a:rPr>
              <a:t>Complete </a:t>
            </a:r>
            <a:r>
              <a:rPr lang="en-US" sz="2800" b="1" dirty="0" smtClean="0">
                <a:latin typeface="Calibri" pitchFamily="34" charset="0"/>
              </a:rPr>
              <a:t>Nutrient Balance Worksheet – Row J</a:t>
            </a:r>
            <a:endParaRPr lang="en-US" sz="2800" b="1" dirty="0">
              <a:latin typeface="Calibri" pitchFamily="34" charset="0"/>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385855" y="894270"/>
            <a:ext cx="2285714" cy="2285714"/>
          </a:xfrm>
          <a:prstGeom prst="rect">
            <a:avLst/>
          </a:prstGeom>
          <a:noFill/>
        </p:spPr>
      </p:pic>
      <p:sp>
        <p:nvSpPr>
          <p:cNvPr id="15" name="Rounded Rectangle 14"/>
          <p:cNvSpPr/>
          <p:nvPr/>
        </p:nvSpPr>
        <p:spPr>
          <a:xfrm>
            <a:off x="5109671" y="5234035"/>
            <a:ext cx="2611540" cy="46086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410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Planned Manure Rate</a:t>
            </a:r>
          </a:p>
        </p:txBody>
      </p:sp>
      <p:sp>
        <p:nvSpPr>
          <p:cNvPr id="33795" name="Rectangle 74"/>
          <p:cNvSpPr>
            <a:spLocks noGrp="1" noChangeArrowheads="1"/>
          </p:cNvSpPr>
          <p:nvPr>
            <p:ph sz="quarter" idx="13"/>
          </p:nvPr>
        </p:nvSpPr>
        <p:spPr/>
        <p:txBody>
          <a:bodyPr>
            <a:normAutofit/>
          </a:bodyPr>
          <a:lstStyle/>
          <a:p>
            <a:r>
              <a:rPr lang="en-US" dirty="0" smtClean="0"/>
              <a:t>Must be less than or equal to the N balanced rate</a:t>
            </a:r>
          </a:p>
          <a:p>
            <a:pPr lvl="1"/>
            <a:endParaRPr lang="en-US" altLang="en-US" dirty="0" smtClean="0">
              <a:solidFill>
                <a:srgbClr val="FFFF00"/>
              </a:solidFill>
            </a:endParaRPr>
          </a:p>
        </p:txBody>
      </p:sp>
      <p:graphicFrame>
        <p:nvGraphicFramePr>
          <p:cNvPr id="7" name="Group 82"/>
          <p:cNvGraphicFramePr>
            <a:graphicFrameLocks/>
          </p:cNvGraphicFramePr>
          <p:nvPr>
            <p:extLst>
              <p:ext uri="{D42A27DB-BD31-4B8C-83A1-F6EECF244321}">
                <p14:modId xmlns:p14="http://schemas.microsoft.com/office/powerpoint/2010/main" val="4097270590"/>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6349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527244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2546860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half" idx="10"/>
          </p:nvPr>
        </p:nvSpPr>
        <p:spPr/>
        <p:txBody>
          <a:bodyPr>
            <a:normAutofit fontScale="92500" lnSpcReduction="10000"/>
          </a:bodyPr>
          <a:lstStyle/>
          <a:p>
            <a:r>
              <a:rPr lang="en-US" dirty="0" smtClean="0"/>
              <a:t>Planned manure rates must be realistic and achievable</a:t>
            </a:r>
          </a:p>
          <a:p>
            <a:pPr lvl="8"/>
            <a:endParaRPr lang="en-US" dirty="0" smtClean="0"/>
          </a:p>
          <a:p>
            <a:r>
              <a:rPr lang="en-US" dirty="0" smtClean="0"/>
              <a:t>Selected planned manure rates are determined by manure spreader calibration</a:t>
            </a:r>
          </a:p>
          <a:p>
            <a:pPr lvl="8"/>
            <a:endParaRPr lang="en-US" dirty="0" smtClean="0"/>
          </a:p>
          <a:p>
            <a:r>
              <a:rPr lang="en-US" dirty="0" smtClean="0"/>
              <a:t>Agronomy Facts 68: Manure Spreader Calibration</a:t>
            </a:r>
          </a:p>
        </p:txBody>
      </p:sp>
      <p:sp>
        <p:nvSpPr>
          <p:cNvPr id="15" name="Content Placeholder 14"/>
          <p:cNvSpPr>
            <a:spLocks noGrp="1"/>
          </p:cNvSpPr>
          <p:nvPr>
            <p:ph sz="half" idx="11"/>
          </p:nvPr>
        </p:nvSpPr>
        <p:spPr/>
        <p:txBody>
          <a:bodyPr/>
          <a:lstStyle/>
          <a:p>
            <a:endParaRPr lang="en-US" dirty="0"/>
          </a:p>
        </p:txBody>
      </p:sp>
      <p:sp>
        <p:nvSpPr>
          <p:cNvPr id="22530" name="Rectangle 2"/>
          <p:cNvSpPr>
            <a:spLocks noGrp="1" noChangeArrowheads="1"/>
          </p:cNvSpPr>
          <p:nvPr>
            <p:ph type="title"/>
          </p:nvPr>
        </p:nvSpPr>
        <p:spPr/>
        <p:txBody>
          <a:bodyPr/>
          <a:lstStyle/>
          <a:p>
            <a:r>
              <a:rPr lang="en-US" dirty="0" smtClean="0"/>
              <a:t>Practical Application Rates</a:t>
            </a:r>
          </a:p>
        </p:txBody>
      </p:sp>
      <p:pic>
        <p:nvPicPr>
          <p:cNvPr id="22533" name="Picture 11" descr="Agronomy Facts 68 (front page)"/>
          <p:cNvPicPr>
            <a:picLocks noChangeAspect="1" noChangeArrowheads="1"/>
          </p:cNvPicPr>
          <p:nvPr/>
        </p:nvPicPr>
        <p:blipFill>
          <a:blip r:embed="rId2" cstate="screen"/>
          <a:srcRect/>
          <a:stretch>
            <a:fillRect/>
          </a:stretch>
        </p:blipFill>
        <p:spPr bwMode="auto">
          <a:xfrm>
            <a:off x="4802430" y="1047890"/>
            <a:ext cx="3957533" cy="5120640"/>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238276035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Planned Manure Rate – N-Based</a:t>
            </a:r>
          </a:p>
        </p:txBody>
      </p:sp>
      <p:sp>
        <p:nvSpPr>
          <p:cNvPr id="33795" name="Rectangle 74"/>
          <p:cNvSpPr>
            <a:spLocks noGrp="1" noChangeArrowheads="1"/>
          </p:cNvSpPr>
          <p:nvPr>
            <p:ph sz="quarter" idx="13"/>
          </p:nvPr>
        </p:nvSpPr>
        <p:spPr/>
        <p:txBody>
          <a:bodyPr>
            <a:normAutofit/>
          </a:bodyPr>
          <a:lstStyle/>
          <a:p>
            <a:r>
              <a:rPr lang="en-US" dirty="0" smtClean="0"/>
              <a:t>Calibrated rates</a:t>
            </a:r>
          </a:p>
          <a:p>
            <a:pPr lvl="1"/>
            <a:r>
              <a:rPr lang="en-US" altLang="en-US" dirty="0" smtClean="0">
                <a:solidFill>
                  <a:srgbClr val="FFFF00"/>
                </a:solidFill>
              </a:rPr>
              <a:t>9000  gallons/A</a:t>
            </a:r>
          </a:p>
          <a:p>
            <a:pPr lvl="1"/>
            <a:r>
              <a:rPr lang="en-US" altLang="en-US" dirty="0">
                <a:solidFill>
                  <a:srgbClr val="FFFF00"/>
                </a:solidFill>
              </a:rPr>
              <a:t>4000  gallons/A</a:t>
            </a:r>
          </a:p>
          <a:p>
            <a:pPr lvl="1"/>
            <a:endParaRPr lang="en-US" altLang="en-US" dirty="0" smtClean="0">
              <a:solidFill>
                <a:srgbClr val="FFFF00"/>
              </a:solidFill>
            </a:endParaRPr>
          </a:p>
        </p:txBody>
      </p:sp>
      <p:graphicFrame>
        <p:nvGraphicFramePr>
          <p:cNvPr id="7" name="Group 82"/>
          <p:cNvGraphicFramePr>
            <a:graphicFrameLocks/>
          </p:cNvGraphicFramePr>
          <p:nvPr>
            <p:extLst>
              <p:ext uri="{D42A27DB-BD31-4B8C-83A1-F6EECF244321}">
                <p14:modId xmlns:p14="http://schemas.microsoft.com/office/powerpoint/2010/main" val="1450206053"/>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6349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5272440"/>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
        <p:nvSpPr>
          <p:cNvPr id="2" name="TextBox 1"/>
          <p:cNvSpPr txBox="1"/>
          <p:nvPr/>
        </p:nvSpPr>
        <p:spPr>
          <a:xfrm>
            <a:off x="7475620" y="5326835"/>
            <a:ext cx="1211179" cy="400110"/>
          </a:xfrm>
          <a:prstGeom prst="rect">
            <a:avLst/>
          </a:prstGeom>
          <a:noFill/>
        </p:spPr>
        <p:txBody>
          <a:bodyPr wrap="square" rtlCol="0">
            <a:spAutoFit/>
          </a:bodyPr>
          <a:lstStyle/>
          <a:p>
            <a:r>
              <a:rPr lang="en-US" sz="2000" b="1" dirty="0">
                <a:solidFill>
                  <a:schemeClr val="tx2">
                    <a:lumMod val="75000"/>
                  </a:schemeClr>
                </a:solidFill>
                <a:latin typeface="Arial" pitchFamily="34" charset="0"/>
                <a:ea typeface="Times New Roman" pitchFamily="18" charset="0"/>
                <a:cs typeface="Arial" pitchFamily="34" charset="0"/>
              </a:rPr>
              <a:t>4000 </a:t>
            </a:r>
            <a:endParaRPr lang="en-US" sz="2000" dirty="0"/>
          </a:p>
        </p:txBody>
      </p:sp>
    </p:spTree>
    <p:extLst>
      <p:ext uri="{BB962C8B-B14F-4D97-AF65-F5344CB8AC3E}">
        <p14:creationId xmlns:p14="http://schemas.microsoft.com/office/powerpoint/2010/main" val="1147510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Planned Manure Rate – P-Removal</a:t>
            </a:r>
          </a:p>
        </p:txBody>
      </p:sp>
      <p:sp>
        <p:nvSpPr>
          <p:cNvPr id="33795" name="Rectangle 74"/>
          <p:cNvSpPr>
            <a:spLocks noGrp="1" noChangeArrowheads="1"/>
          </p:cNvSpPr>
          <p:nvPr>
            <p:ph sz="quarter" idx="13"/>
          </p:nvPr>
        </p:nvSpPr>
        <p:spPr/>
        <p:txBody>
          <a:bodyPr>
            <a:normAutofit/>
          </a:bodyPr>
          <a:lstStyle/>
          <a:p>
            <a:pPr marL="342860" lvl="1" indent="-342860">
              <a:buFont typeface="Arial" charset="0"/>
              <a:buChar char="•"/>
              <a:defRPr/>
            </a:pPr>
            <a:r>
              <a:rPr lang="en-US" dirty="0" smtClean="0"/>
              <a:t>Balanced P-removal rate</a:t>
            </a:r>
          </a:p>
          <a:p>
            <a:pPr lvl="1">
              <a:defRPr/>
            </a:pPr>
            <a:r>
              <a:rPr lang="en-US" dirty="0">
                <a:solidFill>
                  <a:srgbClr val="FFFF00"/>
                </a:solidFill>
              </a:rPr>
              <a:t>Very low </a:t>
            </a:r>
            <a:r>
              <a:rPr lang="en-US" dirty="0" smtClean="0">
                <a:solidFill>
                  <a:srgbClr val="FFFF00"/>
                </a:solidFill>
              </a:rPr>
              <a:t>rate</a:t>
            </a:r>
          </a:p>
          <a:p>
            <a:pPr lvl="1">
              <a:defRPr/>
            </a:pPr>
            <a:endParaRPr lang="en-US" dirty="0">
              <a:solidFill>
                <a:srgbClr val="FFFF00"/>
              </a:solidFill>
            </a:endParaRPr>
          </a:p>
          <a:p>
            <a:r>
              <a:rPr lang="en-US" dirty="0" smtClean="0"/>
              <a:t>Calibrated </a:t>
            </a:r>
            <a:r>
              <a:rPr lang="en-US" dirty="0"/>
              <a:t>rates</a:t>
            </a:r>
          </a:p>
          <a:p>
            <a:pPr lvl="1"/>
            <a:r>
              <a:rPr lang="en-US" altLang="en-US" dirty="0">
                <a:solidFill>
                  <a:srgbClr val="FFFF00"/>
                </a:solidFill>
              </a:rPr>
              <a:t>9000  gallons/A</a:t>
            </a:r>
          </a:p>
          <a:p>
            <a:pPr lvl="1"/>
            <a:r>
              <a:rPr lang="en-US" altLang="en-US" dirty="0">
                <a:solidFill>
                  <a:srgbClr val="FFFF00"/>
                </a:solidFill>
              </a:rPr>
              <a:t>4000  gallons/A</a:t>
            </a:r>
          </a:p>
          <a:p>
            <a:pPr lvl="1">
              <a:defRPr/>
            </a:pPr>
            <a:r>
              <a:rPr lang="en-US" dirty="0">
                <a:solidFill>
                  <a:srgbClr val="FFFF00"/>
                </a:solidFill>
              </a:rPr>
              <a:t>Impractical to obtain a planned rate</a:t>
            </a:r>
          </a:p>
          <a:p>
            <a:pPr lvl="4">
              <a:defRPr/>
            </a:pPr>
            <a:endParaRPr lang="en-US" dirty="0" smtClean="0"/>
          </a:p>
        </p:txBody>
      </p:sp>
      <p:graphicFrame>
        <p:nvGraphicFramePr>
          <p:cNvPr id="7" name="Group 82"/>
          <p:cNvGraphicFramePr>
            <a:graphicFrameLocks/>
          </p:cNvGraphicFramePr>
          <p:nvPr>
            <p:extLst>
              <p:ext uri="{D42A27DB-BD31-4B8C-83A1-F6EECF244321}">
                <p14:modId xmlns:p14="http://schemas.microsoft.com/office/powerpoint/2010/main" val="3926976748"/>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bg1">
                            <a:lumMod val="6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1666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477317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
        <p:nvSpPr>
          <p:cNvPr id="2" name="TextBox 1"/>
          <p:cNvSpPr txBox="1"/>
          <p:nvPr/>
        </p:nvSpPr>
        <p:spPr>
          <a:xfrm>
            <a:off x="7146758" y="5334000"/>
            <a:ext cx="1435768" cy="400110"/>
          </a:xfrm>
          <a:prstGeom prst="rect">
            <a:avLst/>
          </a:prstGeom>
          <a:noFill/>
        </p:spPr>
        <p:txBody>
          <a:bodyPr wrap="square" rtlCol="0">
            <a:spAutoFit/>
          </a:bodyPr>
          <a:lstStyle/>
          <a:p>
            <a:pPr lvl="0"/>
            <a:r>
              <a:rPr lang="en-US" sz="2000" b="1" dirty="0">
                <a:solidFill>
                  <a:srgbClr val="FF0000"/>
                </a:solidFill>
                <a:latin typeface="Arial" pitchFamily="34" charset="0"/>
                <a:ea typeface="Times New Roman" pitchFamily="18" charset="0"/>
                <a:cs typeface="Arial" pitchFamily="34" charset="0"/>
              </a:rPr>
              <a:t>&lt;1666 ?? </a:t>
            </a:r>
          </a:p>
        </p:txBody>
      </p:sp>
    </p:spTree>
    <p:extLst>
      <p:ext uri="{BB962C8B-B14F-4D97-AF65-F5344CB8AC3E}">
        <p14:creationId xmlns:p14="http://schemas.microsoft.com/office/powerpoint/2010/main" val="1540122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r>
              <a:rPr lang="en-US" altLang="en-US" dirty="0" smtClean="0"/>
              <a:t>Crop Management Scenarios</a:t>
            </a:r>
          </a:p>
        </p:txBody>
      </p:sp>
      <p:sp>
        <p:nvSpPr>
          <p:cNvPr id="17411" name="Rectangle 6"/>
          <p:cNvSpPr>
            <a:spLocks noGrp="1" noChangeArrowheads="1"/>
          </p:cNvSpPr>
          <p:nvPr>
            <p:ph idx="1"/>
          </p:nvPr>
        </p:nvSpPr>
        <p:spPr/>
        <p:txBody>
          <a:bodyPr>
            <a:normAutofit fontScale="70000" lnSpcReduction="20000"/>
          </a:bodyPr>
          <a:lstStyle/>
          <a:p>
            <a:r>
              <a:rPr lang="en-US" altLang="en-US" dirty="0" smtClean="0"/>
              <a:t>Management scenarios are created by different combinations of:</a:t>
            </a:r>
          </a:p>
          <a:p>
            <a:pPr lvl="1"/>
            <a:r>
              <a:rPr lang="en-US" dirty="0" smtClean="0"/>
              <a:t>Planning Basis</a:t>
            </a:r>
          </a:p>
          <a:p>
            <a:pPr lvl="2"/>
            <a:r>
              <a:rPr lang="en-US" dirty="0" smtClean="0"/>
              <a:t>P Removal</a:t>
            </a:r>
          </a:p>
          <a:p>
            <a:pPr lvl="2"/>
            <a:r>
              <a:rPr lang="en-US" dirty="0" smtClean="0"/>
              <a:t>N Based</a:t>
            </a:r>
          </a:p>
          <a:p>
            <a:pPr lvl="1"/>
            <a:r>
              <a:rPr lang="en-US" dirty="0" smtClean="0"/>
              <a:t>Crop Groups (and Yields)</a:t>
            </a:r>
          </a:p>
          <a:p>
            <a:pPr lvl="2"/>
            <a:r>
              <a:rPr lang="en-US" dirty="0" smtClean="0"/>
              <a:t>Crop Harvest (e.g. corn silage vs. corn grain)</a:t>
            </a:r>
          </a:p>
          <a:p>
            <a:pPr lvl="2"/>
            <a:r>
              <a:rPr lang="en-US" dirty="0" smtClean="0"/>
              <a:t>Crop Rotation (e.g. corn after legume vs. corn after non-legume)</a:t>
            </a:r>
          </a:p>
          <a:p>
            <a:pPr lvl="1"/>
            <a:r>
              <a:rPr lang="en-US" dirty="0" smtClean="0"/>
              <a:t>Manure Groups</a:t>
            </a:r>
          </a:p>
          <a:p>
            <a:pPr lvl="2"/>
            <a:r>
              <a:rPr lang="en-US" dirty="0" smtClean="0"/>
              <a:t>Different storage locations</a:t>
            </a:r>
          </a:p>
          <a:p>
            <a:pPr lvl="2"/>
            <a:r>
              <a:rPr lang="en-US" dirty="0" smtClean="0"/>
              <a:t>Different seasons or times of application</a:t>
            </a:r>
          </a:p>
          <a:p>
            <a:pPr lvl="1"/>
            <a:r>
              <a:rPr lang="en-US" dirty="0" smtClean="0"/>
              <a:t>Application Seasons</a:t>
            </a:r>
          </a:p>
          <a:p>
            <a:pPr lvl="2"/>
            <a:r>
              <a:rPr lang="en-US" dirty="0" smtClean="0"/>
              <a:t>Spring or Summer</a:t>
            </a:r>
          </a:p>
          <a:p>
            <a:pPr lvl="2"/>
            <a:r>
              <a:rPr lang="en-US" dirty="0" smtClean="0"/>
              <a:t>Early Fall</a:t>
            </a:r>
          </a:p>
          <a:p>
            <a:pPr lvl="2"/>
            <a:r>
              <a:rPr lang="en-US" dirty="0" smtClean="0"/>
              <a:t>Late Fall or Winter</a:t>
            </a:r>
          </a:p>
          <a:p>
            <a:pPr lvl="1"/>
            <a:r>
              <a:rPr lang="en-US" dirty="0" smtClean="0"/>
              <a:t>Incorporation Timing</a:t>
            </a:r>
          </a:p>
          <a:p>
            <a:pPr lvl="2"/>
            <a:r>
              <a:rPr lang="en-US" altLang="en-US" dirty="0" smtClean="0"/>
              <a:t>Incorporated (and how soon after application) vs. not incorporated</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P Nutrient Balance Worksheet Example 3 K-M 2013-01.jpg"/>
          <p:cNvPicPr>
            <a:picLocks noChangeAspect="1"/>
          </p:cNvPicPr>
          <p:nvPr/>
        </p:nvPicPr>
        <p:blipFill>
          <a:blip r:embed="rId3" cstate="screen"/>
          <a:stretch>
            <a:fillRect/>
          </a:stretch>
        </p:blipFill>
        <p:spPr>
          <a:xfrm>
            <a:off x="91440" y="3236975"/>
            <a:ext cx="8961120" cy="2564788"/>
          </a:xfrm>
          <a:prstGeom prst="rect">
            <a:avLst/>
          </a:prstGeom>
          <a:ln w="19050">
            <a:solidFill>
              <a:schemeClr val="tx1"/>
            </a:solidFill>
          </a:ln>
        </p:spPr>
      </p:pic>
      <p:sp>
        <p:nvSpPr>
          <p:cNvPr id="30723" name="TextBox 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Calibri" pitchFamily="34" charset="0"/>
              </a:rPr>
              <a:t>MMP Nutrient Balance Worksheet Exercise</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1345980" y="609600"/>
            <a:ext cx="7798020" cy="523220"/>
          </a:xfrm>
          <a:prstGeom prst="rect">
            <a:avLst/>
          </a:prstGeom>
          <a:noFill/>
          <a:ln w="9525">
            <a:noFill/>
            <a:miter lim="800000"/>
            <a:headEnd/>
            <a:tailEnd/>
          </a:ln>
        </p:spPr>
        <p:txBody>
          <a:bodyPr wrap="square">
            <a:spAutoFit/>
          </a:bodyPr>
          <a:lstStyle/>
          <a:p>
            <a:pPr algn="ctr"/>
            <a:r>
              <a:rPr lang="en-US" sz="2800" b="1" dirty="0">
                <a:latin typeface="Calibri" pitchFamily="34" charset="0"/>
              </a:rPr>
              <a:t>Complete </a:t>
            </a:r>
            <a:r>
              <a:rPr lang="en-US" sz="2800" b="1" dirty="0" smtClean="0">
                <a:latin typeface="Calibri" pitchFamily="34" charset="0"/>
              </a:rPr>
              <a:t>Nutrient Balance Worksheet – Row K</a:t>
            </a:r>
            <a:endParaRPr lang="en-US" sz="2800" b="1" dirty="0">
              <a:latin typeface="Calibri" pitchFamily="34" charset="0"/>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385855" y="894270"/>
            <a:ext cx="2285714" cy="2285714"/>
          </a:xfrm>
          <a:prstGeom prst="rect">
            <a:avLst/>
          </a:prstGeom>
          <a:noFill/>
        </p:spPr>
      </p:pic>
      <p:sp>
        <p:nvSpPr>
          <p:cNvPr id="15" name="Rounded Rectangle 14"/>
          <p:cNvSpPr/>
          <p:nvPr/>
        </p:nvSpPr>
        <p:spPr>
          <a:xfrm>
            <a:off x="5109669" y="3198570"/>
            <a:ext cx="3878905" cy="76810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211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Autofit/>
          </a:bodyPr>
          <a:lstStyle/>
          <a:p>
            <a:pPr algn="l" eaLnBrk="1" hangingPunct="1"/>
            <a:r>
              <a:rPr lang="en-US" dirty="0" smtClean="0"/>
              <a:t>Nutrients Applied at Planned Rate – N-Based</a:t>
            </a:r>
          </a:p>
        </p:txBody>
      </p:sp>
      <p:sp>
        <p:nvSpPr>
          <p:cNvPr id="33795" name="Rectangle 74"/>
          <p:cNvSpPr>
            <a:spLocks noGrp="1" noChangeArrowheads="1"/>
          </p:cNvSpPr>
          <p:nvPr>
            <p:ph sz="quarter" idx="13"/>
          </p:nvPr>
        </p:nvSpPr>
        <p:spPr>
          <a:xfrm>
            <a:off x="347450" y="2008015"/>
            <a:ext cx="3110805" cy="4454980"/>
          </a:xfrm>
        </p:spPr>
        <p:txBody>
          <a:bodyPr>
            <a:normAutofit fontScale="85000" lnSpcReduction="20000"/>
          </a:bodyPr>
          <a:lstStyle/>
          <a:p>
            <a:pPr>
              <a:defRPr/>
            </a:pPr>
            <a:r>
              <a:rPr lang="en-US" dirty="0" smtClean="0"/>
              <a:t>Multiply </a:t>
            </a:r>
            <a:r>
              <a:rPr lang="en-US" b="1" u="sng" dirty="0" smtClean="0"/>
              <a:t>planned rate</a:t>
            </a:r>
            <a:r>
              <a:rPr lang="en-US" dirty="0" smtClean="0"/>
              <a:t> by</a:t>
            </a:r>
          </a:p>
          <a:p>
            <a:pPr lvl="1">
              <a:defRPr/>
            </a:pPr>
            <a:r>
              <a:rPr lang="en-US" dirty="0" smtClean="0"/>
              <a:t>Available manure N</a:t>
            </a:r>
          </a:p>
          <a:p>
            <a:pPr lvl="1">
              <a:defRPr/>
            </a:pPr>
            <a:r>
              <a:rPr lang="en-US" dirty="0" smtClean="0"/>
              <a:t>P &amp; K manure  analysis</a:t>
            </a:r>
          </a:p>
          <a:p>
            <a:pPr lvl="4">
              <a:defRPr/>
            </a:pPr>
            <a:endParaRPr lang="en-US" dirty="0" smtClean="0"/>
          </a:p>
          <a:p>
            <a:pPr>
              <a:defRPr/>
            </a:pPr>
            <a:r>
              <a:rPr lang="en-US" dirty="0" smtClean="0"/>
              <a:t>4000 gal/A x</a:t>
            </a:r>
          </a:p>
          <a:p>
            <a:pPr lvl="1">
              <a:defRPr/>
            </a:pPr>
            <a:r>
              <a:rPr lang="en-US" dirty="0" smtClean="0"/>
              <a:t>9.45 lb available N/1000 gal </a:t>
            </a:r>
            <a:br>
              <a:rPr lang="en-US" dirty="0" smtClean="0"/>
            </a:br>
            <a:r>
              <a:rPr lang="en-US" dirty="0" smtClean="0"/>
              <a:t>= </a:t>
            </a:r>
            <a:r>
              <a:rPr lang="en-US" altLang="en-US" dirty="0" smtClean="0">
                <a:solidFill>
                  <a:srgbClr val="FFFF00"/>
                </a:solidFill>
              </a:rPr>
              <a:t>38 lb N/A</a:t>
            </a:r>
          </a:p>
          <a:p>
            <a:pPr lvl="4">
              <a:defRPr/>
            </a:pPr>
            <a:endParaRPr lang="en-US" altLang="en-US" dirty="0" smtClean="0"/>
          </a:p>
          <a:p>
            <a:pPr lvl="1">
              <a:defRPr/>
            </a:pPr>
            <a:r>
              <a:rPr lang="en-US" altLang="en-US" dirty="0" smtClean="0"/>
              <a:t>12 lb P</a:t>
            </a:r>
            <a:r>
              <a:rPr lang="en-US" altLang="en-US" baseline="-25000" dirty="0" smtClean="0"/>
              <a:t>2</a:t>
            </a:r>
            <a:r>
              <a:rPr lang="en-US" altLang="en-US" dirty="0" smtClean="0"/>
              <a:t>O</a:t>
            </a:r>
            <a:r>
              <a:rPr lang="en-US" altLang="en-US" baseline="-25000" dirty="0" smtClean="0"/>
              <a:t>5</a:t>
            </a:r>
            <a:r>
              <a:rPr lang="en-US" altLang="en-US" dirty="0" smtClean="0"/>
              <a:t>/1000 gal = </a:t>
            </a:r>
            <a:r>
              <a:rPr lang="en-US" altLang="en-US" dirty="0" smtClean="0">
                <a:solidFill>
                  <a:srgbClr val="FFFF00"/>
                </a:solidFill>
              </a:rPr>
              <a:t>48 lb P</a:t>
            </a:r>
            <a:r>
              <a:rPr lang="en-US" altLang="en-US" baseline="-25000" dirty="0" smtClean="0">
                <a:solidFill>
                  <a:srgbClr val="FFFF00"/>
                </a:solidFill>
              </a:rPr>
              <a:t>2</a:t>
            </a:r>
            <a:r>
              <a:rPr lang="en-US" altLang="en-US" dirty="0" smtClean="0">
                <a:solidFill>
                  <a:srgbClr val="FFFF00"/>
                </a:solidFill>
              </a:rPr>
              <a:t>O</a:t>
            </a:r>
            <a:r>
              <a:rPr lang="en-US" altLang="en-US" baseline="-25000" dirty="0" smtClean="0">
                <a:solidFill>
                  <a:srgbClr val="FFFF00"/>
                </a:solidFill>
              </a:rPr>
              <a:t>5</a:t>
            </a:r>
            <a:r>
              <a:rPr lang="en-US" altLang="en-US" dirty="0" smtClean="0">
                <a:solidFill>
                  <a:srgbClr val="FFFF00"/>
                </a:solidFill>
              </a:rPr>
              <a:t>/A</a:t>
            </a:r>
          </a:p>
          <a:p>
            <a:pPr lvl="4">
              <a:defRPr/>
            </a:pPr>
            <a:endParaRPr lang="en-US" altLang="en-US" dirty="0" smtClean="0"/>
          </a:p>
          <a:p>
            <a:pPr lvl="1">
              <a:defRPr/>
            </a:pPr>
            <a:r>
              <a:rPr lang="en-US" altLang="en-US" dirty="0" smtClean="0"/>
              <a:t>23 lb K</a:t>
            </a:r>
            <a:r>
              <a:rPr lang="en-US" altLang="en-US" baseline="-25000" dirty="0" smtClean="0"/>
              <a:t>2</a:t>
            </a:r>
            <a:r>
              <a:rPr lang="en-US" altLang="en-US" dirty="0" smtClean="0"/>
              <a:t>O/1000 gal </a:t>
            </a:r>
            <a:br>
              <a:rPr lang="en-US" altLang="en-US" dirty="0" smtClean="0"/>
            </a:br>
            <a:r>
              <a:rPr lang="en-US" altLang="en-US" dirty="0" smtClean="0"/>
              <a:t>= </a:t>
            </a:r>
            <a:r>
              <a:rPr lang="en-US" altLang="en-US" dirty="0" smtClean="0">
                <a:solidFill>
                  <a:srgbClr val="FFFF00"/>
                </a:solidFill>
              </a:rPr>
              <a:t>92 lb K</a:t>
            </a:r>
            <a:r>
              <a:rPr lang="en-US" altLang="en-US" baseline="-25000" dirty="0" smtClean="0">
                <a:solidFill>
                  <a:srgbClr val="FFFF00"/>
                </a:solidFill>
              </a:rPr>
              <a:t>2</a:t>
            </a:r>
            <a:r>
              <a:rPr lang="en-US" altLang="en-US" dirty="0" smtClean="0">
                <a:solidFill>
                  <a:srgbClr val="FFFF00"/>
                </a:solidFill>
              </a:rPr>
              <a:t>O/A</a:t>
            </a:r>
          </a:p>
          <a:p>
            <a:pPr lvl="1">
              <a:defRPr/>
            </a:pPr>
            <a:endParaRPr lang="en-US" altLang="en-US" dirty="0" smtClean="0"/>
          </a:p>
        </p:txBody>
      </p:sp>
      <p:graphicFrame>
        <p:nvGraphicFramePr>
          <p:cNvPr id="7" name="Group 82"/>
          <p:cNvGraphicFramePr>
            <a:graphicFrameLocks/>
          </p:cNvGraphicFramePr>
          <p:nvPr>
            <p:extLst>
              <p:ext uri="{D42A27DB-BD31-4B8C-83A1-F6EECF244321}">
                <p14:modId xmlns:p14="http://schemas.microsoft.com/office/powerpoint/2010/main" val="3734076830"/>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6349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4000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92</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577170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205796471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Autofit/>
          </a:bodyPr>
          <a:lstStyle/>
          <a:p>
            <a:r>
              <a:rPr lang="en-US" dirty="0" smtClean="0"/>
              <a:t>Nutrient Balance at Planned Rate – N-Based</a:t>
            </a:r>
          </a:p>
        </p:txBody>
      </p:sp>
      <p:sp>
        <p:nvSpPr>
          <p:cNvPr id="33795" name="Rectangle 74"/>
          <p:cNvSpPr>
            <a:spLocks noGrp="1" noChangeArrowheads="1"/>
          </p:cNvSpPr>
          <p:nvPr>
            <p:ph sz="quarter" idx="13"/>
          </p:nvPr>
        </p:nvSpPr>
        <p:spPr>
          <a:xfrm>
            <a:off x="347450" y="2008015"/>
            <a:ext cx="3110805" cy="4454980"/>
          </a:xfrm>
        </p:spPr>
        <p:txBody>
          <a:bodyPr>
            <a:normAutofit fontScale="92500" lnSpcReduction="20000"/>
          </a:bodyPr>
          <a:lstStyle/>
          <a:p>
            <a:r>
              <a:rPr lang="en-US" altLang="en-US" dirty="0" smtClean="0"/>
              <a:t>Subtract Manure Nutrients Applied at Planned Rate from Net Nutrient Requirement </a:t>
            </a:r>
          </a:p>
          <a:p>
            <a:pPr lvl="4"/>
            <a:endParaRPr lang="en-US" altLang="en-US" dirty="0" smtClean="0"/>
          </a:p>
          <a:p>
            <a:r>
              <a:rPr lang="en-US" altLang="en-US" dirty="0" smtClean="0"/>
              <a:t>Positive = nutrient deficit</a:t>
            </a:r>
          </a:p>
          <a:p>
            <a:pPr lvl="4"/>
            <a:endParaRPr lang="en-US" altLang="en-US" dirty="0" smtClean="0"/>
          </a:p>
          <a:p>
            <a:r>
              <a:rPr lang="en-US" altLang="en-US" dirty="0" smtClean="0"/>
              <a:t>Negative = excess nutrients</a:t>
            </a:r>
          </a:p>
          <a:p>
            <a:pPr lvl="1"/>
            <a:r>
              <a:rPr lang="en-US" altLang="en-US" dirty="0" smtClean="0"/>
              <a:t>No excess </a:t>
            </a:r>
            <a:r>
              <a:rPr lang="en-US" altLang="en-US" b="1" dirty="0" smtClean="0"/>
              <a:t>N</a:t>
            </a:r>
            <a:r>
              <a:rPr lang="en-US" altLang="en-US" dirty="0" smtClean="0"/>
              <a:t> allowed by law</a:t>
            </a:r>
          </a:p>
        </p:txBody>
      </p:sp>
      <p:graphicFrame>
        <p:nvGraphicFramePr>
          <p:cNvPr id="7" name="Group 82"/>
          <p:cNvGraphicFramePr>
            <a:graphicFrameLocks/>
          </p:cNvGraphicFramePr>
          <p:nvPr>
            <p:extLst>
              <p:ext uri="{D42A27DB-BD31-4B8C-83A1-F6EECF244321}">
                <p14:modId xmlns:p14="http://schemas.microsoft.com/office/powerpoint/2010/main" val="3218897811"/>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6349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4000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92</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rPr>
                        <a:t>(102)</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71"/>
          <p:cNvSpPr>
            <a:spLocks noChangeArrowheads="1"/>
          </p:cNvSpPr>
          <p:nvPr/>
        </p:nvSpPr>
        <p:spPr bwMode="auto">
          <a:xfrm>
            <a:off x="3957520" y="6232565"/>
            <a:ext cx="5031055" cy="460860"/>
          </a:xfrm>
          <a:prstGeom prst="roundRect">
            <a:avLst/>
          </a:prstGeom>
          <a:noFill/>
          <a:ln w="57150">
            <a:solidFill>
              <a:srgbClr val="0070C0"/>
            </a:solidFill>
            <a:miter lim="800000"/>
            <a:headEnd/>
            <a:tailEnd/>
          </a:ln>
        </p:spPr>
        <p:txBody>
          <a:bodyPr wrap="none" lIns="91429" tIns="45714" rIns="91429" bIns="45714" anchor="ctr"/>
          <a:lstStyle/>
          <a:p>
            <a:endParaRPr lang="en-US" dirty="0">
              <a:ln w="57150">
                <a:solidFill>
                  <a:srgbClr val="0070C0"/>
                </a:solidFill>
              </a:ln>
            </a:endParaRPr>
          </a:p>
        </p:txBody>
      </p:sp>
    </p:spTree>
    <p:extLst>
      <p:ext uri="{BB962C8B-B14F-4D97-AF65-F5344CB8AC3E}">
        <p14:creationId xmlns:p14="http://schemas.microsoft.com/office/powerpoint/2010/main" val="89418011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3"/>
          <p:cNvSpPr>
            <a:spLocks noGrp="1" noChangeArrowheads="1"/>
          </p:cNvSpPr>
          <p:nvPr>
            <p:ph type="title"/>
          </p:nvPr>
        </p:nvSpPr>
        <p:spPr/>
        <p:txBody>
          <a:bodyPr>
            <a:normAutofit/>
          </a:bodyPr>
          <a:lstStyle/>
          <a:p>
            <a:pPr algn="l" eaLnBrk="1" hangingPunct="1"/>
            <a:r>
              <a:rPr lang="en-US" dirty="0" smtClean="0"/>
              <a:t>Planned Manure Rate – P-Removal</a:t>
            </a:r>
          </a:p>
        </p:txBody>
      </p:sp>
      <p:sp>
        <p:nvSpPr>
          <p:cNvPr id="33795" name="Rectangle 74"/>
          <p:cNvSpPr>
            <a:spLocks noGrp="1" noChangeArrowheads="1"/>
          </p:cNvSpPr>
          <p:nvPr>
            <p:ph sz="quarter" idx="13"/>
          </p:nvPr>
        </p:nvSpPr>
        <p:spPr/>
        <p:txBody>
          <a:bodyPr>
            <a:normAutofit fontScale="92500"/>
          </a:bodyPr>
          <a:lstStyle/>
          <a:p>
            <a:pPr marL="342860" lvl="1" indent="-342860">
              <a:buFont typeface="Arial" charset="0"/>
              <a:buChar char="•"/>
              <a:defRPr/>
            </a:pPr>
            <a:r>
              <a:rPr lang="en-US" dirty="0" smtClean="0"/>
              <a:t>P based rates will typically come up short on N.</a:t>
            </a:r>
          </a:p>
          <a:p>
            <a:pPr marL="342860" lvl="1" indent="-342860">
              <a:buFont typeface="Arial" charset="0"/>
              <a:buChar char="•"/>
              <a:defRPr/>
            </a:pPr>
            <a:r>
              <a:rPr lang="en-US" dirty="0" smtClean="0">
                <a:solidFill>
                  <a:srgbClr val="FFFF00"/>
                </a:solidFill>
              </a:rPr>
              <a:t>Thus we must calculate an N balance at the P based rate to know how much supplemental N is needed.</a:t>
            </a:r>
          </a:p>
          <a:p>
            <a:pPr marL="342860" lvl="1" indent="-342860">
              <a:buFont typeface="Arial" charset="0"/>
              <a:buChar char="•"/>
              <a:defRPr/>
            </a:pPr>
            <a:r>
              <a:rPr lang="en-US" dirty="0" smtClean="0"/>
              <a:t>As example apply the maximum P based rate 1666 gal/A</a:t>
            </a:r>
            <a:endParaRPr lang="en-US" dirty="0"/>
          </a:p>
          <a:p>
            <a:pPr lvl="4">
              <a:defRPr/>
            </a:pPr>
            <a:endParaRPr lang="en-US" dirty="0" smtClean="0"/>
          </a:p>
        </p:txBody>
      </p:sp>
      <p:graphicFrame>
        <p:nvGraphicFramePr>
          <p:cNvPr id="7" name="Group 82"/>
          <p:cNvGraphicFramePr>
            <a:graphicFrameLocks/>
          </p:cNvGraphicFramePr>
          <p:nvPr>
            <p:extLst>
              <p:ext uri="{D42A27DB-BD31-4B8C-83A1-F6EECF244321}">
                <p14:modId xmlns:p14="http://schemas.microsoft.com/office/powerpoint/2010/main" val="3065865175"/>
              </p:ext>
            </p:extLst>
          </p:nvPr>
        </p:nvGraphicFramePr>
        <p:xfrm>
          <a:off x="3957520" y="126170"/>
          <a:ext cx="5029201" cy="6583686"/>
        </p:xfrm>
        <a:graphic>
          <a:graphicData uri="http://schemas.openxmlformats.org/drawingml/2006/table">
            <a:tbl>
              <a:tblPr/>
              <a:tblGrid>
                <a:gridCol w="2841970"/>
                <a:gridCol w="729077"/>
                <a:gridCol w="729077"/>
                <a:gridCol w="729077"/>
              </a:tblGrid>
              <a:tr h="269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700" b="0"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
                      </a:r>
                      <a:r>
                        <a:rPr kumimoji="0" lang="en-US" sz="9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endPar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Recommendation or Removal</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Fertilizer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Other Organic Sources Applied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Residual Manure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Previous Legume N</a:t>
                      </a:r>
                      <a:r>
                        <a:rPr kumimoji="0" lang="pt-B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Net Nutrient Requirement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B – C – D – E)</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Manure Nutrient Content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23</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Nitrogen Availability Factor</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Available Nitrogen</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(lb/ton or lb/1000gal) </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x H)</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9.45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 Balanced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For P: (F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a:t>
                      </a: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bg1">
                            <a:lumMod val="65000"/>
                          </a:schemeClr>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1666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1" i="0" u="none" strike="noStrike" cap="none" normalizeH="0" baseline="0" dirty="0" smtClean="0">
                        <a:ln>
                          <a:noFill/>
                        </a:ln>
                        <a:solidFill>
                          <a:schemeClr val="tx2">
                            <a:lumMod val="75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Planned Manure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(tons/A or gallons/A)</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1666</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Nutrients Applied at Planned Rate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N: (K x I)  For P &amp; K: (K x G)</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16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20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38</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5691">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 Nutrient Balance at Planned Rate </a:t>
                      </a:r>
                      <a:r>
                        <a:rPr kumimoji="0" lang="en-US" sz="800" b="0" i="0" u="none" strike="noStrike" cap="none" normalizeH="0" baseline="0" dirty="0" smtClean="0">
                          <a:ln>
                            <a:noFill/>
                          </a:ln>
                          <a:solidFill>
                            <a:schemeClr val="tx1"/>
                          </a:solidFill>
                          <a:effectLst/>
                          <a:latin typeface="Arial" pitchFamily="34" charset="0"/>
                        </a:rPr>
                        <a:t>(lb/A)</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800" b="0" i="0" u="none" strike="noStrike" cap="none" normalizeH="0" baseline="0" dirty="0" smtClean="0">
                          <a:ln>
                            <a:noFill/>
                          </a:ln>
                          <a:solidFill>
                            <a:schemeClr val="tx1"/>
                          </a:solidFill>
                          <a:effectLst/>
                          <a:latin typeface="Arial" pitchFamily="34" charset="0"/>
                        </a:rPr>
                        <a:t>       (F - L)    (Indicate short or excess) </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2">
                              <a:lumMod val="75000"/>
                            </a:schemeClr>
                          </a:solidFill>
                          <a:effectLst/>
                          <a:latin typeface="Arial" pitchFamily="34" charset="0"/>
                        </a:rPr>
                        <a:t>(48)</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Rounded Rectangle 1"/>
          <p:cNvSpPr/>
          <p:nvPr/>
        </p:nvSpPr>
        <p:spPr>
          <a:xfrm>
            <a:off x="6783573" y="6209414"/>
            <a:ext cx="1488558" cy="49973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191154" y="5245395"/>
            <a:ext cx="1488558" cy="49973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68141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477" y="389165"/>
            <a:ext cx="8077830" cy="731838"/>
          </a:xfrm>
        </p:spPr>
        <p:txBody>
          <a:bodyPr>
            <a:normAutofit fontScale="90000"/>
          </a:bodyPr>
          <a:lstStyle/>
          <a:p>
            <a:r>
              <a:rPr lang="en-US" dirty="0" smtClean="0"/>
              <a:t>Determining </a:t>
            </a:r>
            <a:br>
              <a:rPr lang="en-US" dirty="0" smtClean="0"/>
            </a:br>
            <a:r>
              <a:rPr lang="en-US" dirty="0" smtClean="0"/>
              <a:t>Additional Fertilizer</a:t>
            </a:r>
            <a:endParaRPr lang="en-US" dirty="0"/>
          </a:p>
        </p:txBody>
      </p:sp>
      <p:sp>
        <p:nvSpPr>
          <p:cNvPr id="5" name="Content Placeholder 4"/>
          <p:cNvSpPr>
            <a:spLocks noGrp="1"/>
          </p:cNvSpPr>
          <p:nvPr>
            <p:ph idx="1"/>
          </p:nvPr>
        </p:nvSpPr>
        <p:spPr>
          <a:xfrm>
            <a:off x="277701" y="1460473"/>
            <a:ext cx="4005542" cy="3456432"/>
          </a:xfrm>
        </p:spPr>
        <p:txBody>
          <a:bodyPr>
            <a:normAutofit fontScale="55000" lnSpcReduction="20000"/>
          </a:bodyPr>
          <a:lstStyle/>
          <a:p>
            <a:r>
              <a:rPr lang="en-US" dirty="0" smtClean="0"/>
              <a:t>Refer to note between rows K and L</a:t>
            </a:r>
          </a:p>
          <a:p>
            <a:pPr lvl="8"/>
            <a:endParaRPr lang="en-US" dirty="0" smtClean="0"/>
          </a:p>
          <a:p>
            <a:r>
              <a:rPr lang="en-US" dirty="0" smtClean="0"/>
              <a:t>Use Row M nitrogen balance to determine N fertilizer needs</a:t>
            </a:r>
          </a:p>
          <a:p>
            <a:pPr lvl="8"/>
            <a:endParaRPr lang="en-US" dirty="0" smtClean="0"/>
          </a:p>
          <a:p>
            <a:r>
              <a:rPr lang="en-US" dirty="0" smtClean="0"/>
              <a:t>Row M P</a:t>
            </a:r>
            <a:r>
              <a:rPr lang="en-US" baseline="-25000" dirty="0" smtClean="0"/>
              <a:t>2</a:t>
            </a:r>
            <a:r>
              <a:rPr lang="en-US" dirty="0" smtClean="0"/>
              <a:t>O</a:t>
            </a:r>
            <a:r>
              <a:rPr lang="en-US" baseline="-25000" dirty="0" smtClean="0"/>
              <a:t>5</a:t>
            </a:r>
            <a:r>
              <a:rPr lang="en-US" dirty="0" smtClean="0"/>
              <a:t> and K</a:t>
            </a:r>
            <a:r>
              <a:rPr lang="en-US" baseline="-25000" dirty="0" smtClean="0"/>
              <a:t>2</a:t>
            </a:r>
            <a:r>
              <a:rPr lang="en-US" dirty="0" smtClean="0"/>
              <a:t>O balances can </a:t>
            </a:r>
            <a:r>
              <a:rPr lang="en-US" b="1" dirty="0" smtClean="0">
                <a:solidFill>
                  <a:srgbClr val="FF0000"/>
                </a:solidFill>
              </a:rPr>
              <a:t>ONLY</a:t>
            </a:r>
            <a:r>
              <a:rPr lang="en-US" dirty="0" smtClean="0">
                <a:solidFill>
                  <a:srgbClr val="FF0000"/>
                </a:solidFill>
              </a:rPr>
              <a:t> </a:t>
            </a:r>
            <a:r>
              <a:rPr lang="en-US" dirty="0" smtClean="0"/>
              <a:t>be used to determine additional P</a:t>
            </a:r>
            <a:r>
              <a:rPr lang="en-US" baseline="-25000" dirty="0" smtClean="0"/>
              <a:t>2</a:t>
            </a:r>
            <a:r>
              <a:rPr lang="en-US" dirty="0" smtClean="0"/>
              <a:t>O</a:t>
            </a:r>
            <a:r>
              <a:rPr lang="en-US" baseline="-25000" dirty="0" smtClean="0"/>
              <a:t>5</a:t>
            </a:r>
            <a:r>
              <a:rPr lang="en-US" dirty="0" smtClean="0"/>
              <a:t> and K</a:t>
            </a:r>
            <a:r>
              <a:rPr lang="en-US" baseline="-25000" dirty="0" smtClean="0"/>
              <a:t>2</a:t>
            </a:r>
            <a:r>
              <a:rPr lang="en-US" dirty="0" smtClean="0"/>
              <a:t>O fertilizer needs </a:t>
            </a:r>
            <a:r>
              <a:rPr lang="en-US" b="1" dirty="0" smtClean="0"/>
              <a:t>IF</a:t>
            </a:r>
            <a:r>
              <a:rPr lang="en-US" dirty="0" smtClean="0"/>
              <a:t>:</a:t>
            </a:r>
          </a:p>
          <a:p>
            <a:pPr lvl="1"/>
            <a:r>
              <a:rPr lang="en-US" dirty="0" smtClean="0"/>
              <a:t>Soil test recommendations were used in Row A</a:t>
            </a:r>
          </a:p>
          <a:p>
            <a:pPr lvl="1"/>
            <a:r>
              <a:rPr lang="en-US" dirty="0" smtClean="0"/>
              <a:t>Crop removal for P</a:t>
            </a:r>
            <a:r>
              <a:rPr lang="en-US" baseline="-25000" dirty="0" smtClean="0"/>
              <a:t>2</a:t>
            </a:r>
            <a:r>
              <a:rPr lang="en-US" dirty="0" smtClean="0"/>
              <a:t>O</a:t>
            </a:r>
            <a:r>
              <a:rPr lang="en-US" baseline="-25000" dirty="0" smtClean="0"/>
              <a:t>5</a:t>
            </a:r>
            <a:r>
              <a:rPr lang="en-US" dirty="0" smtClean="0"/>
              <a:t> and K</a:t>
            </a:r>
            <a:r>
              <a:rPr lang="en-US" baseline="-25000" dirty="0" smtClean="0"/>
              <a:t>2</a:t>
            </a:r>
            <a:r>
              <a:rPr lang="en-US" dirty="0" smtClean="0"/>
              <a:t>O only indicates what the crop will remove not what the levels are in the soil</a:t>
            </a:r>
          </a:p>
          <a:p>
            <a:pPr lvl="1"/>
            <a:endParaRPr lang="en-US" dirty="0" smtClean="0"/>
          </a:p>
          <a:p>
            <a:endParaRPr lang="en-US" dirty="0"/>
          </a:p>
        </p:txBody>
      </p:sp>
      <p:pic>
        <p:nvPicPr>
          <p:cNvPr id="6" name="Picture 5" descr="MMP Nutrient Balance Worksheet 2013-01 (cropped).jpg"/>
          <p:cNvPicPr>
            <a:picLocks noChangeAspect="1"/>
          </p:cNvPicPr>
          <p:nvPr/>
        </p:nvPicPr>
        <p:blipFill>
          <a:blip r:embed="rId2" cstate="screen"/>
          <a:stretch>
            <a:fillRect/>
          </a:stretch>
        </p:blipFill>
        <p:spPr>
          <a:xfrm>
            <a:off x="4841056" y="389165"/>
            <a:ext cx="4010558" cy="5406847"/>
          </a:xfrm>
          <a:prstGeom prst="rect">
            <a:avLst/>
          </a:prstGeom>
          <a:ln w="19050">
            <a:solidFill>
              <a:schemeClr val="tx1"/>
            </a:solidFill>
          </a:ln>
        </p:spPr>
      </p:pic>
      <p:sp>
        <p:nvSpPr>
          <p:cNvPr id="8" name="Rounded Rectangle 7"/>
          <p:cNvSpPr/>
          <p:nvPr/>
        </p:nvSpPr>
        <p:spPr>
          <a:xfrm>
            <a:off x="4841056" y="4836695"/>
            <a:ext cx="4010558" cy="37698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059826" y="5433503"/>
            <a:ext cx="1791787" cy="18849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473242" y="4572000"/>
            <a:ext cx="6809874" cy="1507958"/>
            <a:chOff x="473242" y="4572000"/>
            <a:chExt cx="6809874" cy="1507958"/>
          </a:xfrm>
        </p:grpSpPr>
        <p:sp>
          <p:nvSpPr>
            <p:cNvPr id="15" name="Rectangle 14"/>
            <p:cNvSpPr/>
            <p:nvPr/>
          </p:nvSpPr>
          <p:spPr>
            <a:xfrm>
              <a:off x="473242" y="4572000"/>
              <a:ext cx="6809874" cy="1507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535984" y="4631397"/>
              <a:ext cx="6684264" cy="1379621"/>
              <a:chOff x="1498924" y="4724400"/>
              <a:chExt cx="6684264" cy="1379621"/>
            </a:xfrm>
            <a:solidFill>
              <a:schemeClr val="bg1"/>
            </a:solidFill>
          </p:grpSpPr>
          <p:sp>
            <p:nvSpPr>
              <p:cNvPr id="2" name="Rounded Rectangle 1"/>
              <p:cNvSpPr/>
              <p:nvPr/>
            </p:nvSpPr>
            <p:spPr>
              <a:xfrm>
                <a:off x="1498924" y="4724401"/>
                <a:ext cx="6684264" cy="673768"/>
              </a:xfrm>
              <a:prstGeom prst="roundRect">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MMP Nutrient Balance Worksheet 2013-01 (cropped).jpg"/>
              <p:cNvPicPr>
                <a:picLocks noChangeAspect="1"/>
              </p:cNvPicPr>
              <p:nvPr/>
            </p:nvPicPr>
            <p:blipFill rotWithShape="1">
              <a:blip r:embed="rId2" cstate="screen"/>
              <a:srcRect t="82079" b="2611"/>
              <a:stretch/>
            </p:blipFill>
            <p:spPr>
              <a:xfrm>
                <a:off x="1498924" y="4724400"/>
                <a:ext cx="6684264" cy="1379621"/>
              </a:xfrm>
              <a:prstGeom prst="rect">
                <a:avLst/>
              </a:prstGeom>
              <a:grpFill/>
              <a:ln w="19050">
                <a:solidFill>
                  <a:schemeClr val="tx1"/>
                </a:solidFill>
              </a:ln>
            </p:spPr>
          </p:pic>
        </p:grpSp>
        <p:sp>
          <p:nvSpPr>
            <p:cNvPr id="11" name="Rounded Rectangle 10"/>
            <p:cNvSpPr/>
            <p:nvPr/>
          </p:nvSpPr>
          <p:spPr>
            <a:xfrm>
              <a:off x="4247084" y="5606756"/>
              <a:ext cx="946484" cy="40426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5233673" y="5619590"/>
              <a:ext cx="1888607" cy="39142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6848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P Nutrient Balance Worksheet Example 3 K-M 2013-01.jpg"/>
          <p:cNvPicPr>
            <a:picLocks noChangeAspect="1"/>
          </p:cNvPicPr>
          <p:nvPr/>
        </p:nvPicPr>
        <p:blipFill>
          <a:blip r:embed="rId3" cstate="screen"/>
          <a:stretch>
            <a:fillRect/>
          </a:stretch>
        </p:blipFill>
        <p:spPr>
          <a:xfrm>
            <a:off x="91440" y="3236975"/>
            <a:ext cx="8961120" cy="2564788"/>
          </a:xfrm>
          <a:prstGeom prst="rect">
            <a:avLst/>
          </a:prstGeom>
          <a:ln w="19050">
            <a:solidFill>
              <a:schemeClr val="tx1"/>
            </a:solidFill>
          </a:ln>
        </p:spPr>
      </p:pic>
      <p:sp>
        <p:nvSpPr>
          <p:cNvPr id="30723" name="TextBox 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Calibri" pitchFamily="34" charset="0"/>
              </a:rPr>
              <a:t>MMP Nutrient Balance Worksheet Exercise</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1345980" y="609600"/>
            <a:ext cx="7798020" cy="523220"/>
          </a:xfrm>
          <a:prstGeom prst="rect">
            <a:avLst/>
          </a:prstGeom>
          <a:noFill/>
          <a:ln w="9525">
            <a:noFill/>
            <a:miter lim="800000"/>
            <a:headEnd/>
            <a:tailEnd/>
          </a:ln>
        </p:spPr>
        <p:txBody>
          <a:bodyPr wrap="square">
            <a:spAutoFit/>
          </a:bodyPr>
          <a:lstStyle/>
          <a:p>
            <a:pPr algn="ctr"/>
            <a:r>
              <a:rPr lang="en-US" sz="2800" b="1" dirty="0">
                <a:latin typeface="Calibri" pitchFamily="34" charset="0"/>
              </a:rPr>
              <a:t>Complete </a:t>
            </a:r>
            <a:r>
              <a:rPr lang="en-US" sz="2800" b="1" dirty="0" smtClean="0">
                <a:latin typeface="Calibri" pitchFamily="34" charset="0"/>
              </a:rPr>
              <a:t>Nutrient Balance Worksheet – Rows L-M</a:t>
            </a:r>
            <a:endParaRPr lang="en-US" sz="2800" b="1" dirty="0">
              <a:latin typeface="Calibri" pitchFamily="34" charset="0"/>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385855" y="894270"/>
            <a:ext cx="2285714" cy="2285714"/>
          </a:xfrm>
          <a:prstGeom prst="rect">
            <a:avLst/>
          </a:prstGeom>
          <a:noFill/>
        </p:spPr>
      </p:pic>
      <p:sp>
        <p:nvSpPr>
          <p:cNvPr id="15" name="Rounded Rectangle 14"/>
          <p:cNvSpPr/>
          <p:nvPr/>
        </p:nvSpPr>
        <p:spPr>
          <a:xfrm>
            <a:off x="5109670" y="4773174"/>
            <a:ext cx="3917310" cy="103693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628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57429150"/>
              </p:ext>
            </p:extLst>
          </p:nvPr>
        </p:nvGraphicFramePr>
        <p:xfrm>
          <a:off x="225425" y="1181100"/>
          <a:ext cx="8686799" cy="4982830"/>
        </p:xfrm>
        <a:graphic>
          <a:graphicData uri="http://schemas.openxmlformats.org/drawingml/2006/table">
            <a:tbl>
              <a:tblPr firstRow="1" bandRow="1">
                <a:tableStyleId>{5940675A-B579-460E-94D1-54222C63F5DA}</a:tableStyleId>
              </a:tblPr>
              <a:tblGrid>
                <a:gridCol w="1482226"/>
                <a:gridCol w="1136285"/>
                <a:gridCol w="886690"/>
                <a:gridCol w="1321208"/>
                <a:gridCol w="1158756"/>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0" dirty="0" smtClean="0">
                          <a:solidFill>
                            <a:schemeClr val="tx1">
                              <a:lumMod val="75000"/>
                              <a:lumOff val="25000"/>
                            </a:schemeClr>
                          </a:solidFill>
                          <a:latin typeface="Lucida Handwriting" pitchFamily="66" charset="0"/>
                        </a:rPr>
                        <a:t>9000 gal/A</a:t>
                      </a:r>
                      <a:endParaRPr lang="en-US" sz="1200" b="0"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00FF"/>
                          </a:solidFill>
                          <a:latin typeface="Trebuchet MS" pitchFamily="34" charset="0"/>
                          <a:ea typeface="+mn-ea"/>
                          <a:cs typeface="+mn-cs"/>
                        </a:rPr>
                        <a:t>Liquid Dairy</a:t>
                      </a:r>
                      <a:endParaRPr lang="en-US" sz="1200" b="1" kern="1200" dirty="0">
                        <a:solidFill>
                          <a:srgbClr val="0000FF"/>
                        </a:solidFill>
                        <a:latin typeface="Trebuchet MS" pitchFamily="34" charset="0"/>
                        <a:ea typeface="+mn-ea"/>
                        <a:cs typeface="+mn-cs"/>
                      </a:endParaRPr>
                    </a:p>
                  </a:txBody>
                  <a:tcPr marL="91434" marR="91434" marT="45722" marB="45722" anchor="ctr">
                    <a:solidFill>
                      <a:schemeClr val="bg1"/>
                    </a:solidFill>
                  </a:tcPr>
                </a:tc>
                <a:tc>
                  <a:txBody>
                    <a:bodyPr/>
                    <a:lstStyle/>
                    <a:p>
                      <a:pPr algn="ctr"/>
                      <a:r>
                        <a:rPr lang="en-US" sz="1200" b="1" kern="1200" dirty="0" smtClean="0">
                          <a:solidFill>
                            <a:srgbClr val="0000FF"/>
                          </a:solidFill>
                          <a:latin typeface="Trebuchet MS" pitchFamily="34" charset="0"/>
                          <a:ea typeface="+mn-ea"/>
                          <a:cs typeface="+mn-cs"/>
                        </a:rPr>
                        <a:t>Spring</a:t>
                      </a:r>
                      <a:endParaRPr lang="en-US" sz="1200" b="1" kern="1200" dirty="0">
                        <a:solidFill>
                          <a:srgbClr val="0000FF"/>
                        </a:solidFill>
                        <a:latin typeface="Trebuchet MS" pitchFamily="34" charset="0"/>
                        <a:ea typeface="+mn-ea"/>
                        <a:cs typeface="+mn-cs"/>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00FF"/>
                          </a:solidFill>
                          <a:latin typeface="Trebuchet MS" pitchFamily="34" charset="0"/>
                          <a:ea typeface="+mn-ea"/>
                          <a:cs typeface="+mn-cs"/>
                        </a:rPr>
                        <a:t>4000 gal/A</a:t>
                      </a:r>
                      <a:endParaRPr lang="en-US" sz="1200" b="1" kern="1200" dirty="0">
                        <a:solidFill>
                          <a:srgbClr val="0000FF"/>
                        </a:solidFill>
                        <a:latin typeface="Trebuchet MS" pitchFamily="34" charset="0"/>
                        <a:ea typeface="+mn-ea"/>
                        <a:cs typeface="+mn-cs"/>
                      </a:endParaRPr>
                    </a:p>
                  </a:txBody>
                  <a:tcPr marL="91434" marR="91434" marT="45722" marB="45722" anchor="ctr">
                    <a:solidFill>
                      <a:schemeClr val="bg1"/>
                    </a:solidFill>
                  </a:tcPr>
                </a:tc>
                <a:tc>
                  <a:txBody>
                    <a:bodyPr/>
                    <a:lstStyle/>
                    <a:p>
                      <a:pPr algn="ctr"/>
                      <a:r>
                        <a:rPr lang="en-US" sz="1200" b="1" kern="1200" dirty="0" smtClean="0">
                          <a:solidFill>
                            <a:srgbClr val="0000FF"/>
                          </a:solidFill>
                          <a:latin typeface="Trebuchet MS" pitchFamily="34" charset="0"/>
                          <a:ea typeface="+mn-ea"/>
                          <a:cs typeface="+mn-cs"/>
                        </a:rPr>
                        <a:t>Inc. &lt; 1 Week</a:t>
                      </a:r>
                      <a:endParaRPr lang="en-US" sz="1200" b="1" kern="1200" dirty="0">
                        <a:solidFill>
                          <a:srgbClr val="0000FF"/>
                        </a:solidFill>
                        <a:latin typeface="Trebuchet MS" pitchFamily="34" charset="0"/>
                        <a:ea typeface="+mn-ea"/>
                        <a:cs typeface="+mn-cs"/>
                      </a:endParaRPr>
                    </a:p>
                  </a:txBody>
                  <a:tcPr marL="91434" marR="91434" marT="45723" marB="45723" anchor="ctr">
                    <a:solidFill>
                      <a:schemeClr val="bg1"/>
                    </a:solidFill>
                  </a:tcPr>
                </a:tc>
                <a:tc>
                  <a:txBody>
                    <a:bodyPr/>
                    <a:lstStyle/>
                    <a:p>
                      <a:pPr algn="ctr"/>
                      <a:r>
                        <a:rPr lang="en-US" sz="1200" b="1" kern="1200" dirty="0" smtClean="0">
                          <a:solidFill>
                            <a:srgbClr val="0000FF"/>
                          </a:solidFill>
                          <a:latin typeface="Trebuchet MS" pitchFamily="34" charset="0"/>
                          <a:ea typeface="+mn-ea"/>
                          <a:cs typeface="+mn-cs"/>
                        </a:rPr>
                        <a:t>22-0-0</a:t>
                      </a:r>
                      <a:endParaRPr lang="en-US" sz="1200" b="1" kern="1200" dirty="0">
                        <a:solidFill>
                          <a:srgbClr val="0000FF"/>
                        </a:solidFill>
                        <a:latin typeface="Trebuchet MS" pitchFamily="34" charset="0"/>
                        <a:ea typeface="+mn-ea"/>
                        <a:cs typeface="+mn-cs"/>
                      </a:endParaRPr>
                    </a:p>
                  </a:txBody>
                  <a:tcPr marL="91434" marR="91434" marT="45722" marB="45722" anchor="ctr">
                    <a:solidFill>
                      <a:schemeClr val="bg1"/>
                    </a:solidFill>
                  </a:tcPr>
                </a:tc>
                <a:tc>
                  <a:txBody>
                    <a:bodyPr/>
                    <a:lstStyle/>
                    <a:p>
                      <a:pPr algn="ctr"/>
                      <a:r>
                        <a:rPr lang="en-US" sz="1200" b="1" kern="1200" dirty="0" smtClean="0">
                          <a:solidFill>
                            <a:srgbClr val="0000FF"/>
                          </a:solidFill>
                          <a:latin typeface="Trebuchet MS" pitchFamily="34" charset="0"/>
                          <a:ea typeface="+mn-ea"/>
                          <a:cs typeface="+mn-cs"/>
                        </a:rPr>
                        <a:t>All fields</a:t>
                      </a:r>
                      <a:endParaRPr lang="en-US" sz="1200" b="1" kern="1200" dirty="0">
                        <a:solidFill>
                          <a:srgbClr val="0000FF"/>
                        </a:solidFill>
                        <a:latin typeface="Trebuchet MS" pitchFamily="34" charset="0"/>
                        <a:ea typeface="+mn-ea"/>
                        <a:cs typeface="+mn-cs"/>
                      </a:endParaRP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latin typeface="Lucida Handwriting" pitchFamily="66" charset="0"/>
                        </a:rPr>
                        <a:t>4000 gal/A</a:t>
                      </a:r>
                      <a:endParaRPr lang="en-US" sz="1200" b="0"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latin typeface="Lucida Handwriting" pitchFamily="66" charset="0"/>
                        </a:rPr>
                        <a:t>25 ton/A</a:t>
                      </a:r>
                      <a:endParaRPr lang="en-US" sz="1200" b="0"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latin typeface="Lucida Handwriting" pitchFamily="66" charset="0"/>
                        </a:rPr>
                        <a:t>9000 gal/A</a:t>
                      </a:r>
                      <a:endParaRPr lang="en-US" sz="1200" b="0"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latin typeface="Lucida Handwriting" pitchFamily="66" charset="0"/>
                        </a:rPr>
                        <a:t>25 ton/A</a:t>
                      </a:r>
                      <a:endParaRPr lang="en-US" sz="1200" b="0"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latin typeface="Lucida Handwriting" pitchFamily="66" charset="0"/>
                        </a:rPr>
                        <a:t>25 ton/A</a:t>
                      </a:r>
                      <a:endParaRPr lang="en-US" sz="1200" b="0"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latin typeface="Lucida Handwriting" pitchFamily="66" charset="0"/>
                        </a:rPr>
                        <a:t>9000 gal/A</a:t>
                      </a:r>
                      <a:endParaRPr lang="en-US" sz="1200" b="0"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14676">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p>
                  </a:txBody>
                  <a:tcPr marL="91434" marR="91434" marT="45722" marB="45722">
                    <a:solidFill>
                      <a:schemeClr val="bg1"/>
                    </a:solidFill>
                  </a:tcPr>
                </a:tc>
                <a:tc>
                  <a:txBody>
                    <a:bodyPr/>
                    <a:lstStyle/>
                    <a:p>
                      <a:endParaRPr lang="en-US" dirty="0">
                        <a:solidFill>
                          <a:srgbClr val="0000FF"/>
                        </a:solidFill>
                      </a:endParaRPr>
                    </a:p>
                  </a:txBody>
                  <a:tcPr marL="91434" marR="91434" marT="45728" marB="45728"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bl>
          </a:graphicData>
        </a:graphic>
      </p:graphicFrame>
      <p:sp>
        <p:nvSpPr>
          <p:cNvPr id="59394" name="Title 3"/>
          <p:cNvSpPr>
            <a:spLocks noGrp="1"/>
          </p:cNvSpPr>
          <p:nvPr>
            <p:ph type="title"/>
          </p:nvPr>
        </p:nvSpPr>
        <p:spPr/>
        <p:txBody>
          <a:bodyPr/>
          <a:lstStyle/>
          <a:p>
            <a:r>
              <a:rPr lang="en-US" sz="3600" dirty="0" smtClean="0"/>
              <a:t>Manure Management Plan Summary (p.6)</a:t>
            </a:r>
          </a:p>
        </p:txBody>
      </p:sp>
      <p:sp>
        <p:nvSpPr>
          <p:cNvPr id="3" name="Rectangle 2"/>
          <p:cNvSpPr/>
          <p:nvPr/>
        </p:nvSpPr>
        <p:spPr>
          <a:xfrm>
            <a:off x="3712684" y="2346593"/>
            <a:ext cx="1333041" cy="539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178628" y="2346593"/>
            <a:ext cx="1114540" cy="539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293167" y="2346593"/>
            <a:ext cx="1602179" cy="539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838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Manure Management Plan Summary (cropped).jpg"/>
          <p:cNvPicPr>
            <a:picLocks noChangeAspect="1"/>
          </p:cNvPicPr>
          <p:nvPr/>
        </p:nvPicPr>
        <p:blipFill>
          <a:blip r:embed="rId3" cstate="screen"/>
          <a:stretch>
            <a:fillRect/>
          </a:stretch>
        </p:blipFill>
        <p:spPr bwMode="auto">
          <a:xfrm>
            <a:off x="266984" y="1218227"/>
            <a:ext cx="8579119" cy="4572000"/>
          </a:xfrm>
          <a:prstGeom prst="rect">
            <a:avLst/>
          </a:prstGeom>
          <a:noFill/>
          <a:ln w="19050">
            <a:solidFill>
              <a:schemeClr val="tx1"/>
            </a:solidFill>
            <a:miter lim="800000"/>
            <a:headEnd/>
            <a:tailEnd/>
          </a:ln>
        </p:spPr>
      </p:pic>
      <p:sp>
        <p:nvSpPr>
          <p:cNvPr id="30723" name="TextBox 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Manure Management Plan </a:t>
            </a:r>
            <a:r>
              <a:rPr lang="en-US" sz="3600" b="1" dirty="0" smtClean="0">
                <a:solidFill>
                  <a:schemeClr val="bg1"/>
                </a:solidFill>
                <a:latin typeface="Calibri" pitchFamily="34" charset="0"/>
              </a:rPr>
              <a:t>Exercise – Page 6</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220"/>
          </a:xfrm>
          <a:prstGeom prst="rect">
            <a:avLst/>
          </a:prstGeom>
          <a:noFill/>
          <a:ln w="9525">
            <a:noFill/>
            <a:miter lim="800000"/>
            <a:headEnd/>
            <a:tailEnd/>
          </a:ln>
        </p:spPr>
        <p:txBody>
          <a:bodyPr>
            <a:spAutoFit/>
          </a:bodyPr>
          <a:lstStyle/>
          <a:p>
            <a:pPr algn="ctr"/>
            <a:r>
              <a:rPr lang="en-US" sz="2800" b="1" dirty="0">
                <a:latin typeface="Calibri" pitchFamily="34" charset="0"/>
              </a:rPr>
              <a:t>Complete </a:t>
            </a:r>
            <a:r>
              <a:rPr lang="en-US" sz="2800" b="1" dirty="0" smtClean="0">
                <a:latin typeface="Calibri" pitchFamily="34" charset="0"/>
              </a:rPr>
              <a:t> 3 Remaining Columns </a:t>
            </a:r>
            <a:endParaRPr lang="en-US" sz="2800" b="1" dirty="0">
              <a:latin typeface="Calibri" pitchFamily="34" charset="0"/>
            </a:endParaRPr>
          </a:p>
        </p:txBody>
      </p:sp>
      <p:sp>
        <p:nvSpPr>
          <p:cNvPr id="7" name="Rounded Rectangle 6"/>
          <p:cNvSpPr/>
          <p:nvPr/>
        </p:nvSpPr>
        <p:spPr>
          <a:xfrm>
            <a:off x="6146605" y="2008015"/>
            <a:ext cx="1124819" cy="370437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155425" y="1124700"/>
            <a:ext cx="2285714" cy="2285714"/>
          </a:xfrm>
          <a:prstGeom prst="rect">
            <a:avLst/>
          </a:prstGeom>
          <a:noFill/>
        </p:spPr>
      </p:pic>
      <p:sp>
        <p:nvSpPr>
          <p:cNvPr id="10" name="Rounded Rectangle 9"/>
          <p:cNvSpPr/>
          <p:nvPr/>
        </p:nvSpPr>
        <p:spPr>
          <a:xfrm>
            <a:off x="3765494" y="2008015"/>
            <a:ext cx="1344175" cy="368688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ounded Rectangle 10"/>
          <p:cNvSpPr/>
          <p:nvPr/>
        </p:nvSpPr>
        <p:spPr>
          <a:xfrm>
            <a:off x="7260349" y="2008015"/>
            <a:ext cx="1574605" cy="3686881"/>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2548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0"/>
          </p:nvPr>
        </p:nvSpPr>
        <p:spPr/>
        <p:txBody>
          <a:bodyPr>
            <a:normAutofit fontScale="77500" lnSpcReduction="20000"/>
          </a:bodyPr>
          <a:lstStyle/>
          <a:p>
            <a:r>
              <a:rPr lang="en-US" dirty="0" smtClean="0"/>
              <a:t>Option 1 – P Removal</a:t>
            </a:r>
          </a:p>
          <a:p>
            <a:pPr lvl="1"/>
            <a:r>
              <a:rPr lang="en-US" dirty="0" smtClean="0"/>
              <a:t>Manure application rates based on crop removal of phosphorus</a:t>
            </a:r>
          </a:p>
          <a:p>
            <a:pPr lvl="8"/>
            <a:endParaRPr lang="en-US" dirty="0" smtClean="0"/>
          </a:p>
          <a:p>
            <a:r>
              <a:rPr lang="en-US" dirty="0" smtClean="0"/>
              <a:t>Planning requirements</a:t>
            </a:r>
          </a:p>
          <a:p>
            <a:pPr lvl="1"/>
            <a:r>
              <a:rPr lang="en-US" dirty="0" smtClean="0"/>
              <a:t>No soil tests required</a:t>
            </a:r>
          </a:p>
          <a:p>
            <a:pPr lvl="1"/>
            <a:r>
              <a:rPr lang="en-US" dirty="0" smtClean="0"/>
              <a:t>Fields with soil tests greater than 200 ppm P</a:t>
            </a:r>
          </a:p>
          <a:p>
            <a:pPr lvl="8"/>
            <a:endParaRPr lang="en-US" dirty="0" smtClean="0"/>
          </a:p>
          <a:p>
            <a:r>
              <a:rPr lang="en-US" dirty="0" smtClean="0"/>
              <a:t>Management considerations</a:t>
            </a:r>
          </a:p>
          <a:p>
            <a:pPr lvl="1"/>
            <a:r>
              <a:rPr lang="en-US" dirty="0" smtClean="0"/>
              <a:t>P removal based manure rates are lower than N rates</a:t>
            </a:r>
          </a:p>
          <a:p>
            <a:pPr lvl="2"/>
            <a:r>
              <a:rPr lang="en-US" dirty="0" smtClean="0"/>
              <a:t>Generally less than one-half</a:t>
            </a:r>
          </a:p>
          <a:p>
            <a:pPr lvl="1"/>
            <a:r>
              <a:rPr lang="en-US" dirty="0" smtClean="0"/>
              <a:t>Will most likely require supplemental N fertilizer</a:t>
            </a:r>
          </a:p>
        </p:txBody>
      </p:sp>
      <p:sp>
        <p:nvSpPr>
          <p:cNvPr id="4" name="Content Placeholder 3"/>
          <p:cNvSpPr>
            <a:spLocks noGrp="1"/>
          </p:cNvSpPr>
          <p:nvPr>
            <p:ph sz="half" idx="11"/>
          </p:nvPr>
        </p:nvSpPr>
        <p:spPr/>
        <p:txBody>
          <a:bodyPr>
            <a:normAutofit fontScale="77500" lnSpcReduction="20000"/>
          </a:bodyPr>
          <a:lstStyle/>
          <a:p>
            <a:r>
              <a:rPr lang="en-US" dirty="0" smtClean="0"/>
              <a:t>Option 2 – N Based</a:t>
            </a:r>
          </a:p>
          <a:p>
            <a:pPr lvl="1"/>
            <a:r>
              <a:rPr lang="en-US" dirty="0" smtClean="0"/>
              <a:t>Manure application rates based on net nitrogen requirement</a:t>
            </a:r>
          </a:p>
          <a:p>
            <a:pPr lvl="8"/>
            <a:endParaRPr lang="en-US" dirty="0" smtClean="0"/>
          </a:p>
          <a:p>
            <a:r>
              <a:rPr lang="en-US" dirty="0" smtClean="0"/>
              <a:t>Planning requirements</a:t>
            </a:r>
          </a:p>
          <a:p>
            <a:pPr lvl="1"/>
            <a:r>
              <a:rPr lang="en-US" dirty="0" smtClean="0"/>
              <a:t>Soil tests required</a:t>
            </a:r>
          </a:p>
          <a:p>
            <a:pPr lvl="1"/>
            <a:r>
              <a:rPr lang="en-US" dirty="0" smtClean="0"/>
              <a:t>Only fields with soil tests less than 200 ppm P</a:t>
            </a:r>
          </a:p>
          <a:p>
            <a:pPr lvl="8"/>
            <a:endParaRPr lang="en-US" dirty="0" smtClean="0"/>
          </a:p>
          <a:p>
            <a:r>
              <a:rPr lang="en-US" dirty="0" smtClean="0"/>
              <a:t>Management considerations</a:t>
            </a:r>
          </a:p>
          <a:p>
            <a:pPr lvl="1"/>
            <a:r>
              <a:rPr lang="en-US" dirty="0" smtClean="0"/>
              <a:t>Maximum manure application rates can be applied</a:t>
            </a:r>
          </a:p>
          <a:p>
            <a:pPr lvl="1"/>
            <a:r>
              <a:rPr lang="en-US" dirty="0" smtClean="0"/>
              <a:t>N requirement based manure rates will most likely apply excess phosphorus</a:t>
            </a:r>
            <a:endParaRPr lang="en-US" dirty="0"/>
          </a:p>
        </p:txBody>
      </p:sp>
      <p:sp>
        <p:nvSpPr>
          <p:cNvPr id="5" name="Title 4"/>
          <p:cNvSpPr>
            <a:spLocks noGrp="1"/>
          </p:cNvSpPr>
          <p:nvPr>
            <p:ph type="title"/>
          </p:nvPr>
        </p:nvSpPr>
        <p:spPr/>
        <p:txBody>
          <a:bodyPr/>
          <a:lstStyle/>
          <a:p>
            <a:r>
              <a:rPr lang="en-US" dirty="0" smtClean="0"/>
              <a:t>Determining Planning Basis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p:txBody>
          <a:bodyPr/>
          <a:lstStyle/>
          <a:p>
            <a:r>
              <a:rPr lang="en-US" dirty="0" smtClean="0"/>
              <a:t>Step 1</a:t>
            </a:r>
          </a:p>
          <a:p>
            <a:pPr lvl="1"/>
            <a:r>
              <a:rPr lang="en-US" dirty="0" smtClean="0"/>
              <a:t>Make a list of all the crops grown on the operation</a:t>
            </a:r>
          </a:p>
          <a:p>
            <a:pPr lvl="8"/>
            <a:endParaRPr lang="en-US" dirty="0" smtClean="0"/>
          </a:p>
          <a:p>
            <a:r>
              <a:rPr lang="en-US" dirty="0" smtClean="0"/>
              <a:t>Example:</a:t>
            </a:r>
          </a:p>
          <a:p>
            <a:pPr lvl="1"/>
            <a:r>
              <a:rPr lang="en-US" dirty="0" smtClean="0"/>
              <a:t>Corn</a:t>
            </a:r>
          </a:p>
          <a:p>
            <a:pPr lvl="1"/>
            <a:r>
              <a:rPr lang="en-US" dirty="0" smtClean="0"/>
              <a:t>Soybeans</a:t>
            </a:r>
          </a:p>
          <a:p>
            <a:pPr lvl="1"/>
            <a:r>
              <a:rPr lang="en-US" dirty="0" smtClean="0"/>
              <a:t>Barley</a:t>
            </a:r>
          </a:p>
          <a:p>
            <a:pPr lvl="1"/>
            <a:r>
              <a:rPr lang="en-US" dirty="0" smtClean="0"/>
              <a:t>Alfalfa</a:t>
            </a:r>
          </a:p>
          <a:p>
            <a:endParaRPr lang="en-US" dirty="0" smtClean="0"/>
          </a:p>
        </p:txBody>
      </p:sp>
      <p:sp>
        <p:nvSpPr>
          <p:cNvPr id="4" name="Content Placeholder 3"/>
          <p:cNvSpPr>
            <a:spLocks noGrp="1"/>
          </p:cNvSpPr>
          <p:nvPr>
            <p:ph sz="half" idx="11"/>
          </p:nvPr>
        </p:nvSpPr>
        <p:spPr/>
        <p:txBody>
          <a:bodyPr>
            <a:normAutofit lnSpcReduction="10000"/>
          </a:bodyPr>
          <a:lstStyle/>
          <a:p>
            <a:r>
              <a:rPr lang="en-US" dirty="0" smtClean="0"/>
              <a:t>Step 2</a:t>
            </a:r>
          </a:p>
          <a:p>
            <a:pPr lvl="1"/>
            <a:r>
              <a:rPr lang="en-US" dirty="0" smtClean="0"/>
              <a:t>Make the list more specific if a crop is harvested differently</a:t>
            </a:r>
          </a:p>
          <a:p>
            <a:pPr lvl="8"/>
            <a:endParaRPr lang="en-US" dirty="0" smtClean="0"/>
          </a:p>
          <a:p>
            <a:r>
              <a:rPr lang="en-US" dirty="0" smtClean="0"/>
              <a:t>Example:</a:t>
            </a:r>
          </a:p>
          <a:p>
            <a:pPr lvl="1"/>
            <a:r>
              <a:rPr lang="en-US" dirty="0" smtClean="0"/>
              <a:t>Corn Grain</a:t>
            </a:r>
          </a:p>
          <a:p>
            <a:pPr lvl="1"/>
            <a:r>
              <a:rPr lang="en-US" dirty="0" smtClean="0"/>
              <a:t>Corn Silage</a:t>
            </a:r>
          </a:p>
          <a:p>
            <a:pPr lvl="1"/>
            <a:r>
              <a:rPr lang="en-US" dirty="0" smtClean="0"/>
              <a:t>Soybeans</a:t>
            </a:r>
          </a:p>
          <a:p>
            <a:pPr lvl="1"/>
            <a:r>
              <a:rPr lang="en-US" dirty="0" smtClean="0"/>
              <a:t>Barley</a:t>
            </a:r>
          </a:p>
          <a:p>
            <a:pPr lvl="1"/>
            <a:r>
              <a:rPr lang="en-US" dirty="0" smtClean="0"/>
              <a:t>Alfalfa</a:t>
            </a:r>
          </a:p>
        </p:txBody>
      </p:sp>
      <p:sp>
        <p:nvSpPr>
          <p:cNvPr id="2" name="Title 1"/>
          <p:cNvSpPr>
            <a:spLocks noGrp="1"/>
          </p:cNvSpPr>
          <p:nvPr>
            <p:ph type="title"/>
          </p:nvPr>
        </p:nvSpPr>
        <p:spPr/>
        <p:txBody>
          <a:bodyPr/>
          <a:lstStyle/>
          <a:p>
            <a:r>
              <a:rPr lang="en-US" dirty="0" smtClean="0"/>
              <a:t>Determining Crop Groups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normAutofit fontScale="85000" lnSpcReduction="20000"/>
          </a:bodyPr>
          <a:lstStyle/>
          <a:p>
            <a:r>
              <a:rPr lang="en-US" dirty="0" smtClean="0"/>
              <a:t>Step 3</a:t>
            </a:r>
          </a:p>
          <a:p>
            <a:pPr lvl="1"/>
            <a:r>
              <a:rPr lang="en-US" dirty="0" smtClean="0"/>
              <a:t>Make the list more specific for crops that follow a legume in the rotation</a:t>
            </a:r>
          </a:p>
          <a:p>
            <a:pPr lvl="8"/>
            <a:endParaRPr lang="en-US" dirty="0" smtClean="0"/>
          </a:p>
          <a:p>
            <a:r>
              <a:rPr lang="en-US" dirty="0" smtClean="0"/>
              <a:t>Example:</a:t>
            </a:r>
          </a:p>
          <a:p>
            <a:pPr lvl="1"/>
            <a:r>
              <a:rPr lang="en-US" dirty="0" smtClean="0"/>
              <a:t>Corn Grain</a:t>
            </a:r>
          </a:p>
          <a:p>
            <a:pPr lvl="1"/>
            <a:r>
              <a:rPr lang="en-US" dirty="0" smtClean="0"/>
              <a:t>Corn Grain After Soybeans</a:t>
            </a:r>
          </a:p>
          <a:p>
            <a:pPr lvl="1"/>
            <a:r>
              <a:rPr lang="en-US" dirty="0" smtClean="0"/>
              <a:t>Corn Grain After Alfalfa</a:t>
            </a:r>
          </a:p>
          <a:p>
            <a:pPr lvl="1"/>
            <a:r>
              <a:rPr lang="en-US" dirty="0" smtClean="0"/>
              <a:t>Corn Silage</a:t>
            </a:r>
          </a:p>
          <a:p>
            <a:pPr lvl="1"/>
            <a:r>
              <a:rPr lang="en-US" dirty="0" smtClean="0"/>
              <a:t>Corn Silage After Soybeans</a:t>
            </a:r>
          </a:p>
          <a:p>
            <a:pPr lvl="1"/>
            <a:r>
              <a:rPr lang="en-US" dirty="0" smtClean="0"/>
              <a:t>Corn Silage After Alfalfa</a:t>
            </a:r>
          </a:p>
          <a:p>
            <a:pPr lvl="1"/>
            <a:r>
              <a:rPr lang="en-US" dirty="0" smtClean="0"/>
              <a:t>Soybeans</a:t>
            </a:r>
          </a:p>
          <a:p>
            <a:pPr lvl="1"/>
            <a:r>
              <a:rPr lang="en-US" dirty="0" smtClean="0"/>
              <a:t>Barley</a:t>
            </a:r>
          </a:p>
          <a:p>
            <a:pPr lvl="1"/>
            <a:r>
              <a:rPr lang="en-US" dirty="0" smtClean="0"/>
              <a:t>Alfalfa</a:t>
            </a:r>
          </a:p>
          <a:p>
            <a:endParaRPr lang="en-US" dirty="0"/>
          </a:p>
        </p:txBody>
      </p:sp>
      <p:sp>
        <p:nvSpPr>
          <p:cNvPr id="3" name="Content Placeholder 2"/>
          <p:cNvSpPr>
            <a:spLocks noGrp="1"/>
          </p:cNvSpPr>
          <p:nvPr>
            <p:ph sz="half" idx="11"/>
          </p:nvPr>
        </p:nvSpPr>
        <p:spPr/>
        <p:txBody>
          <a:bodyPr>
            <a:normAutofit fontScale="92500" lnSpcReduction="20000"/>
          </a:bodyPr>
          <a:lstStyle/>
          <a:p>
            <a:r>
              <a:rPr lang="en-US" dirty="0" smtClean="0"/>
              <a:t>Step 4</a:t>
            </a:r>
          </a:p>
          <a:p>
            <a:pPr lvl="1"/>
            <a:r>
              <a:rPr lang="en-US" dirty="0" smtClean="0"/>
              <a:t>Eliminate crops from the list that do not receive manure</a:t>
            </a:r>
          </a:p>
          <a:p>
            <a:pPr lvl="8"/>
            <a:endParaRPr lang="en-US" dirty="0" smtClean="0"/>
          </a:p>
          <a:p>
            <a:r>
              <a:rPr lang="en-US" dirty="0" smtClean="0"/>
              <a:t>Example:</a:t>
            </a:r>
          </a:p>
          <a:p>
            <a:pPr lvl="1"/>
            <a:r>
              <a:rPr lang="en-US" dirty="0" smtClean="0"/>
              <a:t>Corn Grain</a:t>
            </a:r>
          </a:p>
          <a:p>
            <a:pPr lvl="1"/>
            <a:r>
              <a:rPr lang="en-US" dirty="0" smtClean="0"/>
              <a:t>Corn Grain After Soybeans</a:t>
            </a:r>
          </a:p>
          <a:p>
            <a:pPr lvl="1"/>
            <a:r>
              <a:rPr lang="en-US" dirty="0" smtClean="0"/>
              <a:t>Corn Grain After Alfalfa</a:t>
            </a:r>
          </a:p>
          <a:p>
            <a:pPr lvl="1"/>
            <a:r>
              <a:rPr lang="en-US" dirty="0" smtClean="0"/>
              <a:t>Corn Silage</a:t>
            </a:r>
          </a:p>
          <a:p>
            <a:pPr lvl="1"/>
            <a:r>
              <a:rPr lang="en-US" dirty="0" smtClean="0"/>
              <a:t>Corn Silage After Soybeans</a:t>
            </a:r>
          </a:p>
          <a:p>
            <a:pPr lvl="1"/>
            <a:r>
              <a:rPr lang="en-US" dirty="0" smtClean="0"/>
              <a:t>Corn Silage After Alfalfa</a:t>
            </a:r>
            <a:endParaRPr lang="en-US" dirty="0"/>
          </a:p>
        </p:txBody>
      </p:sp>
      <p:sp>
        <p:nvSpPr>
          <p:cNvPr id="4" name="Title 3"/>
          <p:cNvSpPr>
            <a:spLocks noGrp="1"/>
          </p:cNvSpPr>
          <p:nvPr>
            <p:ph type="title"/>
          </p:nvPr>
        </p:nvSpPr>
        <p:spPr/>
        <p:txBody>
          <a:bodyPr/>
          <a:lstStyle/>
          <a:p>
            <a:r>
              <a:rPr lang="en-US" dirty="0" smtClean="0"/>
              <a:t>Determining Crop Groups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4&quot;&gt;&lt;/object&gt;&lt;/object&gt;&lt;/database&gt;"/>
  <p:tag name="SECTOMILLISECCONVERTED" val="1"/>
</p:tagLst>
</file>

<file path=ppt/theme/theme1.xml><?xml version="1.0" encoding="utf-8"?>
<a:theme xmlns:a="http://schemas.openxmlformats.org/drawingml/2006/main" name="CA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7908</Words>
  <Application>Microsoft Office PowerPoint</Application>
  <PresentationFormat>On-screen Show (4:3)</PresentationFormat>
  <Paragraphs>1758</Paragraphs>
  <Slides>67</Slides>
  <Notes>14</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CASTemplate</vt:lpstr>
      <vt:lpstr>Manure management plan summary – MMP NBs</vt:lpstr>
      <vt:lpstr>Nutrient Balance Sheets</vt:lpstr>
      <vt:lpstr>Manure Management Plan Nutrient Balance Worksheet</vt:lpstr>
      <vt:lpstr>Crop Management Scenarios</vt:lpstr>
      <vt:lpstr>Manure Management Plan Summary</vt:lpstr>
      <vt:lpstr>Crop Management Scenarios</vt:lpstr>
      <vt:lpstr>Determining Planning Basis</vt:lpstr>
      <vt:lpstr>Determining Crop Groups</vt:lpstr>
      <vt:lpstr>Determining Crop Groups</vt:lpstr>
      <vt:lpstr>Determining Crop Groups</vt:lpstr>
      <vt:lpstr>Determining Manure Groups</vt:lpstr>
      <vt:lpstr>Determining Application Seasons</vt:lpstr>
      <vt:lpstr>Determining Incorporation Timing</vt:lpstr>
      <vt:lpstr>PowerPoint Presentation</vt:lpstr>
      <vt:lpstr>Manure Management Plan Summary</vt:lpstr>
      <vt:lpstr>MMP Nutrient Balance Worksheet</vt:lpstr>
      <vt:lpstr>PowerPoint Presentation</vt:lpstr>
      <vt:lpstr>Crop Nutrient Requirements</vt:lpstr>
      <vt:lpstr>Manure Management Plan Nutrient Balance Worksheet</vt:lpstr>
      <vt:lpstr>Nutrient Balance Sheet Example Scenario</vt:lpstr>
      <vt:lpstr>Recommendation or Removal</vt:lpstr>
      <vt:lpstr>Soil Test Report</vt:lpstr>
      <vt:lpstr>Recommendation</vt:lpstr>
      <vt:lpstr>Determining Nitrogen Recommendation NBS Table 1 (Agronomy Guide Table 1.2-5)</vt:lpstr>
      <vt:lpstr>Determining Nitrogen Removal NBS Table 2 (Agronomy Guide Table 1.2-7)</vt:lpstr>
      <vt:lpstr>Determining P &amp; K Removal NBS Table 3 (Agronomy Guide Table 1.2-8)</vt:lpstr>
      <vt:lpstr>Crop Removal Yield x removal/unit yield</vt:lpstr>
      <vt:lpstr>Fertilizer Applied</vt:lpstr>
      <vt:lpstr>Fertilizer Applied</vt:lpstr>
      <vt:lpstr>Other Organic Sources Applied </vt:lpstr>
      <vt:lpstr>Residual Manure N</vt:lpstr>
      <vt:lpstr>Residual N Previous Manure Applications Table 4 (Agronomy Guide Table 1.2-14B)</vt:lpstr>
      <vt:lpstr>Residual Manure N</vt:lpstr>
      <vt:lpstr>Previous Legume N</vt:lpstr>
      <vt:lpstr>Residual N Previous Legume Crops NBS Table 5 (Agronomy Guide Table 1.2-6)</vt:lpstr>
      <vt:lpstr>Previous Legume</vt:lpstr>
      <vt:lpstr>Previous Legume N</vt:lpstr>
      <vt:lpstr>Net Nutrient Requirement</vt:lpstr>
      <vt:lpstr>PowerPoint Presentation</vt:lpstr>
      <vt:lpstr>N-Based Balanced Manure Rate</vt:lpstr>
      <vt:lpstr>Manure Nutrient Content</vt:lpstr>
      <vt:lpstr>Manure Analysis Report</vt:lpstr>
      <vt:lpstr>Manure Nutrient Content Table 6 (Agronomy Guide Table 1.2-13)</vt:lpstr>
      <vt:lpstr>Manure Nutrient Content</vt:lpstr>
      <vt:lpstr>PowerPoint Presentation</vt:lpstr>
      <vt:lpstr>Nitrogen Fractions in Manure</vt:lpstr>
      <vt:lpstr>Nitrogen Availability Factor</vt:lpstr>
      <vt:lpstr>Manure Nitrogen Availability Table 7 (Agronomy Guide Table 1.2-14A)</vt:lpstr>
      <vt:lpstr>Nitrogen Availability Factor</vt:lpstr>
      <vt:lpstr>Available Nitrogen</vt:lpstr>
      <vt:lpstr>PowerPoint Presentation</vt:lpstr>
      <vt:lpstr>Balanced Manure Rate</vt:lpstr>
      <vt:lpstr>P-Removal Based Balanced Manure Rate</vt:lpstr>
      <vt:lpstr>Balanced Manure Rate</vt:lpstr>
      <vt:lpstr>PowerPoint Presentation</vt:lpstr>
      <vt:lpstr>Planned Manure Rate</vt:lpstr>
      <vt:lpstr>Practical Application Rates</vt:lpstr>
      <vt:lpstr>Planned Manure Rate – N-Based</vt:lpstr>
      <vt:lpstr>Planned Manure Rate – P-Removal</vt:lpstr>
      <vt:lpstr>PowerPoint Presentation</vt:lpstr>
      <vt:lpstr>Nutrients Applied at Planned Rate – N-Based</vt:lpstr>
      <vt:lpstr>Nutrient Balance at Planned Rate – N-Based</vt:lpstr>
      <vt:lpstr>Planned Manure Rate – P-Removal</vt:lpstr>
      <vt:lpstr>Determining  Additional Fertilizer</vt:lpstr>
      <vt:lpstr>PowerPoint Presentation</vt:lpstr>
      <vt:lpstr>Manure Management Plan Summary (p.6)</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 Crum</dc:creator>
  <cp:lastModifiedBy>Jerry Martin</cp:lastModifiedBy>
  <cp:revision>267</cp:revision>
  <dcterms:created xsi:type="dcterms:W3CDTF">2011-01-11T16:05:06Z</dcterms:created>
  <dcterms:modified xsi:type="dcterms:W3CDTF">2018-08-07T16:11:56Z</dcterms:modified>
</cp:coreProperties>
</file>