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21" r:id="rId1"/>
  </p:sldMasterIdLst>
  <p:notesMasterIdLst>
    <p:notesMasterId r:id="rId47"/>
  </p:notesMasterIdLst>
  <p:handoutMasterIdLst>
    <p:handoutMasterId r:id="rId48"/>
  </p:handoutMasterIdLst>
  <p:sldIdLst>
    <p:sldId id="820" r:id="rId2"/>
    <p:sldId id="517" r:id="rId3"/>
    <p:sldId id="519" r:id="rId4"/>
    <p:sldId id="520" r:id="rId5"/>
    <p:sldId id="521" r:id="rId6"/>
    <p:sldId id="870" r:id="rId7"/>
    <p:sldId id="522" r:id="rId8"/>
    <p:sldId id="886" r:id="rId9"/>
    <p:sldId id="885" r:id="rId10"/>
    <p:sldId id="523" r:id="rId11"/>
    <p:sldId id="873" r:id="rId12"/>
    <p:sldId id="524" r:id="rId13"/>
    <p:sldId id="525" r:id="rId14"/>
    <p:sldId id="876" r:id="rId15"/>
    <p:sldId id="526" r:id="rId16"/>
    <p:sldId id="527" r:id="rId17"/>
    <p:sldId id="879" r:id="rId18"/>
    <p:sldId id="518" r:id="rId19"/>
    <p:sldId id="765" r:id="rId20"/>
    <p:sldId id="769" r:id="rId21"/>
    <p:sldId id="881" r:id="rId22"/>
    <p:sldId id="731" r:id="rId23"/>
    <p:sldId id="880" r:id="rId24"/>
    <p:sldId id="529" r:id="rId25"/>
    <p:sldId id="819" r:id="rId26"/>
    <p:sldId id="537" r:id="rId27"/>
    <p:sldId id="884" r:id="rId28"/>
    <p:sldId id="538" r:id="rId29"/>
    <p:sldId id="891" r:id="rId30"/>
    <p:sldId id="735" r:id="rId31"/>
    <p:sldId id="736" r:id="rId32"/>
    <p:sldId id="737" r:id="rId33"/>
    <p:sldId id="893" r:id="rId34"/>
    <p:sldId id="738" r:id="rId35"/>
    <p:sldId id="739" r:id="rId36"/>
    <p:sldId id="549" r:id="rId37"/>
    <p:sldId id="740" r:id="rId38"/>
    <p:sldId id="888" r:id="rId39"/>
    <p:sldId id="551" r:id="rId40"/>
    <p:sldId id="742" r:id="rId41"/>
    <p:sldId id="698" r:id="rId42"/>
    <p:sldId id="699" r:id="rId43"/>
    <p:sldId id="700" r:id="rId44"/>
    <p:sldId id="701" r:id="rId45"/>
    <p:sldId id="883" r:id="rId46"/>
  </p:sldIdLst>
  <p:sldSz cx="9144000" cy="6858000" type="screen4x3"/>
  <p:notesSz cx="7010400" cy="9296400"/>
  <p:custDataLst>
    <p:tags r:id="rId49"/>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rry Martin" initials="glm"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996600"/>
    <a:srgbClr val="0000FF"/>
    <a:srgbClr val="CC9900"/>
    <a:srgbClr val="FF5050"/>
    <a:srgbClr val="0033CC"/>
    <a:srgbClr val="BBA477"/>
    <a:srgbClr val="336600"/>
    <a:srgbClr val="FF0000"/>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5540" autoAdjust="0"/>
    <p:restoredTop sz="78755" autoAdjust="0"/>
  </p:normalViewPr>
  <p:slideViewPr>
    <p:cSldViewPr snapToGrid="0">
      <p:cViewPr varScale="1">
        <p:scale>
          <a:sx n="109" d="100"/>
          <a:sy n="109" d="100"/>
        </p:scale>
        <p:origin x="-624" y="-90"/>
      </p:cViewPr>
      <p:guideLst>
        <p:guide orient="horz" pos="2160"/>
        <p:guide pos="2880"/>
      </p:guideLst>
    </p:cSldViewPr>
  </p:slideViewPr>
  <p:notesTextViewPr>
    <p:cViewPr>
      <p:scale>
        <a:sx n="100" d="100"/>
        <a:sy n="100" d="100"/>
      </p:scale>
      <p:origin x="0" y="0"/>
    </p:cViewPr>
  </p:notesTextViewPr>
  <p:sorterViewPr>
    <p:cViewPr>
      <p:scale>
        <a:sx n="142" d="100"/>
        <a:sy n="142" d="100"/>
      </p:scale>
      <p:origin x="0" y="16638"/>
    </p:cViewPr>
  </p:sorterViewPr>
  <p:notesViewPr>
    <p:cSldViewPr snapToGrid="0">
      <p:cViewPr varScale="1">
        <p:scale>
          <a:sx n="81" d="100"/>
          <a:sy n="81" d="100"/>
        </p:scale>
        <p:origin x="-2046"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3150" tIns="46576" rIns="93150" bIns="46576" rtlCol="0"/>
          <a:lstStyle>
            <a:lvl1pPr algn="l">
              <a:defRPr sz="1200">
                <a:latin typeface="Arial" charset="0"/>
              </a:defRPr>
            </a:lvl1pPr>
          </a:lstStyle>
          <a:p>
            <a:pPr>
              <a:defRPr/>
            </a:pPr>
            <a:endParaRPr lang="en-US" dirty="0"/>
          </a:p>
        </p:txBody>
      </p:sp>
      <p:sp>
        <p:nvSpPr>
          <p:cNvPr id="3" name="Date Placeholder 2"/>
          <p:cNvSpPr>
            <a:spLocks noGrp="1"/>
          </p:cNvSpPr>
          <p:nvPr>
            <p:ph type="dt" sz="quarter" idx="1"/>
          </p:nvPr>
        </p:nvSpPr>
        <p:spPr>
          <a:xfrm>
            <a:off x="3970339" y="0"/>
            <a:ext cx="3038475" cy="465138"/>
          </a:xfrm>
          <a:prstGeom prst="rect">
            <a:avLst/>
          </a:prstGeom>
        </p:spPr>
        <p:txBody>
          <a:bodyPr vert="horz" lIns="93150" tIns="46576" rIns="93150" bIns="46576" rtlCol="0"/>
          <a:lstStyle>
            <a:lvl1pPr algn="r">
              <a:defRPr sz="1200">
                <a:latin typeface="Arial" charset="0"/>
              </a:defRPr>
            </a:lvl1pPr>
          </a:lstStyle>
          <a:p>
            <a:pPr>
              <a:defRPr/>
            </a:pPr>
            <a:endParaRPr lang="en-US" dirty="0"/>
          </a:p>
        </p:txBody>
      </p:sp>
      <p:sp>
        <p:nvSpPr>
          <p:cNvPr id="4" name="Footer Placeholder 3"/>
          <p:cNvSpPr>
            <a:spLocks noGrp="1"/>
          </p:cNvSpPr>
          <p:nvPr>
            <p:ph type="ftr" sz="quarter" idx="2"/>
          </p:nvPr>
        </p:nvSpPr>
        <p:spPr>
          <a:xfrm>
            <a:off x="1" y="8829675"/>
            <a:ext cx="3038475" cy="465138"/>
          </a:xfrm>
          <a:prstGeom prst="rect">
            <a:avLst/>
          </a:prstGeom>
        </p:spPr>
        <p:txBody>
          <a:bodyPr vert="horz" lIns="93150" tIns="46576" rIns="93150" bIns="46576" rtlCol="0" anchor="b"/>
          <a:lstStyle>
            <a:lvl1pPr algn="l">
              <a:defRPr sz="1200">
                <a:latin typeface="Arial" charset="0"/>
              </a:defRPr>
            </a:lvl1pPr>
          </a:lstStyle>
          <a:p>
            <a:pPr>
              <a:defRPr/>
            </a:pPr>
            <a:endParaRPr lang="en-US" dirty="0"/>
          </a:p>
        </p:txBody>
      </p:sp>
      <p:sp>
        <p:nvSpPr>
          <p:cNvPr id="5" name="Slide Number Placeholder 4"/>
          <p:cNvSpPr>
            <a:spLocks noGrp="1"/>
          </p:cNvSpPr>
          <p:nvPr>
            <p:ph type="sldNum" sz="quarter" idx="3"/>
          </p:nvPr>
        </p:nvSpPr>
        <p:spPr>
          <a:xfrm>
            <a:off x="3970339" y="8829675"/>
            <a:ext cx="3038475" cy="465138"/>
          </a:xfrm>
          <a:prstGeom prst="rect">
            <a:avLst/>
          </a:prstGeom>
        </p:spPr>
        <p:txBody>
          <a:bodyPr vert="horz" lIns="93150" tIns="46576" rIns="93150" bIns="46576" rtlCol="0" anchor="b"/>
          <a:lstStyle>
            <a:lvl1pPr algn="r">
              <a:defRPr sz="1200">
                <a:latin typeface="Arial" charset="0"/>
              </a:defRPr>
            </a:lvl1pPr>
          </a:lstStyle>
          <a:p>
            <a:pPr>
              <a:defRPr/>
            </a:pPr>
            <a:fld id="{245BCEE5-64F5-4C3A-84F6-30394E7DB2C9}" type="slidenum">
              <a:rPr lang="en-US"/>
              <a:pPr>
                <a:defRPr/>
              </a:pPr>
              <a:t>‹#›</a:t>
            </a:fld>
            <a:endParaRPr lang="en-US" dirty="0"/>
          </a:p>
        </p:txBody>
      </p:sp>
    </p:spTree>
    <p:extLst>
      <p:ext uri="{BB962C8B-B14F-4D97-AF65-F5344CB8AC3E}">
        <p14:creationId xmlns:p14="http://schemas.microsoft.com/office/powerpoint/2010/main" val="14902945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3150" tIns="46576" rIns="93150" bIns="46576" rtlCol="0"/>
          <a:lstStyle>
            <a:lvl1pPr algn="l">
              <a:defRPr sz="1200">
                <a:latin typeface="Arial" charset="0"/>
              </a:defRPr>
            </a:lvl1pPr>
          </a:lstStyle>
          <a:p>
            <a:pPr>
              <a:defRPr/>
            </a:pPr>
            <a:endParaRPr lang="en-US" dirty="0"/>
          </a:p>
        </p:txBody>
      </p:sp>
      <p:sp>
        <p:nvSpPr>
          <p:cNvPr id="3" name="Date Placeholder 2"/>
          <p:cNvSpPr>
            <a:spLocks noGrp="1"/>
          </p:cNvSpPr>
          <p:nvPr>
            <p:ph type="dt" idx="1"/>
          </p:nvPr>
        </p:nvSpPr>
        <p:spPr>
          <a:xfrm>
            <a:off x="3970339" y="0"/>
            <a:ext cx="3038475" cy="465138"/>
          </a:xfrm>
          <a:prstGeom prst="rect">
            <a:avLst/>
          </a:prstGeom>
        </p:spPr>
        <p:txBody>
          <a:bodyPr vert="horz" lIns="93150" tIns="46576" rIns="93150" bIns="46576" rtlCol="0"/>
          <a:lstStyle>
            <a:lvl1pPr algn="r">
              <a:defRPr sz="1200">
                <a:latin typeface="Arial" charset="0"/>
              </a:defRPr>
            </a:lvl1pPr>
          </a:lstStyle>
          <a:p>
            <a:pPr>
              <a:defRPr/>
            </a:pPr>
            <a:fld id="{B7BF8312-0405-43DC-8200-CC91BF8A0FE4}" type="datetimeFigureOut">
              <a:rPr lang="en-US"/>
              <a:pPr>
                <a:defRPr/>
              </a:pPr>
              <a:t>8/7/2018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50" tIns="46576" rIns="93150" bIns="46576" rtlCol="0" anchor="ctr"/>
          <a:lstStyle/>
          <a:p>
            <a:pPr lvl="0"/>
            <a:endParaRPr lang="en-US" noProof="0" dirty="0" smtClean="0"/>
          </a:p>
        </p:txBody>
      </p:sp>
      <p:sp>
        <p:nvSpPr>
          <p:cNvPr id="5" name="Notes Placeholder 4"/>
          <p:cNvSpPr>
            <a:spLocks noGrp="1"/>
          </p:cNvSpPr>
          <p:nvPr>
            <p:ph type="body" sz="quarter" idx="3"/>
          </p:nvPr>
        </p:nvSpPr>
        <p:spPr>
          <a:xfrm>
            <a:off x="701675" y="4416426"/>
            <a:ext cx="5607050" cy="4183063"/>
          </a:xfrm>
          <a:prstGeom prst="rect">
            <a:avLst/>
          </a:prstGeom>
        </p:spPr>
        <p:txBody>
          <a:bodyPr vert="horz" lIns="93150" tIns="46576" rIns="93150" bIns="4657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1" y="8829675"/>
            <a:ext cx="3038475" cy="465138"/>
          </a:xfrm>
          <a:prstGeom prst="rect">
            <a:avLst/>
          </a:prstGeom>
        </p:spPr>
        <p:txBody>
          <a:bodyPr vert="horz" lIns="93150" tIns="46576" rIns="93150" bIns="46576" rtlCol="0" anchor="b"/>
          <a:lstStyle>
            <a:lvl1pPr algn="l">
              <a:defRPr sz="1200">
                <a:latin typeface="Arial" charset="0"/>
              </a:defRPr>
            </a:lvl1pPr>
          </a:lstStyle>
          <a:p>
            <a:pPr>
              <a:defRPr/>
            </a:pPr>
            <a:endParaRPr lang="en-US" dirty="0"/>
          </a:p>
        </p:txBody>
      </p:sp>
      <p:sp>
        <p:nvSpPr>
          <p:cNvPr id="7" name="Slide Number Placeholder 6"/>
          <p:cNvSpPr>
            <a:spLocks noGrp="1"/>
          </p:cNvSpPr>
          <p:nvPr>
            <p:ph type="sldNum" sz="quarter" idx="5"/>
          </p:nvPr>
        </p:nvSpPr>
        <p:spPr>
          <a:xfrm>
            <a:off x="3970339" y="8829675"/>
            <a:ext cx="3038475" cy="465138"/>
          </a:xfrm>
          <a:prstGeom prst="rect">
            <a:avLst/>
          </a:prstGeom>
        </p:spPr>
        <p:txBody>
          <a:bodyPr vert="horz" lIns="93150" tIns="46576" rIns="93150" bIns="46576" rtlCol="0" anchor="b"/>
          <a:lstStyle>
            <a:lvl1pPr algn="r">
              <a:defRPr sz="1200">
                <a:latin typeface="Arial" charset="0"/>
              </a:defRPr>
            </a:lvl1pPr>
          </a:lstStyle>
          <a:p>
            <a:pPr>
              <a:defRPr/>
            </a:pPr>
            <a:fld id="{0831CFA7-6019-4D83-8AF6-4C2217489D62}" type="slidenum">
              <a:rPr lang="en-US"/>
              <a:pPr>
                <a:defRPr/>
              </a:pPr>
              <a:t>‹#›</a:t>
            </a:fld>
            <a:endParaRPr lang="en-US" dirty="0"/>
          </a:p>
        </p:txBody>
      </p:sp>
    </p:spTree>
    <p:extLst>
      <p:ext uri="{BB962C8B-B14F-4D97-AF65-F5344CB8AC3E}">
        <p14:creationId xmlns:p14="http://schemas.microsoft.com/office/powerpoint/2010/main" val="37730148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This</a:t>
            </a:r>
            <a:r>
              <a:rPr lang="en-US" baseline="0" dirty="0" smtClean="0"/>
              <a:t> module focuses on completing the Manure Management Plan Summary worksheet.  It illustrates the option of using the Manure Application Rate Tables included in “Land Application of Manure – Appendix 1”.</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Facilitators should review and be familiar the guidance on pages 10-12 of “Land Application of Manure” and pages 1-4 in Appendix 1 – Manure Application Rate Tables.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Facilitators must be understand that the Manure Application Rate Tables option can only be used for the crop and manure type scenarios contained in Appendix 1 and the Supplement tables that have been developed.  For crops and manure types not included in the tables, double crops, and multiple manure applications in one growing season the tables option can not be used.  In those scenarios the Nutrient Balance Sheet option.  See the MMP NBS module.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831CFA7-6019-4D83-8AF6-4C2217489D62}"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If</a:t>
            </a:r>
            <a:r>
              <a:rPr lang="en-US" baseline="0" dirty="0" smtClean="0"/>
              <a:t> the farmer knows his typical application rates these can be written in pencil in the “Planned Application Rate (d)” column.  Or they can be noted on a separate piece of paper.</a:t>
            </a:r>
            <a:endParaRPr lang="en-US" dirty="0" smtClean="0"/>
          </a:p>
          <a:p>
            <a:endParaRPr lang="en-US" dirty="0"/>
          </a:p>
        </p:txBody>
      </p:sp>
      <p:sp>
        <p:nvSpPr>
          <p:cNvPr id="4" name="Slide Number Placeholder 3"/>
          <p:cNvSpPr>
            <a:spLocks noGrp="1"/>
          </p:cNvSpPr>
          <p:nvPr>
            <p:ph type="sldNum" sz="quarter" idx="10"/>
          </p:nvPr>
        </p:nvSpPr>
        <p:spPr/>
        <p:txBody>
          <a:bodyPr/>
          <a:lstStyle/>
          <a:p>
            <a:fld id="{7FCB4919-F236-47C6-81BF-DA083ED86A7D}" type="slidenum">
              <a:rPr lang="en-US" smtClean="0"/>
              <a:pPr/>
              <a:t>23</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a:t>
            </a:r>
            <a:r>
              <a:rPr lang="en-US" baseline="0" dirty="0" smtClean="0"/>
              <a:t>:  this presentation illustrates option 1, the Manure Application Rate Tables.</a:t>
            </a:r>
            <a:endParaRPr lang="en-US" dirty="0"/>
          </a:p>
        </p:txBody>
      </p:sp>
      <p:sp>
        <p:nvSpPr>
          <p:cNvPr id="4" name="Slide Number Placeholder 3"/>
          <p:cNvSpPr>
            <a:spLocks noGrp="1"/>
          </p:cNvSpPr>
          <p:nvPr>
            <p:ph type="sldNum" sz="quarter" idx="10"/>
          </p:nvPr>
        </p:nvSpPr>
        <p:spPr/>
        <p:txBody>
          <a:bodyPr/>
          <a:lstStyle/>
          <a:p>
            <a:pPr>
              <a:defRPr/>
            </a:pPr>
            <a:fld id="{0831CFA7-6019-4D83-8AF6-4C2217489D62}" type="slidenum">
              <a:rPr lang="en-US" smtClean="0"/>
              <a:pPr>
                <a:defRPr/>
              </a:pPr>
              <a:t>24</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purpose</a:t>
            </a:r>
            <a:r>
              <a:rPr lang="en-US" baseline="0" dirty="0" smtClean="0"/>
              <a:t> of this summary table is to illustrate the pros and cons of the different planning options.  The two rows at the top with the arrows are the key points.  If a farmer wants a simple-easy-inexpensive planning process then he will have to settle for more restrictive manure application rates.  To obtain more flexibility in his application rates will require more complexity, and therefore, more time and expense in the planning process.</a:t>
            </a:r>
          </a:p>
          <a:p>
            <a:endParaRPr lang="en-US" baseline="0" dirty="0" smtClean="0"/>
          </a:p>
          <a:p>
            <a:r>
              <a:rPr lang="en-US" dirty="0" smtClean="0"/>
              <a:t>Facilitators are encouraged to become very familiar with this</a:t>
            </a:r>
            <a:r>
              <a:rPr lang="en-US" baseline="0" dirty="0" smtClean="0"/>
              <a:t> table and be able to discuss the nuances illustrated.  Otherwise it is recommended that this slide not be used at all.</a:t>
            </a:r>
            <a:endParaRPr lang="en-US" dirty="0"/>
          </a:p>
        </p:txBody>
      </p:sp>
      <p:sp>
        <p:nvSpPr>
          <p:cNvPr id="4" name="Slide Number Placeholder 3"/>
          <p:cNvSpPr>
            <a:spLocks noGrp="1"/>
          </p:cNvSpPr>
          <p:nvPr>
            <p:ph type="sldNum" sz="quarter" idx="10"/>
          </p:nvPr>
        </p:nvSpPr>
        <p:spPr/>
        <p:txBody>
          <a:bodyPr/>
          <a:lstStyle/>
          <a:p>
            <a:pPr>
              <a:defRPr/>
            </a:pPr>
            <a:fld id="{0831CFA7-6019-4D83-8AF6-4C2217489D62}" type="slidenum">
              <a:rPr lang="en-US" smtClean="0"/>
              <a:pPr>
                <a:defRPr/>
              </a:pPr>
              <a:t>25</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and the following</a:t>
            </a:r>
            <a:r>
              <a:rPr lang="en-US" baseline="0" dirty="0" smtClean="0"/>
              <a:t> soil test slides are optional.  The intent is to help farmers find the ppm P on their soil test reports</a:t>
            </a:r>
            <a:endParaRPr lang="en-US" dirty="0"/>
          </a:p>
        </p:txBody>
      </p:sp>
      <p:sp>
        <p:nvSpPr>
          <p:cNvPr id="4" name="Slide Number Placeholder 3"/>
          <p:cNvSpPr>
            <a:spLocks noGrp="1"/>
          </p:cNvSpPr>
          <p:nvPr>
            <p:ph type="sldNum" sz="quarter" idx="10"/>
          </p:nvPr>
        </p:nvSpPr>
        <p:spPr/>
        <p:txBody>
          <a:bodyPr/>
          <a:lstStyle/>
          <a:p>
            <a:pPr>
              <a:defRPr/>
            </a:pPr>
            <a:fld id="{0831CFA7-6019-4D83-8AF6-4C2217489D62}" type="slidenum">
              <a:rPr lang="en-US" smtClean="0"/>
              <a:pPr>
                <a:defRPr/>
              </a:pPr>
              <a:t>28</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 #1.</a:t>
            </a:r>
            <a:endParaRPr lang="en-US" dirty="0"/>
          </a:p>
        </p:txBody>
      </p:sp>
      <p:sp>
        <p:nvSpPr>
          <p:cNvPr id="4" name="Slide Number Placeholder 3"/>
          <p:cNvSpPr>
            <a:spLocks noGrp="1"/>
          </p:cNvSpPr>
          <p:nvPr>
            <p:ph type="sldNum" sz="quarter" idx="10"/>
          </p:nvPr>
        </p:nvSpPr>
        <p:spPr/>
        <p:txBody>
          <a:bodyPr/>
          <a:lstStyle/>
          <a:p>
            <a:pPr>
              <a:defRPr/>
            </a:pPr>
            <a:fld id="{0831CFA7-6019-4D83-8AF6-4C2217489D62}" type="slidenum">
              <a:rPr lang="en-US" smtClean="0"/>
              <a:pPr>
                <a:defRPr/>
              </a:pPr>
              <a:t>34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 #2 – Winter Application.</a:t>
            </a:r>
            <a:endParaRPr lang="en-US" dirty="0"/>
          </a:p>
        </p:txBody>
      </p:sp>
      <p:sp>
        <p:nvSpPr>
          <p:cNvPr id="4" name="Slide Number Placeholder 3"/>
          <p:cNvSpPr>
            <a:spLocks noGrp="1"/>
          </p:cNvSpPr>
          <p:nvPr>
            <p:ph type="sldNum" sz="quarter" idx="10"/>
          </p:nvPr>
        </p:nvSpPr>
        <p:spPr/>
        <p:txBody>
          <a:bodyPr/>
          <a:lstStyle/>
          <a:p>
            <a:pPr>
              <a:defRPr/>
            </a:pPr>
            <a:fld id="{0831CFA7-6019-4D83-8AF6-4C2217489D62}" type="slidenum">
              <a:rPr lang="en-US" smtClean="0"/>
              <a:pPr>
                <a:defRPr/>
              </a:pPr>
              <a:t>41</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This exercise completes the “Planned Application Rate (d)”, “Commercial Fertilizer Application Rate (f)”, and Fields (g) columns of the Manure Management Plan Summary worksheet.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Facilitators may want to refer participants  to the completed example of the Manure Management Plan Summary worksheet.  This is page 12 in “Land Application of Manure”.</a:t>
            </a:r>
          </a:p>
          <a:p>
            <a:endParaRPr lang="en-US" dirty="0"/>
          </a:p>
        </p:txBody>
      </p:sp>
      <p:sp>
        <p:nvSpPr>
          <p:cNvPr id="4" name="Slide Number Placeholder 3"/>
          <p:cNvSpPr>
            <a:spLocks noGrp="1"/>
          </p:cNvSpPr>
          <p:nvPr>
            <p:ph type="sldNum" sz="quarter" idx="10"/>
          </p:nvPr>
        </p:nvSpPr>
        <p:spPr/>
        <p:txBody>
          <a:bodyPr/>
          <a:lstStyle/>
          <a:p>
            <a:fld id="{7FCB4919-F236-47C6-81BF-DA083ED86A7D}" type="slidenum">
              <a:rPr lang="en-US" smtClean="0"/>
              <a:pPr/>
              <a:t>45</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At</a:t>
            </a:r>
            <a:r>
              <a:rPr lang="en-US" baseline="0" dirty="0" smtClean="0"/>
              <a:t> this point the farmers should have the blank Manure Management Plan Summary worksheet in front of them.  This is page 6 of the Manure Management Plan Workbook section.</a:t>
            </a:r>
          </a:p>
          <a:p>
            <a:endParaRPr lang="en-US" dirty="0"/>
          </a:p>
        </p:txBody>
      </p:sp>
      <p:sp>
        <p:nvSpPr>
          <p:cNvPr id="4" name="Slide Number Placeholder 3"/>
          <p:cNvSpPr>
            <a:spLocks noGrp="1"/>
          </p:cNvSpPr>
          <p:nvPr>
            <p:ph type="sldNum" sz="quarter" idx="10"/>
          </p:nvPr>
        </p:nvSpPr>
        <p:spPr/>
        <p:txBody>
          <a:bodyPr/>
          <a:lstStyle/>
          <a:p>
            <a:pPr>
              <a:defRPr/>
            </a:pPr>
            <a:fld id="{0831CFA7-6019-4D83-8AF6-4C2217489D62}" type="slidenum">
              <a:rPr lang="en-US" smtClean="0"/>
              <a:pPr>
                <a:defRPr/>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purpose of</a:t>
            </a:r>
            <a:r>
              <a:rPr lang="en-US" baseline="0" dirty="0" smtClean="0"/>
              <a:t> this and the following slides is to develop a list of crop scenarios that are determined by different combinations of crop/yield, manure group, manure application season, and applied manure incorporation timing.</a:t>
            </a:r>
          </a:p>
          <a:p>
            <a:endParaRPr lang="en-US" baseline="0" dirty="0" smtClean="0"/>
          </a:p>
          <a:p>
            <a:r>
              <a:rPr lang="en-US" baseline="0" dirty="0" smtClean="0"/>
              <a:t>Facilitators should become very familiar with these slides and the process and intended outcome.  The Manure Management Plan Summary worksheet can be used to record the different steps in identifying these crop groups or this could be done a piece of “scratch paper”.</a:t>
            </a:r>
            <a:endParaRPr lang="en-US" dirty="0"/>
          </a:p>
        </p:txBody>
      </p:sp>
      <p:sp>
        <p:nvSpPr>
          <p:cNvPr id="4" name="Slide Number Placeholder 3"/>
          <p:cNvSpPr>
            <a:spLocks noGrp="1"/>
          </p:cNvSpPr>
          <p:nvPr>
            <p:ph type="sldNum" sz="quarter" idx="10"/>
          </p:nvPr>
        </p:nvSpPr>
        <p:spPr/>
        <p:txBody>
          <a:bodyPr/>
          <a:lstStyle/>
          <a:p>
            <a:pPr>
              <a:defRPr/>
            </a:pPr>
            <a:fld id="{0831CFA7-6019-4D83-8AF6-4C2217489D62}"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This exercise completes the “Crop Group and Yield (a)” column of the Manure Management Plan Summary worksheet.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Facilitators may want to refer participants  to the completed example of the Manure Management Plan Summary worksheet.  This is page 12 in “Land Application of Manure”.</a:t>
            </a:r>
          </a:p>
          <a:p>
            <a:endParaRPr lang="en-US" dirty="0"/>
          </a:p>
        </p:txBody>
      </p:sp>
      <p:sp>
        <p:nvSpPr>
          <p:cNvPr id="4" name="Slide Number Placeholder 3"/>
          <p:cNvSpPr>
            <a:spLocks noGrp="1"/>
          </p:cNvSpPr>
          <p:nvPr>
            <p:ph type="sldNum" sz="quarter" idx="10"/>
          </p:nvPr>
        </p:nvSpPr>
        <p:spPr/>
        <p:txBody>
          <a:bodyPr/>
          <a:lstStyle/>
          <a:p>
            <a:fld id="{7FCB4919-F236-47C6-81BF-DA083ED86A7D}" type="slidenum">
              <a:rPr lang="en-US" smtClean="0"/>
              <a:pPr/>
              <a:t>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881EEDC-A379-4561-B174-A94ECCC056D0}" type="slidenum">
              <a:rPr lang="en-US" smtClean="0"/>
              <a:pPr>
                <a:defRPr/>
              </a:pPr>
              <a:t>8</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This exercise completes the “Manure Group (b)” column of the Manure Management Plan Summary worksheet.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Facilitators may want to refer participants  to the completed example of the Manure Management Plan Summary worksheet.  This is page 12 in “Land Application of Manure”.</a:t>
            </a:r>
          </a:p>
          <a:p>
            <a:endParaRPr lang="en-US" dirty="0"/>
          </a:p>
        </p:txBody>
      </p:sp>
      <p:sp>
        <p:nvSpPr>
          <p:cNvPr id="4" name="Slide Number Placeholder 3"/>
          <p:cNvSpPr>
            <a:spLocks noGrp="1"/>
          </p:cNvSpPr>
          <p:nvPr>
            <p:ph type="sldNum" sz="quarter" idx="10"/>
          </p:nvPr>
        </p:nvSpPr>
        <p:spPr/>
        <p:txBody>
          <a:bodyPr/>
          <a:lstStyle/>
          <a:p>
            <a:fld id="{7FCB4919-F236-47C6-81BF-DA083ED86A7D}" type="slidenum">
              <a:rPr lang="en-US" smtClean="0"/>
              <a:pPr/>
              <a:t>11</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This exercise completes the “Application Season (c)” column of the Manure Management Plan Summary worksheet.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Facilitators may want to refer participants  to the completed example of the Manure Management Plan Summary worksheet.  This is page 12 in “Land Application of Manure”.</a:t>
            </a:r>
          </a:p>
          <a:p>
            <a:endParaRPr lang="en-US" dirty="0"/>
          </a:p>
        </p:txBody>
      </p:sp>
      <p:sp>
        <p:nvSpPr>
          <p:cNvPr id="4" name="Slide Number Placeholder 3"/>
          <p:cNvSpPr>
            <a:spLocks noGrp="1"/>
          </p:cNvSpPr>
          <p:nvPr>
            <p:ph type="sldNum" sz="quarter" idx="10"/>
          </p:nvPr>
        </p:nvSpPr>
        <p:spPr/>
        <p:txBody>
          <a:bodyPr/>
          <a:lstStyle/>
          <a:p>
            <a:fld id="{7FCB4919-F236-47C6-81BF-DA083ED86A7D}" type="slidenum">
              <a:rPr lang="en-US" smtClean="0"/>
              <a:pPr/>
              <a:t>14</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This exercise completes the “Incorporation Timing (e)” column of the Manure Management Plan Summary worksheet.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Facilitators may want to refer participants  to the completed example of the Manure Management Plan Summary worksheet.  This is page 12 in “Land Application of Manure”.</a:t>
            </a:r>
          </a:p>
          <a:p>
            <a:endParaRPr lang="en-US" dirty="0"/>
          </a:p>
        </p:txBody>
      </p:sp>
      <p:sp>
        <p:nvSpPr>
          <p:cNvPr id="4" name="Slide Number Placeholder 3"/>
          <p:cNvSpPr>
            <a:spLocks noGrp="1"/>
          </p:cNvSpPr>
          <p:nvPr>
            <p:ph type="sldNum" sz="quarter" idx="10"/>
          </p:nvPr>
        </p:nvSpPr>
        <p:spPr/>
        <p:txBody>
          <a:bodyPr/>
          <a:lstStyle/>
          <a:p>
            <a:fld id="{7FCB4919-F236-47C6-81BF-DA083ED86A7D}" type="slidenum">
              <a:rPr lang="en-US" smtClean="0"/>
              <a:pPr/>
              <a:t>17</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831CFA7-6019-4D83-8AF6-4C2217489D62}" type="slidenum">
              <a:rPr lang="en-US" smtClean="0"/>
              <a:pPr>
                <a:defRPr/>
              </a:pPr>
              <a:t>22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Title Slide w/ Industry Thumbnails">
    <p:spTree>
      <p:nvGrpSpPr>
        <p:cNvPr id="1" name=""/>
        <p:cNvGrpSpPr/>
        <p:nvPr/>
      </p:nvGrpSpPr>
      <p:grpSpPr>
        <a:xfrm>
          <a:off x="0" y="0"/>
          <a:ext cx="0" cy="0"/>
          <a:chOff x="0" y="0"/>
          <a:chExt cx="0" cy="0"/>
        </a:xfrm>
      </p:grpSpPr>
      <p:pic>
        <p:nvPicPr>
          <p:cNvPr id="4" name="Picture 6" descr="Footer1.jpg"/>
          <p:cNvPicPr>
            <a:picLocks noChangeAspect="1"/>
          </p:cNvPicPr>
          <p:nvPr/>
        </p:nvPicPr>
        <p:blipFill>
          <a:blip r:embed="rId2" cstate="screen"/>
          <a:srcRect/>
          <a:stretch>
            <a:fillRect/>
          </a:stretch>
        </p:blipFill>
        <p:spPr bwMode="auto">
          <a:xfrm>
            <a:off x="0" y="5857875"/>
            <a:ext cx="9144000" cy="1027113"/>
          </a:xfrm>
          <a:prstGeom prst="rect">
            <a:avLst/>
          </a:prstGeom>
          <a:noFill/>
          <a:ln w="9525">
            <a:noFill/>
            <a:miter lim="800000"/>
            <a:headEnd/>
            <a:tailEnd/>
          </a:ln>
        </p:spPr>
      </p:pic>
      <p:pic>
        <p:nvPicPr>
          <p:cNvPr id="5" name="Picture 7" descr="blankheadt.jpg"/>
          <p:cNvPicPr>
            <a:picLocks noChangeAspect="1"/>
          </p:cNvPicPr>
          <p:nvPr/>
        </p:nvPicPr>
        <p:blipFill>
          <a:blip r:embed="rId3" cstate="screen"/>
          <a:srcRect/>
          <a:stretch>
            <a:fillRect/>
          </a:stretch>
        </p:blipFill>
        <p:spPr bwMode="auto">
          <a:xfrm>
            <a:off x="0" y="-26988"/>
            <a:ext cx="9144000" cy="627063"/>
          </a:xfrm>
          <a:prstGeom prst="rect">
            <a:avLst/>
          </a:prstGeom>
          <a:noFill/>
          <a:ln w="9525">
            <a:noFill/>
            <a:miter lim="800000"/>
            <a:headEnd/>
            <a:tailEnd/>
          </a:ln>
        </p:spPr>
      </p:pic>
      <p:sp>
        <p:nvSpPr>
          <p:cNvPr id="2" name="Title 1"/>
          <p:cNvSpPr>
            <a:spLocks noGrp="1"/>
          </p:cNvSpPr>
          <p:nvPr>
            <p:ph type="title"/>
          </p:nvPr>
        </p:nvSpPr>
        <p:spPr>
          <a:xfrm>
            <a:off x="1384385" y="4203192"/>
            <a:ext cx="7412166" cy="1359408"/>
          </a:xfrm>
        </p:spPr>
        <p:txBody>
          <a:bodyPr lIns="0" tIns="0" rIns="0" bIns="0"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1408705" y="2717292"/>
            <a:ext cx="7387845" cy="1500187"/>
          </a:xfrm>
        </p:spPr>
        <p:txBody>
          <a:bodyPr lIns="0" tIns="0" rIns="0" bIns="0"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Only w/ Bottom Bar">
    <p:spTree>
      <p:nvGrpSpPr>
        <p:cNvPr id="1" name=""/>
        <p:cNvGrpSpPr/>
        <p:nvPr/>
      </p:nvGrpSpPr>
      <p:grpSpPr>
        <a:xfrm>
          <a:off x="0" y="0"/>
          <a:ext cx="0" cy="0"/>
          <a:chOff x="0" y="0"/>
          <a:chExt cx="0" cy="0"/>
        </a:xfrm>
      </p:grpSpPr>
      <p:sp>
        <p:nvSpPr>
          <p:cNvPr id="3" name="Title 1"/>
          <p:cNvSpPr txBox="1">
            <a:spLocks/>
          </p:cNvSpPr>
          <p:nvPr/>
        </p:nvSpPr>
        <p:spPr bwMode="auto">
          <a:xfrm>
            <a:off x="646113" y="357188"/>
            <a:ext cx="8035925" cy="731837"/>
          </a:xfrm>
          <a:prstGeom prst="rect">
            <a:avLst/>
          </a:prstGeom>
          <a:noFill/>
          <a:ln>
            <a:noFill/>
          </a:ln>
          <a:extLst/>
        </p:spPr>
        <p:txBody>
          <a:bodyPr lIns="0" rIns="0" anchor="ctr"/>
          <a:lstStyle>
            <a:lvl1pPr algn="l">
              <a:defRPr/>
            </a:lvl1pPr>
          </a:lstStyle>
          <a:p>
            <a:pPr>
              <a:defRPr/>
            </a:pPr>
            <a:endParaRPr lang="en-US" sz="4400" dirty="0">
              <a:latin typeface="+mj-lt"/>
              <a:ea typeface="+mj-ea"/>
              <a:cs typeface="+mj-cs"/>
            </a:endParaRPr>
          </a:p>
        </p:txBody>
      </p:sp>
      <p:pic>
        <p:nvPicPr>
          <p:cNvPr id="4" name="Picture 7" descr="Head&amp;FootArt.jpg"/>
          <p:cNvPicPr>
            <a:picLocks noChangeAspect="1"/>
          </p:cNvPicPr>
          <p:nvPr/>
        </p:nvPicPr>
        <p:blipFill>
          <a:blip r:embed="rId2" cstate="screen"/>
          <a:srcRect/>
          <a:stretch>
            <a:fillRect/>
          </a:stretch>
        </p:blipFill>
        <p:spPr bwMode="auto">
          <a:xfrm>
            <a:off x="0" y="6229350"/>
            <a:ext cx="9144000" cy="628650"/>
          </a:xfrm>
          <a:prstGeom prst="rect">
            <a:avLst/>
          </a:prstGeom>
          <a:noFill/>
          <a:ln w="9525">
            <a:noFill/>
            <a:miter lim="800000"/>
            <a:headEnd/>
            <a:tailEnd/>
          </a:ln>
        </p:spPr>
      </p:pic>
      <p:sp>
        <p:nvSpPr>
          <p:cNvPr id="5" name="Title 1"/>
          <p:cNvSpPr>
            <a:spLocks noGrp="1"/>
          </p:cNvSpPr>
          <p:nvPr>
            <p:ph type="title"/>
          </p:nvPr>
        </p:nvSpPr>
        <p:spPr>
          <a:xfrm>
            <a:off x="645546" y="356600"/>
            <a:ext cx="8151004" cy="731838"/>
          </a:xfrm>
        </p:spPr>
        <p:txBody>
          <a:bodyPr lIns="0" rIns="0"/>
          <a:lstStyle>
            <a:lvl1pPr algn="l">
              <a:defRPr/>
            </a:lvl1pPr>
          </a:lstStyle>
          <a:p>
            <a:r>
              <a:rPr lang="en-US" smtClean="0"/>
              <a:t>Click to edit Master title style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69875"/>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20725" y="165893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3125" y="165893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69"/>
          <p:cNvSpPr>
            <a:spLocks noGrp="1" noChangeArrowheads="1"/>
          </p:cNvSpPr>
          <p:nvPr>
            <p:ph type="dt" sz="half" idx="10"/>
          </p:nvPr>
        </p:nvSpPr>
        <p:spPr>
          <a:ln/>
        </p:spPr>
        <p:txBody>
          <a:bodyPr/>
          <a:lstStyle>
            <a:lvl1pPr>
              <a:defRPr/>
            </a:lvl1pPr>
          </a:lstStyle>
          <a:p>
            <a:pPr>
              <a:defRPr/>
            </a:pPr>
            <a:endParaRPr lang="en-US" dirty="0"/>
          </a:p>
        </p:txBody>
      </p:sp>
      <p:sp>
        <p:nvSpPr>
          <p:cNvPr id="3" name="Rectangle 70"/>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71"/>
          <p:cNvSpPr>
            <a:spLocks noGrp="1" noChangeArrowheads="1"/>
          </p:cNvSpPr>
          <p:nvPr>
            <p:ph type="sldNum" sz="quarter" idx="12"/>
          </p:nvPr>
        </p:nvSpPr>
        <p:spPr>
          <a:ln/>
        </p:spPr>
        <p:txBody>
          <a:bodyPr/>
          <a:lstStyle>
            <a:lvl1pPr>
              <a:defRPr/>
            </a:lvl1pPr>
          </a:lstStyle>
          <a:p>
            <a:pPr>
              <a:defRPr/>
            </a:pPr>
            <a:fld id="{F6B7B8BF-1972-48D3-A2CD-539881912C50}"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w/ Science Thumbnails">
    <p:spTree>
      <p:nvGrpSpPr>
        <p:cNvPr id="1" name=""/>
        <p:cNvGrpSpPr/>
        <p:nvPr/>
      </p:nvGrpSpPr>
      <p:grpSpPr>
        <a:xfrm>
          <a:off x="0" y="0"/>
          <a:ext cx="0" cy="0"/>
          <a:chOff x="0" y="0"/>
          <a:chExt cx="0" cy="0"/>
        </a:xfrm>
      </p:grpSpPr>
      <p:pic>
        <p:nvPicPr>
          <p:cNvPr id="4" name="Picture 6" descr="Footer2.jpg"/>
          <p:cNvPicPr>
            <a:picLocks noChangeAspect="1"/>
          </p:cNvPicPr>
          <p:nvPr/>
        </p:nvPicPr>
        <p:blipFill>
          <a:blip r:embed="rId2" cstate="screen"/>
          <a:srcRect/>
          <a:stretch>
            <a:fillRect/>
          </a:stretch>
        </p:blipFill>
        <p:spPr bwMode="auto">
          <a:xfrm>
            <a:off x="0" y="5857875"/>
            <a:ext cx="9144000" cy="1027113"/>
          </a:xfrm>
          <a:prstGeom prst="rect">
            <a:avLst/>
          </a:prstGeom>
          <a:noFill/>
          <a:ln w="9525">
            <a:noFill/>
            <a:miter lim="800000"/>
            <a:headEnd/>
            <a:tailEnd/>
          </a:ln>
        </p:spPr>
      </p:pic>
      <p:pic>
        <p:nvPicPr>
          <p:cNvPr id="5" name="Picture 7" descr="blankheadt.jpg"/>
          <p:cNvPicPr>
            <a:picLocks noChangeAspect="1"/>
          </p:cNvPicPr>
          <p:nvPr/>
        </p:nvPicPr>
        <p:blipFill>
          <a:blip r:embed="rId3" cstate="screen"/>
          <a:srcRect/>
          <a:stretch>
            <a:fillRect/>
          </a:stretch>
        </p:blipFill>
        <p:spPr bwMode="auto">
          <a:xfrm>
            <a:off x="0" y="-26988"/>
            <a:ext cx="9144000" cy="627063"/>
          </a:xfrm>
          <a:prstGeom prst="rect">
            <a:avLst/>
          </a:prstGeom>
          <a:noFill/>
          <a:ln w="9525">
            <a:noFill/>
            <a:miter lim="800000"/>
            <a:headEnd/>
            <a:tailEnd/>
          </a:ln>
        </p:spPr>
      </p:pic>
      <p:sp>
        <p:nvSpPr>
          <p:cNvPr id="8" name="Title 1"/>
          <p:cNvSpPr>
            <a:spLocks noGrp="1"/>
          </p:cNvSpPr>
          <p:nvPr>
            <p:ph type="title"/>
          </p:nvPr>
        </p:nvSpPr>
        <p:spPr>
          <a:xfrm>
            <a:off x="1384385" y="4203192"/>
            <a:ext cx="7412166" cy="1359408"/>
          </a:xfrm>
        </p:spPr>
        <p:txBody>
          <a:bodyPr lIns="0" tIns="0" rIns="0" bIns="0" anchor="t"/>
          <a:lstStyle>
            <a:lvl1pPr algn="l">
              <a:defRPr sz="4000" b="1" cap="all"/>
            </a:lvl1pPr>
          </a:lstStyle>
          <a:p>
            <a:r>
              <a:rPr lang="en-US" smtClean="0"/>
              <a:t>Click to edit Master title style</a:t>
            </a:r>
            <a:endParaRPr lang="en-US" dirty="0"/>
          </a:p>
        </p:txBody>
      </p:sp>
      <p:sp>
        <p:nvSpPr>
          <p:cNvPr id="9" name="Text Placeholder 2"/>
          <p:cNvSpPr>
            <a:spLocks noGrp="1"/>
          </p:cNvSpPr>
          <p:nvPr>
            <p:ph type="body" idx="1"/>
          </p:nvPr>
        </p:nvSpPr>
        <p:spPr>
          <a:xfrm>
            <a:off x="1408705" y="2717292"/>
            <a:ext cx="7387845" cy="1500187"/>
          </a:xfrm>
        </p:spPr>
        <p:txBody>
          <a:bodyPr lIns="0" tIns="0" rIns="0" bIns="0"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w/ Top Bar">
    <p:spTree>
      <p:nvGrpSpPr>
        <p:cNvPr id="1" name=""/>
        <p:cNvGrpSpPr/>
        <p:nvPr/>
      </p:nvGrpSpPr>
      <p:grpSpPr>
        <a:xfrm>
          <a:off x="0" y="0"/>
          <a:ext cx="0" cy="0"/>
          <a:chOff x="0" y="0"/>
          <a:chExt cx="0" cy="0"/>
        </a:xfrm>
      </p:grpSpPr>
      <p:pic>
        <p:nvPicPr>
          <p:cNvPr id="4" name="Picture 6" descr="Head&amp;FootArt.jpg"/>
          <p:cNvPicPr>
            <a:picLocks noChangeAspect="1"/>
          </p:cNvPicPr>
          <p:nvPr/>
        </p:nvPicPr>
        <p:blipFill>
          <a:blip r:embed="rId2" cstate="screen"/>
          <a:srcRect/>
          <a:stretch>
            <a:fillRect/>
          </a:stretch>
        </p:blipFill>
        <p:spPr bwMode="auto">
          <a:xfrm>
            <a:off x="0" y="0"/>
            <a:ext cx="9144000" cy="628650"/>
          </a:xfrm>
          <a:prstGeom prst="rect">
            <a:avLst/>
          </a:prstGeom>
          <a:noFill/>
          <a:ln w="9525">
            <a:noFill/>
            <a:miter lim="800000"/>
            <a:headEnd/>
            <a:tailEnd/>
          </a:ln>
        </p:spPr>
      </p:pic>
      <p:sp>
        <p:nvSpPr>
          <p:cNvPr id="2" name="Title 1"/>
          <p:cNvSpPr>
            <a:spLocks noGrp="1"/>
          </p:cNvSpPr>
          <p:nvPr>
            <p:ph type="title"/>
          </p:nvPr>
        </p:nvSpPr>
        <p:spPr>
          <a:xfrm>
            <a:off x="645546" y="971080"/>
            <a:ext cx="8112599" cy="731838"/>
          </a:xfrm>
        </p:spPr>
        <p:txBody>
          <a:bodyPr lIns="0" tIns="0" rIns="0" bIns="0"/>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644022" y="1733080"/>
            <a:ext cx="8114123" cy="46771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w/ Bottom Bar">
    <p:spTree>
      <p:nvGrpSpPr>
        <p:cNvPr id="1" name=""/>
        <p:cNvGrpSpPr/>
        <p:nvPr/>
      </p:nvGrpSpPr>
      <p:grpSpPr>
        <a:xfrm>
          <a:off x="0" y="0"/>
          <a:ext cx="0" cy="0"/>
          <a:chOff x="0" y="0"/>
          <a:chExt cx="0" cy="0"/>
        </a:xfrm>
      </p:grpSpPr>
      <p:pic>
        <p:nvPicPr>
          <p:cNvPr id="6" name="Picture 6" descr="Head&amp;FootArt.jpg"/>
          <p:cNvPicPr>
            <a:picLocks noChangeAspect="1"/>
          </p:cNvPicPr>
          <p:nvPr/>
        </p:nvPicPr>
        <p:blipFill>
          <a:blip r:embed="rId2" cstate="screen"/>
          <a:srcRect/>
          <a:stretch>
            <a:fillRect/>
          </a:stretch>
        </p:blipFill>
        <p:spPr bwMode="auto">
          <a:xfrm>
            <a:off x="0" y="6229350"/>
            <a:ext cx="9144000" cy="628650"/>
          </a:xfrm>
          <a:prstGeom prst="rect">
            <a:avLst/>
          </a:prstGeom>
          <a:noFill/>
          <a:ln w="9525">
            <a:noFill/>
            <a:miter lim="800000"/>
            <a:headEnd/>
            <a:tailEnd/>
          </a:ln>
        </p:spPr>
      </p:pic>
      <p:sp>
        <p:nvSpPr>
          <p:cNvPr id="4" name="Title 1"/>
          <p:cNvSpPr>
            <a:spLocks noGrp="1"/>
          </p:cNvSpPr>
          <p:nvPr>
            <p:ph type="title"/>
          </p:nvPr>
        </p:nvSpPr>
        <p:spPr>
          <a:xfrm>
            <a:off x="656214" y="353568"/>
            <a:ext cx="8077830" cy="731838"/>
          </a:xfrm>
        </p:spPr>
        <p:txBody>
          <a:bodyPr lIns="0" tIns="0" rIns="0" bIns="0">
            <a:normAutofit/>
          </a:bodyPr>
          <a:lstStyle>
            <a:lvl1pPr algn="l">
              <a:defRPr/>
            </a:lvl1pPr>
          </a:lstStyle>
          <a:p>
            <a:r>
              <a:rPr lang="en-US" smtClean="0"/>
              <a:t>Click to edit Master title style</a:t>
            </a:r>
            <a:endParaRPr lang="en-US" dirty="0"/>
          </a:p>
        </p:txBody>
      </p:sp>
      <p:sp>
        <p:nvSpPr>
          <p:cNvPr id="5" name="Content Placeholder 2"/>
          <p:cNvSpPr>
            <a:spLocks noGrp="1"/>
          </p:cNvSpPr>
          <p:nvPr>
            <p:ph idx="1"/>
          </p:nvPr>
        </p:nvSpPr>
        <p:spPr>
          <a:xfrm>
            <a:off x="654690" y="1331229"/>
            <a:ext cx="8077830" cy="471373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w/ Top Bar">
    <p:spTree>
      <p:nvGrpSpPr>
        <p:cNvPr id="1" name=""/>
        <p:cNvGrpSpPr/>
        <p:nvPr/>
      </p:nvGrpSpPr>
      <p:grpSpPr>
        <a:xfrm>
          <a:off x="0" y="0"/>
          <a:ext cx="0" cy="0"/>
          <a:chOff x="0" y="0"/>
          <a:chExt cx="0" cy="0"/>
        </a:xfrm>
      </p:grpSpPr>
      <p:pic>
        <p:nvPicPr>
          <p:cNvPr id="4" name="Picture 6" descr="Head&amp;FootArt.jpg"/>
          <p:cNvPicPr>
            <a:picLocks noChangeAspect="1"/>
          </p:cNvPicPr>
          <p:nvPr/>
        </p:nvPicPr>
        <p:blipFill>
          <a:blip r:embed="rId2" cstate="screen"/>
          <a:srcRect/>
          <a:stretch>
            <a:fillRect/>
          </a:stretch>
        </p:blipFill>
        <p:spPr bwMode="auto">
          <a:xfrm>
            <a:off x="0" y="0"/>
            <a:ext cx="9144000" cy="628650"/>
          </a:xfrm>
          <a:prstGeom prst="rect">
            <a:avLst/>
          </a:prstGeom>
          <a:noFill/>
          <a:ln w="9525">
            <a:noFill/>
            <a:miter lim="800000"/>
            <a:headEnd/>
            <a:tailEnd/>
          </a:ln>
        </p:spPr>
      </p:pic>
      <p:sp>
        <p:nvSpPr>
          <p:cNvPr id="2" name="Title 1"/>
          <p:cNvSpPr>
            <a:spLocks noGrp="1"/>
          </p:cNvSpPr>
          <p:nvPr>
            <p:ph type="title"/>
          </p:nvPr>
        </p:nvSpPr>
        <p:spPr>
          <a:xfrm>
            <a:off x="634573" y="2707005"/>
            <a:ext cx="7969952" cy="1362075"/>
          </a:xfrm>
        </p:spPr>
        <p:txBody>
          <a:bodyPr lIns="0" tIns="0" rIns="0" bIns="0"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652861" y="1206818"/>
            <a:ext cx="7951664" cy="1500187"/>
          </a:xfrm>
        </p:spPr>
        <p:txBody>
          <a:bodyPr lIns="0" tIns="0" rIns="0" bIns="0"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Header w/ Botton Bar">
    <p:spTree>
      <p:nvGrpSpPr>
        <p:cNvPr id="1" name=""/>
        <p:cNvGrpSpPr/>
        <p:nvPr/>
      </p:nvGrpSpPr>
      <p:grpSpPr>
        <a:xfrm>
          <a:off x="0" y="0"/>
          <a:ext cx="0" cy="0"/>
          <a:chOff x="0" y="0"/>
          <a:chExt cx="0" cy="0"/>
        </a:xfrm>
      </p:grpSpPr>
      <p:pic>
        <p:nvPicPr>
          <p:cNvPr id="6" name="Picture 6" descr="Head&amp;FootArt.jpg"/>
          <p:cNvPicPr>
            <a:picLocks noChangeAspect="1"/>
          </p:cNvPicPr>
          <p:nvPr/>
        </p:nvPicPr>
        <p:blipFill>
          <a:blip r:embed="rId2" cstate="screen"/>
          <a:srcRect/>
          <a:stretch>
            <a:fillRect/>
          </a:stretch>
        </p:blipFill>
        <p:spPr bwMode="auto">
          <a:xfrm>
            <a:off x="0" y="6229350"/>
            <a:ext cx="9144000" cy="628650"/>
          </a:xfrm>
          <a:prstGeom prst="rect">
            <a:avLst/>
          </a:prstGeom>
          <a:noFill/>
          <a:ln w="9525">
            <a:noFill/>
            <a:miter lim="800000"/>
            <a:headEnd/>
            <a:tailEnd/>
          </a:ln>
        </p:spPr>
      </p:pic>
      <p:sp>
        <p:nvSpPr>
          <p:cNvPr id="4" name="Title 1"/>
          <p:cNvSpPr>
            <a:spLocks noGrp="1"/>
          </p:cNvSpPr>
          <p:nvPr>
            <p:ph type="title"/>
          </p:nvPr>
        </p:nvSpPr>
        <p:spPr>
          <a:xfrm>
            <a:off x="665662" y="2699305"/>
            <a:ext cx="8015673" cy="1362075"/>
          </a:xfrm>
        </p:spPr>
        <p:txBody>
          <a:bodyPr lIns="0" tIns="0" rIns="0" bIns="0" anchor="t"/>
          <a:lstStyle>
            <a:lvl1pPr algn="l">
              <a:defRPr sz="4000" b="1" cap="all"/>
            </a:lvl1pPr>
          </a:lstStyle>
          <a:p>
            <a:r>
              <a:rPr lang="en-US" smtClean="0"/>
              <a:t>Click to edit Master title style</a:t>
            </a:r>
            <a:endParaRPr lang="en-US" dirty="0"/>
          </a:p>
        </p:txBody>
      </p:sp>
      <p:sp>
        <p:nvSpPr>
          <p:cNvPr id="5" name="Text Placeholder 2"/>
          <p:cNvSpPr>
            <a:spLocks noGrp="1"/>
          </p:cNvSpPr>
          <p:nvPr>
            <p:ph type="body" idx="1"/>
          </p:nvPr>
        </p:nvSpPr>
        <p:spPr>
          <a:xfrm>
            <a:off x="683951" y="1199118"/>
            <a:ext cx="7997384" cy="1500187"/>
          </a:xfrm>
        </p:spPr>
        <p:txBody>
          <a:bodyPr lIns="0" tIns="0" rIns="0" bIns="0"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w/ Top Bar">
    <p:spTree>
      <p:nvGrpSpPr>
        <p:cNvPr id="1" name=""/>
        <p:cNvGrpSpPr/>
        <p:nvPr/>
      </p:nvGrpSpPr>
      <p:grpSpPr>
        <a:xfrm>
          <a:off x="0" y="0"/>
          <a:ext cx="0" cy="0"/>
          <a:chOff x="0" y="0"/>
          <a:chExt cx="0" cy="0"/>
        </a:xfrm>
      </p:grpSpPr>
      <p:pic>
        <p:nvPicPr>
          <p:cNvPr id="6" name="Picture 6" descr="Head&amp;FootArt.jpg"/>
          <p:cNvPicPr>
            <a:picLocks noChangeAspect="1"/>
          </p:cNvPicPr>
          <p:nvPr/>
        </p:nvPicPr>
        <p:blipFill>
          <a:blip r:embed="rId2" cstate="screen"/>
          <a:srcRect/>
          <a:stretch>
            <a:fillRect/>
          </a:stretch>
        </p:blipFill>
        <p:spPr bwMode="auto">
          <a:xfrm>
            <a:off x="0" y="0"/>
            <a:ext cx="9144000" cy="628650"/>
          </a:xfrm>
          <a:prstGeom prst="rect">
            <a:avLst/>
          </a:prstGeom>
          <a:noFill/>
          <a:ln w="9525">
            <a:noFill/>
            <a:miter lim="800000"/>
            <a:headEnd/>
            <a:tailEnd/>
          </a:ln>
        </p:spPr>
      </p:pic>
      <p:sp>
        <p:nvSpPr>
          <p:cNvPr id="2" name="Title 1"/>
          <p:cNvSpPr>
            <a:spLocks noGrp="1"/>
          </p:cNvSpPr>
          <p:nvPr>
            <p:ph type="title"/>
          </p:nvPr>
        </p:nvSpPr>
        <p:spPr>
          <a:xfrm>
            <a:off x="645546" y="971080"/>
            <a:ext cx="8112599" cy="731838"/>
          </a:xfrm>
        </p:spPr>
        <p:txBody>
          <a:bodyPr lIns="0" tIns="0" rIns="0" bIns="0"/>
          <a:lstStyle>
            <a:lvl1pPr algn="l">
              <a:defRPr/>
            </a:lvl1pPr>
          </a:lstStyle>
          <a:p>
            <a:r>
              <a:rPr lang="en-US" smtClean="0"/>
              <a:t>Click to edit Master title style</a:t>
            </a:r>
            <a:endParaRPr lang="en-US" dirty="0"/>
          </a:p>
        </p:txBody>
      </p:sp>
      <p:sp>
        <p:nvSpPr>
          <p:cNvPr id="3" name="Content Placeholder 2"/>
          <p:cNvSpPr>
            <a:spLocks noGrp="1"/>
          </p:cNvSpPr>
          <p:nvPr>
            <p:ph sz="half" idx="1"/>
          </p:nvPr>
        </p:nvSpPr>
        <p:spPr>
          <a:xfrm>
            <a:off x="654690" y="1885480"/>
            <a:ext cx="3955715" cy="45338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
          <p:cNvSpPr>
            <a:spLocks noGrp="1"/>
          </p:cNvSpPr>
          <p:nvPr>
            <p:ph sz="half" idx="10"/>
          </p:nvPr>
        </p:nvSpPr>
        <p:spPr>
          <a:xfrm>
            <a:off x="4802430" y="1892800"/>
            <a:ext cx="3955715" cy="45338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Content w/ Bottom Bar">
    <p:spTree>
      <p:nvGrpSpPr>
        <p:cNvPr id="1" name=""/>
        <p:cNvGrpSpPr/>
        <p:nvPr/>
      </p:nvGrpSpPr>
      <p:grpSpPr>
        <a:xfrm>
          <a:off x="0" y="0"/>
          <a:ext cx="0" cy="0"/>
          <a:chOff x="0" y="0"/>
          <a:chExt cx="0" cy="0"/>
        </a:xfrm>
      </p:grpSpPr>
      <p:sp>
        <p:nvSpPr>
          <p:cNvPr id="5" name="Title 1"/>
          <p:cNvSpPr txBox="1">
            <a:spLocks/>
          </p:cNvSpPr>
          <p:nvPr/>
        </p:nvSpPr>
        <p:spPr bwMode="auto">
          <a:xfrm>
            <a:off x="646113" y="357188"/>
            <a:ext cx="8112125" cy="731837"/>
          </a:xfrm>
          <a:prstGeom prst="rect">
            <a:avLst/>
          </a:prstGeom>
          <a:noFill/>
          <a:ln>
            <a:noFill/>
          </a:ln>
          <a:extLst/>
        </p:spPr>
        <p:txBody>
          <a:bodyPr lIns="0" tIns="0" rIns="0" bIns="0" anchor="ctr"/>
          <a:lstStyle>
            <a:lvl1pPr algn="l">
              <a:defRPr/>
            </a:lvl1pPr>
          </a:lstStyle>
          <a:p>
            <a:pPr>
              <a:defRPr/>
            </a:pPr>
            <a:endParaRPr lang="en-US" sz="4400" dirty="0">
              <a:latin typeface="+mj-lt"/>
              <a:ea typeface="+mj-ea"/>
              <a:cs typeface="+mj-cs"/>
            </a:endParaRPr>
          </a:p>
        </p:txBody>
      </p:sp>
      <p:pic>
        <p:nvPicPr>
          <p:cNvPr id="7" name="Picture 7" descr="Head&amp;FootArt.jpg"/>
          <p:cNvPicPr>
            <a:picLocks noChangeAspect="1"/>
          </p:cNvPicPr>
          <p:nvPr/>
        </p:nvPicPr>
        <p:blipFill>
          <a:blip r:embed="rId2" cstate="screen"/>
          <a:srcRect/>
          <a:stretch>
            <a:fillRect/>
          </a:stretch>
        </p:blipFill>
        <p:spPr bwMode="auto">
          <a:xfrm>
            <a:off x="0" y="6229350"/>
            <a:ext cx="9144000" cy="628650"/>
          </a:xfrm>
          <a:prstGeom prst="rect">
            <a:avLst/>
          </a:prstGeom>
          <a:noFill/>
          <a:ln w="9525">
            <a:noFill/>
            <a:miter lim="800000"/>
            <a:headEnd/>
            <a:tailEnd/>
          </a:ln>
        </p:spPr>
      </p:pic>
      <p:sp>
        <p:nvSpPr>
          <p:cNvPr id="6" name="Content Placeholder 2"/>
          <p:cNvSpPr>
            <a:spLocks noGrp="1"/>
          </p:cNvSpPr>
          <p:nvPr>
            <p:ph sz="half" idx="10"/>
          </p:nvPr>
        </p:nvSpPr>
        <p:spPr>
          <a:xfrm>
            <a:off x="654690" y="1271000"/>
            <a:ext cx="3955715" cy="4533899"/>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1"/>
          </p:nvPr>
        </p:nvSpPr>
        <p:spPr>
          <a:xfrm>
            <a:off x="4802430" y="1278320"/>
            <a:ext cx="3955715" cy="4533899"/>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645546" y="356600"/>
            <a:ext cx="8151004" cy="731838"/>
          </a:xfrm>
        </p:spPr>
        <p:txBody>
          <a:bodyPr lIns="0" rIns="0"/>
          <a:lstStyle>
            <a:lvl1pPr algn="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w/ Top Bar">
    <p:spTree>
      <p:nvGrpSpPr>
        <p:cNvPr id="1" name=""/>
        <p:cNvGrpSpPr/>
        <p:nvPr/>
      </p:nvGrpSpPr>
      <p:grpSpPr>
        <a:xfrm>
          <a:off x="0" y="0"/>
          <a:ext cx="0" cy="0"/>
          <a:chOff x="0" y="0"/>
          <a:chExt cx="0" cy="0"/>
        </a:xfrm>
      </p:grpSpPr>
      <p:pic>
        <p:nvPicPr>
          <p:cNvPr id="3" name="Picture 6" descr="Head&amp;FootArt.jpg"/>
          <p:cNvPicPr>
            <a:picLocks noChangeAspect="1"/>
          </p:cNvPicPr>
          <p:nvPr/>
        </p:nvPicPr>
        <p:blipFill>
          <a:blip r:embed="rId2" cstate="screen"/>
          <a:srcRect/>
          <a:stretch>
            <a:fillRect/>
          </a:stretch>
        </p:blipFill>
        <p:spPr bwMode="auto">
          <a:xfrm>
            <a:off x="0" y="0"/>
            <a:ext cx="9144000" cy="628650"/>
          </a:xfrm>
          <a:prstGeom prst="rect">
            <a:avLst/>
          </a:prstGeom>
          <a:noFill/>
          <a:ln w="9525">
            <a:noFill/>
            <a:miter lim="800000"/>
            <a:headEnd/>
            <a:tailEnd/>
          </a:ln>
        </p:spPr>
      </p:pic>
      <p:sp>
        <p:nvSpPr>
          <p:cNvPr id="2" name="Title 1"/>
          <p:cNvSpPr>
            <a:spLocks noGrp="1"/>
          </p:cNvSpPr>
          <p:nvPr>
            <p:ph type="title"/>
          </p:nvPr>
        </p:nvSpPr>
        <p:spPr>
          <a:xfrm>
            <a:off x="645546" y="932675"/>
            <a:ext cx="8151004" cy="731838"/>
          </a:xfrm>
        </p:spPr>
        <p:txBody>
          <a:bodyPr lIns="0" rIns="0"/>
          <a:lstStyle>
            <a:lvl1pPr algn="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41A86DF5-575F-43AF-B32B-16FA47EC2AE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485" r:id="rId1"/>
    <p:sldLayoutId id="2147484486" r:id="rId2"/>
    <p:sldLayoutId id="2147484487" r:id="rId3"/>
    <p:sldLayoutId id="2147484488" r:id="rId4"/>
    <p:sldLayoutId id="2147484489" r:id="rId5"/>
    <p:sldLayoutId id="2147484490" r:id="rId6"/>
    <p:sldLayoutId id="2147484491" r:id="rId7"/>
    <p:sldLayoutId id="2147484492" r:id="rId8"/>
    <p:sldLayoutId id="2147484493" r:id="rId9"/>
    <p:sldLayoutId id="2147484494" r:id="rId10"/>
    <p:sldLayoutId id="2147484496" r:id="rId11"/>
    <p:sldLayoutId id="2147484498" r:id="rId12"/>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panutrientmgmt.cas.psu.edu/pdf/Facts68.pdf" TargetMode="Externa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Manure management plan summary – Rate tables</a:t>
            </a:r>
            <a:endParaRPr lang="en-US" dirty="0"/>
          </a:p>
        </p:txBody>
      </p:sp>
      <p:sp>
        <p:nvSpPr>
          <p:cNvPr id="8" name="Text Placeholder 7"/>
          <p:cNvSpPr>
            <a:spLocks noGrp="1"/>
          </p:cNvSpPr>
          <p:nvPr>
            <p:ph type="body" idx="1"/>
          </p:nvPr>
        </p:nvSpPr>
        <p:spPr/>
        <p:txBody>
          <a:bodyPr/>
          <a:lstStyle/>
          <a:p>
            <a:r>
              <a:rPr lang="en-US" dirty="0" smtClean="0"/>
              <a:t>Completing a Manure Management Plan Workshop</a:t>
            </a:r>
            <a:endParaRPr lang="en-US" dirty="0"/>
          </a:p>
        </p:txBody>
      </p:sp>
      <p:sp>
        <p:nvSpPr>
          <p:cNvPr id="4" name="TextBox 3"/>
          <p:cNvSpPr txBox="1"/>
          <p:nvPr/>
        </p:nvSpPr>
        <p:spPr>
          <a:xfrm>
            <a:off x="8474389" y="5622202"/>
            <a:ext cx="669611" cy="215444"/>
          </a:xfrm>
          <a:prstGeom prst="rect">
            <a:avLst/>
          </a:prstGeom>
          <a:noFill/>
        </p:spPr>
        <p:txBody>
          <a:bodyPr wrap="square" rtlCol="0">
            <a:spAutoFit/>
          </a:bodyPr>
          <a:lstStyle/>
          <a:p>
            <a:r>
              <a:rPr lang="en-US" sz="800" b="1" dirty="0" smtClean="0"/>
              <a:t>v.08.2018</a:t>
            </a:r>
            <a:endParaRPr lang="en-US" sz="8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224654" y="1181690"/>
          <a:ext cx="8686799" cy="4982295"/>
        </p:xfrm>
        <a:graphic>
          <a:graphicData uri="http://schemas.openxmlformats.org/drawingml/2006/table">
            <a:tbl>
              <a:tblPr firstRow="1" bandRow="1">
                <a:tableStyleId>{5940675A-B579-460E-94D1-54222C63F5DA}</a:tableStyleId>
              </a:tblPr>
              <a:tblGrid>
                <a:gridCol w="1482226"/>
                <a:gridCol w="1136285"/>
                <a:gridCol w="886690"/>
                <a:gridCol w="1353128"/>
                <a:gridCol w="1126836"/>
                <a:gridCol w="1080652"/>
                <a:gridCol w="1620982"/>
              </a:tblGrid>
              <a:tr h="734196">
                <a:tc>
                  <a:txBody>
                    <a:bodyPr/>
                    <a:lstStyle/>
                    <a:p>
                      <a:pPr algn="ctr"/>
                      <a:r>
                        <a:rPr lang="en-US" sz="1000" b="1" dirty="0" smtClean="0">
                          <a:latin typeface="Trebuchet MS" pitchFamily="34" charset="0"/>
                        </a:rPr>
                        <a:t>Crop Group and Yield (a)</a:t>
                      </a:r>
                      <a:endParaRPr lang="en-US" sz="1000" b="1" dirty="0">
                        <a:latin typeface="Trebuchet MS" pitchFamily="34" charset="0"/>
                      </a:endParaRPr>
                    </a:p>
                  </a:txBody>
                  <a:tcPr marL="91434" marR="91434" marT="45717" marB="45717" anchor="ctr">
                    <a:solidFill>
                      <a:schemeClr val="bg1"/>
                    </a:solidFill>
                  </a:tcPr>
                </a:tc>
                <a:tc>
                  <a:txBody>
                    <a:bodyPr/>
                    <a:lstStyle/>
                    <a:p>
                      <a:pPr algn="ctr"/>
                      <a:r>
                        <a:rPr lang="en-US" sz="1000" b="1" dirty="0" smtClean="0">
                          <a:latin typeface="Trebuchet MS" pitchFamily="34" charset="0"/>
                        </a:rPr>
                        <a:t>Manure Group (b)</a:t>
                      </a:r>
                      <a:endParaRPr lang="en-US" sz="1000" b="1" dirty="0">
                        <a:latin typeface="Trebuchet MS" pitchFamily="34" charset="0"/>
                      </a:endParaRPr>
                    </a:p>
                  </a:txBody>
                  <a:tcPr marL="91434" marR="91434" marT="45717" marB="45717" anchor="ctr">
                    <a:solidFill>
                      <a:schemeClr val="bg1"/>
                    </a:solidFill>
                  </a:tcPr>
                </a:tc>
                <a:tc>
                  <a:txBody>
                    <a:bodyPr/>
                    <a:lstStyle/>
                    <a:p>
                      <a:pPr algn="ctr"/>
                      <a:r>
                        <a:rPr lang="en-US" sz="1000" b="1" dirty="0" smtClean="0">
                          <a:latin typeface="Trebuchet MS" pitchFamily="34" charset="0"/>
                        </a:rPr>
                        <a:t>Application Season (c )</a:t>
                      </a:r>
                      <a:endParaRPr lang="en-US" sz="1000" b="1" dirty="0">
                        <a:latin typeface="Trebuchet MS" pitchFamily="34" charset="0"/>
                      </a:endParaRPr>
                    </a:p>
                  </a:txBody>
                  <a:tcPr marL="91434" marR="91434" marT="45717" marB="45717" anchor="ctr">
                    <a:solidFill>
                      <a:schemeClr val="bg1"/>
                    </a:solidFill>
                  </a:tcPr>
                </a:tc>
                <a:tc>
                  <a:txBody>
                    <a:bodyPr/>
                    <a:lstStyle/>
                    <a:p>
                      <a:pPr algn="ctr"/>
                      <a:r>
                        <a:rPr lang="en-US" sz="1000" b="1" dirty="0" smtClean="0">
                          <a:latin typeface="Trebuchet MS" pitchFamily="34" charset="0"/>
                        </a:rPr>
                        <a:t>Planned Application Rate from C, NBS, PI * (d)</a:t>
                      </a:r>
                      <a:endParaRPr lang="en-US" sz="1000" b="1" dirty="0">
                        <a:latin typeface="Trebuchet MS" pitchFamily="34" charset="0"/>
                      </a:endParaRPr>
                    </a:p>
                  </a:txBody>
                  <a:tcPr marL="91434" marR="91434" marT="45717" marB="45717" anchor="ctr">
                    <a:solidFill>
                      <a:schemeClr val="bg1"/>
                    </a:solidFill>
                  </a:tcPr>
                </a:tc>
                <a:tc>
                  <a:txBody>
                    <a:bodyPr/>
                    <a:lstStyle/>
                    <a:p>
                      <a:pPr algn="ctr"/>
                      <a:r>
                        <a:rPr lang="en-US" sz="1000" b="1" dirty="0" smtClean="0">
                          <a:latin typeface="Trebuchet MS" pitchFamily="34" charset="0"/>
                        </a:rPr>
                        <a:t>Incorporation</a:t>
                      </a:r>
                      <a:r>
                        <a:rPr lang="en-US" sz="1000" b="1" baseline="0" dirty="0" smtClean="0">
                          <a:latin typeface="Trebuchet MS" pitchFamily="34" charset="0"/>
                        </a:rPr>
                        <a:t> Timing (e)</a:t>
                      </a:r>
                      <a:endParaRPr lang="en-US" sz="1000" b="1" dirty="0">
                        <a:latin typeface="Trebuchet MS" pitchFamily="34" charset="0"/>
                      </a:endParaRPr>
                    </a:p>
                  </a:txBody>
                  <a:tcPr marL="91434" marR="91434" marT="45717" marB="45717" anchor="ctr">
                    <a:solidFill>
                      <a:schemeClr val="bg1"/>
                    </a:solidFill>
                  </a:tcPr>
                </a:tc>
                <a:tc>
                  <a:txBody>
                    <a:bodyPr/>
                    <a:lstStyle/>
                    <a:p>
                      <a:pPr algn="ctr"/>
                      <a:r>
                        <a:rPr lang="en-US" sz="1000" b="1" dirty="0" smtClean="0">
                          <a:latin typeface="Trebuchet MS" pitchFamily="34" charset="0"/>
                        </a:rPr>
                        <a:t>Commercial Fertilizer Application Rate (f)</a:t>
                      </a:r>
                      <a:endParaRPr lang="en-US" sz="1000" b="1" dirty="0">
                        <a:latin typeface="Trebuchet MS" pitchFamily="34" charset="0"/>
                      </a:endParaRPr>
                    </a:p>
                  </a:txBody>
                  <a:tcPr marL="91434" marR="91434" marT="45717" marB="45717" anchor="ctr">
                    <a:solidFill>
                      <a:schemeClr val="bg1"/>
                    </a:solidFill>
                  </a:tcPr>
                </a:tc>
                <a:tc>
                  <a:txBody>
                    <a:bodyPr/>
                    <a:lstStyle/>
                    <a:p>
                      <a:pPr algn="ctr"/>
                      <a:r>
                        <a:rPr lang="en-US" sz="1000" b="1" dirty="0" smtClean="0">
                          <a:latin typeface="Trebuchet MS" pitchFamily="34" charset="0"/>
                        </a:rPr>
                        <a:t>Fields where this crop group can</a:t>
                      </a:r>
                      <a:r>
                        <a:rPr lang="en-US" sz="1000" b="1" baseline="0" dirty="0" smtClean="0">
                          <a:latin typeface="Trebuchet MS" pitchFamily="34" charset="0"/>
                        </a:rPr>
                        <a:t> be used (g)</a:t>
                      </a:r>
                      <a:endParaRPr lang="en-US" sz="1000" b="1" dirty="0">
                        <a:latin typeface="Trebuchet MS" pitchFamily="34" charset="0"/>
                      </a:endParaRPr>
                    </a:p>
                  </a:txBody>
                  <a:tcPr marL="91434" marR="91434" marT="45717" marB="45717" anchor="ctr">
                    <a:solidFill>
                      <a:schemeClr val="bg1"/>
                    </a:solidFill>
                  </a:tcPr>
                </a:tc>
              </a:tr>
              <a:tr h="414628">
                <a:tc>
                  <a:txBody>
                    <a:bodyPr/>
                    <a:lstStyle/>
                    <a:p>
                      <a:pPr algn="ctr"/>
                      <a:r>
                        <a:rPr lang="en-US" sz="1200" b="1" dirty="0" smtClean="0">
                          <a:solidFill>
                            <a:srgbClr val="0000FF"/>
                          </a:solidFill>
                          <a:latin typeface="Trebuchet MS" pitchFamily="34" charset="0"/>
                        </a:rPr>
                        <a:t>Corn Silage</a:t>
                      </a:r>
                    </a:p>
                    <a:p>
                      <a:pPr algn="ctr"/>
                      <a:r>
                        <a:rPr lang="en-US" sz="1200" b="1" dirty="0" smtClean="0">
                          <a:solidFill>
                            <a:srgbClr val="0000FF"/>
                          </a:solidFill>
                          <a:latin typeface="Trebuchet MS" pitchFamily="34" charset="0"/>
                        </a:rPr>
                        <a:t>(23 T/A)</a:t>
                      </a:r>
                      <a:endParaRPr lang="en-US" sz="12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r>
                        <a:rPr lang="en-US" sz="1200" b="1" dirty="0" smtClean="0">
                          <a:solidFill>
                            <a:srgbClr val="0000FF"/>
                          </a:solidFill>
                          <a:latin typeface="Trebuchet MS" pitchFamily="34" charset="0"/>
                        </a:rPr>
                        <a:t>Liquid</a:t>
                      </a:r>
                      <a:r>
                        <a:rPr lang="en-US" sz="1200" b="1" baseline="0" dirty="0" smtClean="0">
                          <a:solidFill>
                            <a:srgbClr val="0000FF"/>
                          </a:solidFill>
                          <a:latin typeface="Trebuchet MS" pitchFamily="34" charset="0"/>
                        </a:rPr>
                        <a:t> Dairy</a:t>
                      </a:r>
                      <a:endParaRPr lang="en-US" sz="12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17" marB="45717" anchor="ctr">
                    <a:solidFill>
                      <a:schemeClr val="bg1"/>
                    </a:solidFill>
                  </a:tcPr>
                </a:tc>
              </a:tr>
              <a:tr h="486167">
                <a:tc>
                  <a:txBody>
                    <a:bodyPr/>
                    <a:lstStyle/>
                    <a:p>
                      <a:pPr algn="ctr"/>
                      <a:r>
                        <a:rPr lang="en-US" sz="1200" b="1" dirty="0" smtClean="0">
                          <a:solidFill>
                            <a:srgbClr val="0000FF"/>
                          </a:solidFill>
                          <a:latin typeface="Trebuchet MS" pitchFamily="34" charset="0"/>
                        </a:rPr>
                        <a:t>Corn Silage After</a:t>
                      </a:r>
                      <a:r>
                        <a:rPr lang="en-US" sz="1200" b="1" baseline="0" dirty="0" smtClean="0">
                          <a:solidFill>
                            <a:srgbClr val="0000FF"/>
                          </a:solidFill>
                          <a:latin typeface="Trebuchet MS" pitchFamily="34" charset="0"/>
                        </a:rPr>
                        <a:t> Alfalfa </a:t>
                      </a:r>
                      <a:r>
                        <a:rPr lang="en-US" sz="1200" b="1" dirty="0" smtClean="0">
                          <a:solidFill>
                            <a:srgbClr val="0000FF"/>
                          </a:solidFill>
                          <a:latin typeface="Trebuchet MS" pitchFamily="34" charset="0"/>
                        </a:rPr>
                        <a:t>(23 T/A)</a:t>
                      </a:r>
                      <a:endParaRPr lang="en-US" sz="1200" b="1" dirty="0">
                        <a:solidFill>
                          <a:srgbClr val="0000FF"/>
                        </a:solidFill>
                        <a:latin typeface="Trebuchet MS" pitchFamily="34" charset="0"/>
                      </a:endParaRPr>
                    </a:p>
                  </a:txBody>
                  <a:tcPr marL="91434" marR="91434" marT="45717" marB="45717"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00FF"/>
                          </a:solidFill>
                          <a:latin typeface="Trebuchet MS" pitchFamily="34" charset="0"/>
                        </a:rPr>
                        <a:t>Liquid</a:t>
                      </a:r>
                      <a:r>
                        <a:rPr lang="en-US" sz="1200" b="1" baseline="0" dirty="0" smtClean="0">
                          <a:solidFill>
                            <a:srgbClr val="0000FF"/>
                          </a:solidFill>
                          <a:latin typeface="Trebuchet MS" pitchFamily="34" charset="0"/>
                        </a:rPr>
                        <a:t> Dairy</a:t>
                      </a:r>
                      <a:endParaRPr lang="en-US" sz="12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17" marB="45717" anchor="ctr">
                    <a:solidFill>
                      <a:schemeClr val="bg1"/>
                    </a:solidFill>
                  </a:tcPr>
                </a:tc>
              </a:tr>
              <a:tr h="461560">
                <a:tc>
                  <a:txBody>
                    <a:bodyPr/>
                    <a:lstStyle/>
                    <a:p>
                      <a:pPr algn="ctr"/>
                      <a:r>
                        <a:rPr lang="en-US" sz="1200" b="1" dirty="0" smtClean="0">
                          <a:solidFill>
                            <a:srgbClr val="0000FF"/>
                          </a:solidFill>
                          <a:latin typeface="Trebuchet MS" pitchFamily="34" charset="0"/>
                        </a:rPr>
                        <a:t>Grass Hay</a:t>
                      </a:r>
                      <a:r>
                        <a:rPr lang="en-US" sz="1200" b="1" baseline="0" dirty="0" smtClean="0">
                          <a:solidFill>
                            <a:srgbClr val="0000FF"/>
                          </a:solidFill>
                          <a:latin typeface="Trebuchet MS" pitchFamily="34" charset="0"/>
                        </a:rPr>
                        <a:t> (4 T/A)</a:t>
                      </a:r>
                      <a:endParaRPr lang="en-US" sz="1200" b="1" dirty="0">
                        <a:solidFill>
                          <a:srgbClr val="0000FF"/>
                        </a:solidFill>
                        <a:latin typeface="Trebuchet MS" pitchFamily="34" charset="0"/>
                      </a:endParaRPr>
                    </a:p>
                  </a:txBody>
                  <a:tcPr marL="91434" marR="91434" marT="45717" marB="45717"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00FF"/>
                          </a:solidFill>
                          <a:latin typeface="Trebuchet MS" pitchFamily="34" charset="0"/>
                        </a:rPr>
                        <a:t>Liquid</a:t>
                      </a:r>
                      <a:r>
                        <a:rPr lang="en-US" sz="1200" b="1" baseline="0" dirty="0" smtClean="0">
                          <a:solidFill>
                            <a:srgbClr val="0000FF"/>
                          </a:solidFill>
                          <a:latin typeface="Trebuchet MS" pitchFamily="34" charset="0"/>
                        </a:rPr>
                        <a:t> Dairy</a:t>
                      </a:r>
                      <a:endParaRPr lang="en-US" sz="12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17" marB="45717"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17" marB="45717" anchor="ctr">
                    <a:solidFill>
                      <a:schemeClr val="bg1"/>
                    </a:solidFill>
                  </a:tcPr>
                </a:tc>
              </a:tr>
              <a:tr h="484632">
                <a:tc>
                  <a:txBody>
                    <a:bodyPr/>
                    <a:lstStyle/>
                    <a:p>
                      <a:pPr algn="ctr"/>
                      <a:r>
                        <a:rPr lang="en-US" sz="1200" b="1" dirty="0" smtClean="0">
                          <a:solidFill>
                            <a:srgbClr val="C00000"/>
                          </a:solidFill>
                          <a:latin typeface="Trebuchet MS" pitchFamily="34" charset="0"/>
                        </a:rPr>
                        <a:t>Corn Silage (23 T/A)</a:t>
                      </a:r>
                      <a:endParaRPr lang="en-US" sz="1200" b="1" dirty="0">
                        <a:solidFill>
                          <a:srgbClr val="C00000"/>
                        </a:solidFill>
                        <a:latin typeface="Trebuchet MS" pitchFamily="34" charset="0"/>
                      </a:endParaRPr>
                    </a:p>
                  </a:txBody>
                  <a:tcPr marL="91434" marR="91434" marT="45717" marB="45717" anchor="ctr">
                    <a:solidFill>
                      <a:schemeClr val="bg1"/>
                    </a:solidFill>
                  </a:tcPr>
                </a:tc>
                <a:tc>
                  <a:txBody>
                    <a:bodyPr/>
                    <a:lstStyle/>
                    <a:p>
                      <a:pPr algn="ctr"/>
                      <a:r>
                        <a:rPr lang="en-US" sz="1200" b="1" dirty="0" smtClean="0">
                          <a:solidFill>
                            <a:srgbClr val="C00000"/>
                          </a:solidFill>
                          <a:latin typeface="Trebuchet MS" pitchFamily="34" charset="0"/>
                        </a:rPr>
                        <a:t>Solid </a:t>
                      </a:r>
                      <a:r>
                        <a:rPr lang="en-US" sz="1200" b="1" baseline="0" dirty="0" smtClean="0">
                          <a:solidFill>
                            <a:srgbClr val="C00000"/>
                          </a:solidFill>
                          <a:latin typeface="Trebuchet MS" pitchFamily="34" charset="0"/>
                        </a:rPr>
                        <a:t>Dairy</a:t>
                      </a:r>
                      <a:endParaRPr lang="en-US" sz="1200" b="1" dirty="0">
                        <a:solidFill>
                          <a:srgbClr val="C00000"/>
                        </a:solidFill>
                        <a:latin typeface="Trebuchet MS" pitchFamily="34" charset="0"/>
                      </a:endParaRPr>
                    </a:p>
                  </a:txBody>
                  <a:tcPr marL="91434" marR="91434" marT="45717" marB="45717" anchor="ctr">
                    <a:solidFill>
                      <a:schemeClr val="bg1"/>
                    </a:solidFill>
                  </a:tcPr>
                </a:tc>
                <a:tc>
                  <a:txBody>
                    <a:bodyPr/>
                    <a:lstStyle/>
                    <a:p>
                      <a:pPr algn="ctr"/>
                      <a:endParaRPr lang="en-US" sz="1000" b="1" dirty="0">
                        <a:solidFill>
                          <a:srgbClr val="C00000"/>
                        </a:solidFill>
                        <a:latin typeface="Trebuchet MS" pitchFamily="34" charset="0"/>
                      </a:endParaRPr>
                    </a:p>
                  </a:txBody>
                  <a:tcPr marL="91434" marR="91434" marT="45717" marB="45717"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17" marB="45717"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17" marB="45717" anchor="ctr">
                    <a:solidFill>
                      <a:schemeClr val="bg1"/>
                    </a:solidFill>
                  </a:tcPr>
                </a:tc>
              </a:tr>
              <a:tr h="484632">
                <a:tc>
                  <a:txBody>
                    <a:bodyPr/>
                    <a:lstStyle/>
                    <a:p>
                      <a:pPr algn="ctr"/>
                      <a:endParaRPr lang="en-US" sz="10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17" marB="45717"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17" marB="45717" anchor="ctr">
                    <a:solidFill>
                      <a:schemeClr val="bg1"/>
                    </a:solidFill>
                  </a:tcPr>
                </a:tc>
              </a:tr>
              <a:tr h="484632">
                <a:tc>
                  <a:txBody>
                    <a:bodyPr/>
                    <a:lstStyle/>
                    <a:p>
                      <a:pPr algn="ctr"/>
                      <a:endParaRPr lang="en-US" sz="10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17" marB="45717"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17" marB="45717" anchor="ctr">
                    <a:solidFill>
                      <a:schemeClr val="bg1"/>
                    </a:solidFill>
                  </a:tcPr>
                </a:tc>
              </a:tr>
              <a:tr h="485405">
                <a:tc>
                  <a:txBody>
                    <a:bodyPr/>
                    <a:lstStyle/>
                    <a:p>
                      <a:endParaRPr lang="en-US" dirty="0">
                        <a:solidFill>
                          <a:srgbClr val="0000FF"/>
                        </a:solidFill>
                      </a:endParaRPr>
                    </a:p>
                  </a:txBody>
                  <a:tcPr marL="91434" marR="91434" marT="45717" marB="45717" anchor="ctr">
                    <a:solidFill>
                      <a:schemeClr val="bg1"/>
                    </a:solidFill>
                  </a:tcPr>
                </a:tc>
                <a:tc>
                  <a:txBody>
                    <a:bodyPr/>
                    <a:lstStyle/>
                    <a:p>
                      <a:endParaRPr lang="en-US" dirty="0">
                        <a:solidFill>
                          <a:srgbClr val="0000FF"/>
                        </a:solidFill>
                      </a:endParaRPr>
                    </a:p>
                  </a:txBody>
                  <a:tcPr marL="91434" marR="91434" marT="45717" marB="45717"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17" marB="45717"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17" marB="45717" anchor="ctr">
                    <a:solidFill>
                      <a:schemeClr val="bg1"/>
                    </a:solidFill>
                  </a:tcPr>
                </a:tc>
              </a:tr>
              <a:tr h="489249">
                <a:tc>
                  <a:txBody>
                    <a:bodyPr/>
                    <a:lstStyle/>
                    <a:p>
                      <a:endParaRPr lang="en-US" dirty="0">
                        <a:solidFill>
                          <a:srgbClr val="0000FF"/>
                        </a:solidFill>
                      </a:endParaRPr>
                    </a:p>
                  </a:txBody>
                  <a:tcPr marL="91434" marR="91434" marT="45717" marB="45717" anchor="ctr">
                    <a:solidFill>
                      <a:schemeClr val="bg1"/>
                    </a:solidFill>
                  </a:tcPr>
                </a:tc>
                <a:tc>
                  <a:txBody>
                    <a:bodyPr/>
                    <a:lstStyle/>
                    <a:p>
                      <a:endParaRPr lang="en-US" dirty="0">
                        <a:solidFill>
                          <a:srgbClr val="0000FF"/>
                        </a:solidFill>
                      </a:endParaRPr>
                    </a:p>
                  </a:txBody>
                  <a:tcPr marL="91434" marR="91434" marT="45717" marB="45717"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17" marB="45717" anchor="ctr">
                    <a:solidFill>
                      <a:schemeClr val="bg1"/>
                    </a:solidFill>
                  </a:tcPr>
                </a:tc>
              </a:tr>
              <a:tr h="414628">
                <a:tc>
                  <a:txBody>
                    <a:bodyPr/>
                    <a:lstStyle/>
                    <a:p>
                      <a:endParaRPr lang="en-US" dirty="0">
                        <a:solidFill>
                          <a:srgbClr val="0000FF"/>
                        </a:solidFill>
                      </a:endParaRPr>
                    </a:p>
                  </a:txBody>
                  <a:tcPr marL="91434" marR="91434" marT="45717" marB="45717"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17" marB="45717"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b="1" dirty="0" smtClean="0">
                        <a:solidFill>
                          <a:srgbClr val="0000FF"/>
                        </a:solidFill>
                        <a:latin typeface="Trebuchet MS" pitchFamily="34" charset="0"/>
                      </a:endParaRPr>
                    </a:p>
                  </a:txBody>
                  <a:tcPr marL="91434" marR="91434" marT="45717" marB="45717"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17" marB="45717" anchor="ctr">
                    <a:solidFill>
                      <a:schemeClr val="bg1"/>
                    </a:solidFill>
                  </a:tcPr>
                </a:tc>
              </a:tr>
            </a:tbl>
          </a:graphicData>
        </a:graphic>
      </p:graphicFrame>
      <p:sp>
        <p:nvSpPr>
          <p:cNvPr id="4" name="Title 3"/>
          <p:cNvSpPr>
            <a:spLocks noGrp="1"/>
          </p:cNvSpPr>
          <p:nvPr>
            <p:ph type="title"/>
          </p:nvPr>
        </p:nvSpPr>
        <p:spPr/>
        <p:txBody>
          <a:bodyPr/>
          <a:lstStyle/>
          <a:p>
            <a:r>
              <a:rPr lang="en-US" sz="3600" dirty="0" smtClean="0"/>
              <a:t>Manure Management Plan Summary (p.6)</a:t>
            </a:r>
            <a:endParaRPr lang="en-US" sz="3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6" descr="Manure Management Plan Summary (cropped).jpg"/>
          <p:cNvPicPr>
            <a:picLocks noChangeAspect="1"/>
          </p:cNvPicPr>
          <p:nvPr/>
        </p:nvPicPr>
        <p:blipFill>
          <a:blip r:embed="rId3" cstate="screen"/>
          <a:stretch>
            <a:fillRect/>
          </a:stretch>
        </p:blipFill>
        <p:spPr bwMode="auto">
          <a:xfrm>
            <a:off x="266984" y="1218227"/>
            <a:ext cx="8579119" cy="4572000"/>
          </a:xfrm>
          <a:prstGeom prst="rect">
            <a:avLst/>
          </a:prstGeom>
          <a:noFill/>
          <a:ln w="19050">
            <a:solidFill>
              <a:schemeClr val="tx1"/>
            </a:solidFill>
            <a:miter lim="800000"/>
            <a:headEnd/>
            <a:tailEnd/>
          </a:ln>
        </p:spPr>
      </p:pic>
      <p:sp>
        <p:nvSpPr>
          <p:cNvPr id="30723" name="TextBox 6"/>
          <p:cNvSpPr txBox="1">
            <a:spLocks noChangeArrowheads="1"/>
          </p:cNvSpPr>
          <p:nvPr/>
        </p:nvSpPr>
        <p:spPr bwMode="auto">
          <a:xfrm>
            <a:off x="0" y="0"/>
            <a:ext cx="9144000" cy="646113"/>
          </a:xfrm>
          <a:prstGeom prst="rect">
            <a:avLst/>
          </a:prstGeom>
          <a:noFill/>
          <a:ln w="9525">
            <a:noFill/>
            <a:miter lim="800000"/>
            <a:headEnd/>
            <a:tailEnd/>
          </a:ln>
        </p:spPr>
        <p:txBody>
          <a:bodyPr>
            <a:spAutoFit/>
          </a:bodyPr>
          <a:lstStyle/>
          <a:p>
            <a:pPr algn="ctr"/>
            <a:r>
              <a:rPr lang="en-US" sz="3600" b="1" dirty="0">
                <a:solidFill>
                  <a:schemeClr val="bg1"/>
                </a:solidFill>
                <a:latin typeface="Calibri" pitchFamily="34" charset="0"/>
              </a:rPr>
              <a:t>Manure Management Plan </a:t>
            </a:r>
            <a:r>
              <a:rPr lang="en-US" sz="3600" b="1" dirty="0" smtClean="0">
                <a:solidFill>
                  <a:schemeClr val="bg1"/>
                </a:solidFill>
                <a:latin typeface="Calibri" pitchFamily="34" charset="0"/>
              </a:rPr>
              <a:t>Exercise – Page 6</a:t>
            </a:r>
            <a:endParaRPr lang="en-US" sz="3600" b="1" dirty="0">
              <a:solidFill>
                <a:schemeClr val="bg1"/>
              </a:solidFill>
              <a:latin typeface="Calibri" pitchFamily="34" charset="0"/>
            </a:endParaRPr>
          </a:p>
        </p:txBody>
      </p:sp>
      <p:sp>
        <p:nvSpPr>
          <p:cNvPr id="30724" name="TextBox 7"/>
          <p:cNvSpPr txBox="1">
            <a:spLocks noChangeArrowheads="1"/>
          </p:cNvSpPr>
          <p:nvPr/>
        </p:nvSpPr>
        <p:spPr bwMode="auto">
          <a:xfrm>
            <a:off x="0" y="609600"/>
            <a:ext cx="9144000" cy="523875"/>
          </a:xfrm>
          <a:prstGeom prst="rect">
            <a:avLst/>
          </a:prstGeom>
          <a:noFill/>
          <a:ln w="9525">
            <a:noFill/>
            <a:miter lim="800000"/>
            <a:headEnd/>
            <a:tailEnd/>
          </a:ln>
        </p:spPr>
        <p:txBody>
          <a:bodyPr>
            <a:spAutoFit/>
          </a:bodyPr>
          <a:lstStyle/>
          <a:p>
            <a:pPr algn="ctr"/>
            <a:r>
              <a:rPr lang="en-US" sz="2800" b="1" dirty="0">
                <a:latin typeface="Calibri" pitchFamily="34" charset="0"/>
              </a:rPr>
              <a:t>Complete </a:t>
            </a:r>
            <a:r>
              <a:rPr lang="en-US" sz="2800" b="1" dirty="0" smtClean="0">
                <a:latin typeface="Calibri" pitchFamily="34" charset="0"/>
              </a:rPr>
              <a:t>Manure Group Column </a:t>
            </a:r>
            <a:endParaRPr lang="en-US" sz="2800" b="1" dirty="0">
              <a:latin typeface="Calibri" pitchFamily="34" charset="0"/>
            </a:endParaRPr>
          </a:p>
        </p:txBody>
      </p:sp>
      <p:sp>
        <p:nvSpPr>
          <p:cNvPr id="7" name="Rounded Rectangle 6"/>
          <p:cNvSpPr/>
          <p:nvPr/>
        </p:nvSpPr>
        <p:spPr>
          <a:xfrm>
            <a:off x="1855961" y="2008361"/>
            <a:ext cx="1050201" cy="3704376"/>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n w="57150">
                <a:solidFill>
                  <a:srgbClr val="C00000"/>
                </a:solidFill>
              </a:ln>
            </a:endParaRPr>
          </a:p>
        </p:txBody>
      </p:sp>
      <p:pic>
        <p:nvPicPr>
          <p:cNvPr id="92161" name="Picture 1" descr="C:\Documents and Settings\smr5162\Local Settings\Temporary Internet Files\Content.IE5\H2B121D1\MC900434720[1].png"/>
          <p:cNvPicPr>
            <a:picLocks noChangeAspect="1" noChangeArrowheads="1"/>
          </p:cNvPicPr>
          <p:nvPr/>
        </p:nvPicPr>
        <p:blipFill>
          <a:blip r:embed="rId4" cstate="screen"/>
          <a:srcRect/>
          <a:stretch>
            <a:fillRect/>
          </a:stretch>
        </p:blipFill>
        <p:spPr bwMode="auto">
          <a:xfrm>
            <a:off x="4953754" y="2633051"/>
            <a:ext cx="2285714" cy="2285714"/>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Determining Application Seasons</a:t>
            </a:r>
            <a:endParaRPr lang="en-US" dirty="0"/>
          </a:p>
        </p:txBody>
      </p:sp>
      <p:sp>
        <p:nvSpPr>
          <p:cNvPr id="5" name="Content Placeholder 4"/>
          <p:cNvSpPr>
            <a:spLocks noGrp="1"/>
          </p:cNvSpPr>
          <p:nvPr>
            <p:ph idx="1"/>
          </p:nvPr>
        </p:nvSpPr>
        <p:spPr/>
        <p:txBody>
          <a:bodyPr>
            <a:normAutofit fontScale="70000" lnSpcReduction="20000"/>
          </a:bodyPr>
          <a:lstStyle/>
          <a:p>
            <a:r>
              <a:rPr lang="en-US" dirty="0" smtClean="0"/>
              <a:t>Important aspect of manure application management</a:t>
            </a:r>
          </a:p>
          <a:p>
            <a:pPr lvl="1"/>
            <a:r>
              <a:rPr lang="en-US" dirty="0" smtClean="0"/>
              <a:t>Determines how much nitrogen will be available to the crop</a:t>
            </a:r>
          </a:p>
          <a:p>
            <a:pPr lvl="8"/>
            <a:endParaRPr lang="en-US" dirty="0" smtClean="0"/>
          </a:p>
          <a:p>
            <a:r>
              <a:rPr lang="en-US" dirty="0" smtClean="0"/>
              <a:t>Two parts to this determination</a:t>
            </a:r>
          </a:p>
          <a:p>
            <a:pPr lvl="1"/>
            <a:r>
              <a:rPr lang="en-US" dirty="0" smtClean="0"/>
              <a:t>When is  the manure in a storage location land applied?</a:t>
            </a:r>
          </a:p>
          <a:p>
            <a:pPr lvl="2"/>
            <a:r>
              <a:rPr lang="en-US" dirty="0" smtClean="0"/>
              <a:t>One manure group may have different application seasons</a:t>
            </a:r>
          </a:p>
          <a:p>
            <a:pPr lvl="3"/>
            <a:r>
              <a:rPr lang="en-US" dirty="0" smtClean="0"/>
              <a:t>Dairy liquid – Spring</a:t>
            </a:r>
          </a:p>
          <a:p>
            <a:pPr lvl="3"/>
            <a:r>
              <a:rPr lang="en-US" dirty="0" smtClean="0"/>
              <a:t>Dairy liquid – Fall</a:t>
            </a:r>
          </a:p>
          <a:p>
            <a:pPr lvl="8"/>
            <a:endParaRPr lang="en-US" dirty="0" smtClean="0"/>
          </a:p>
          <a:p>
            <a:r>
              <a:rPr lang="en-US" dirty="0" smtClean="0"/>
              <a:t>Typical application seasons</a:t>
            </a:r>
          </a:p>
          <a:p>
            <a:pPr lvl="1"/>
            <a:r>
              <a:rPr lang="en-US" dirty="0" smtClean="0"/>
              <a:t>Spring (or summer)</a:t>
            </a:r>
          </a:p>
          <a:p>
            <a:pPr lvl="1"/>
            <a:r>
              <a:rPr lang="en-US" dirty="0" smtClean="0"/>
              <a:t>Fall (early)</a:t>
            </a:r>
          </a:p>
          <a:p>
            <a:pPr lvl="1"/>
            <a:r>
              <a:rPr lang="en-US" dirty="0" smtClean="0"/>
              <a:t>Winter (or late fall)</a:t>
            </a:r>
          </a:p>
          <a:p>
            <a:pPr lvl="8"/>
            <a:endParaRPr lang="en-US" dirty="0" smtClean="0"/>
          </a:p>
          <a:p>
            <a:r>
              <a:rPr lang="en-US" dirty="0" smtClean="0"/>
              <a:t>If a manure group is applied to a crop group in different seasons, duplicate crop group entries need to be added</a:t>
            </a:r>
          </a:p>
          <a:p>
            <a:pPr lvl="8"/>
            <a:endParaRPr lang="en-US" dirty="0" smtClean="0"/>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224654" y="1181690"/>
          <a:ext cx="8686799" cy="4982295"/>
        </p:xfrm>
        <a:graphic>
          <a:graphicData uri="http://schemas.openxmlformats.org/drawingml/2006/table">
            <a:tbl>
              <a:tblPr firstRow="1" bandRow="1">
                <a:tableStyleId>{5940675A-B579-460E-94D1-54222C63F5DA}</a:tableStyleId>
              </a:tblPr>
              <a:tblGrid>
                <a:gridCol w="1482226"/>
                <a:gridCol w="1136285"/>
                <a:gridCol w="886690"/>
                <a:gridCol w="1353128"/>
                <a:gridCol w="1126836"/>
                <a:gridCol w="1080652"/>
                <a:gridCol w="1620982"/>
              </a:tblGrid>
              <a:tr h="734196">
                <a:tc>
                  <a:txBody>
                    <a:bodyPr/>
                    <a:lstStyle/>
                    <a:p>
                      <a:pPr algn="ctr"/>
                      <a:r>
                        <a:rPr lang="en-US" sz="1000" b="1" dirty="0" smtClean="0">
                          <a:latin typeface="Trebuchet MS" pitchFamily="34" charset="0"/>
                        </a:rPr>
                        <a:t>Crop Group and Yield (a)</a:t>
                      </a:r>
                      <a:endParaRPr lang="en-US" sz="1000" b="1" dirty="0">
                        <a:latin typeface="Trebuchet MS" pitchFamily="34" charset="0"/>
                      </a:endParaRPr>
                    </a:p>
                  </a:txBody>
                  <a:tcPr marL="91434" marR="91434" marT="45717" marB="45717" anchor="ctr">
                    <a:solidFill>
                      <a:schemeClr val="bg1"/>
                    </a:solidFill>
                  </a:tcPr>
                </a:tc>
                <a:tc>
                  <a:txBody>
                    <a:bodyPr/>
                    <a:lstStyle/>
                    <a:p>
                      <a:pPr algn="ctr"/>
                      <a:r>
                        <a:rPr lang="en-US" sz="1000" b="1" dirty="0" smtClean="0">
                          <a:latin typeface="Trebuchet MS" pitchFamily="34" charset="0"/>
                        </a:rPr>
                        <a:t>Manure Group (b)</a:t>
                      </a:r>
                      <a:endParaRPr lang="en-US" sz="1000" b="1" dirty="0">
                        <a:latin typeface="Trebuchet MS" pitchFamily="34" charset="0"/>
                      </a:endParaRPr>
                    </a:p>
                  </a:txBody>
                  <a:tcPr marL="91434" marR="91434" marT="45717" marB="45717" anchor="ctr">
                    <a:solidFill>
                      <a:schemeClr val="bg1"/>
                    </a:solidFill>
                  </a:tcPr>
                </a:tc>
                <a:tc>
                  <a:txBody>
                    <a:bodyPr/>
                    <a:lstStyle/>
                    <a:p>
                      <a:pPr algn="ctr"/>
                      <a:r>
                        <a:rPr lang="en-US" sz="1000" b="1" dirty="0" smtClean="0">
                          <a:latin typeface="Trebuchet MS" pitchFamily="34" charset="0"/>
                        </a:rPr>
                        <a:t>Application Season (c )</a:t>
                      </a:r>
                      <a:endParaRPr lang="en-US" sz="1000" b="1" dirty="0">
                        <a:latin typeface="Trebuchet MS" pitchFamily="34" charset="0"/>
                      </a:endParaRPr>
                    </a:p>
                  </a:txBody>
                  <a:tcPr marL="91434" marR="91434" marT="45717" marB="45717" anchor="ctr">
                    <a:solidFill>
                      <a:schemeClr val="bg1"/>
                    </a:solidFill>
                  </a:tcPr>
                </a:tc>
                <a:tc>
                  <a:txBody>
                    <a:bodyPr/>
                    <a:lstStyle/>
                    <a:p>
                      <a:pPr algn="ctr"/>
                      <a:r>
                        <a:rPr lang="en-US" sz="1000" b="1" dirty="0" smtClean="0">
                          <a:latin typeface="Trebuchet MS" pitchFamily="34" charset="0"/>
                        </a:rPr>
                        <a:t>Planned Application Rate from C, NBS, PI * (d)</a:t>
                      </a:r>
                      <a:endParaRPr lang="en-US" sz="1000" b="1" dirty="0">
                        <a:latin typeface="Trebuchet MS" pitchFamily="34" charset="0"/>
                      </a:endParaRPr>
                    </a:p>
                  </a:txBody>
                  <a:tcPr marL="91434" marR="91434" marT="45717" marB="45717" anchor="ctr">
                    <a:solidFill>
                      <a:schemeClr val="bg1"/>
                    </a:solidFill>
                  </a:tcPr>
                </a:tc>
                <a:tc>
                  <a:txBody>
                    <a:bodyPr/>
                    <a:lstStyle/>
                    <a:p>
                      <a:pPr algn="ctr"/>
                      <a:r>
                        <a:rPr lang="en-US" sz="1000" b="1" dirty="0" smtClean="0">
                          <a:latin typeface="Trebuchet MS" pitchFamily="34" charset="0"/>
                        </a:rPr>
                        <a:t>Incorporation</a:t>
                      </a:r>
                      <a:r>
                        <a:rPr lang="en-US" sz="1000" b="1" baseline="0" dirty="0" smtClean="0">
                          <a:latin typeface="Trebuchet MS" pitchFamily="34" charset="0"/>
                        </a:rPr>
                        <a:t> Timing (e)</a:t>
                      </a:r>
                      <a:endParaRPr lang="en-US" sz="1000" b="1" dirty="0">
                        <a:latin typeface="Trebuchet MS" pitchFamily="34" charset="0"/>
                      </a:endParaRPr>
                    </a:p>
                  </a:txBody>
                  <a:tcPr marL="91434" marR="91434" marT="45717" marB="45717" anchor="ctr">
                    <a:solidFill>
                      <a:schemeClr val="bg1"/>
                    </a:solidFill>
                  </a:tcPr>
                </a:tc>
                <a:tc>
                  <a:txBody>
                    <a:bodyPr/>
                    <a:lstStyle/>
                    <a:p>
                      <a:pPr algn="ctr"/>
                      <a:r>
                        <a:rPr lang="en-US" sz="1000" b="1" dirty="0" smtClean="0">
                          <a:latin typeface="Trebuchet MS" pitchFamily="34" charset="0"/>
                        </a:rPr>
                        <a:t>Commercial Fertilizer Application Rate (f)</a:t>
                      </a:r>
                      <a:endParaRPr lang="en-US" sz="1000" b="1" dirty="0">
                        <a:latin typeface="Trebuchet MS" pitchFamily="34" charset="0"/>
                      </a:endParaRPr>
                    </a:p>
                  </a:txBody>
                  <a:tcPr marL="91434" marR="91434" marT="45717" marB="45717" anchor="ctr">
                    <a:solidFill>
                      <a:schemeClr val="bg1"/>
                    </a:solidFill>
                  </a:tcPr>
                </a:tc>
                <a:tc>
                  <a:txBody>
                    <a:bodyPr/>
                    <a:lstStyle/>
                    <a:p>
                      <a:pPr algn="ctr"/>
                      <a:r>
                        <a:rPr lang="en-US" sz="1000" b="1" dirty="0" smtClean="0">
                          <a:latin typeface="Trebuchet MS" pitchFamily="34" charset="0"/>
                        </a:rPr>
                        <a:t>Fields where this crop group can</a:t>
                      </a:r>
                      <a:r>
                        <a:rPr lang="en-US" sz="1000" b="1" baseline="0" dirty="0" smtClean="0">
                          <a:latin typeface="Trebuchet MS" pitchFamily="34" charset="0"/>
                        </a:rPr>
                        <a:t> be used (g)</a:t>
                      </a:r>
                      <a:endParaRPr lang="en-US" sz="1000" b="1" dirty="0">
                        <a:latin typeface="Trebuchet MS" pitchFamily="34" charset="0"/>
                      </a:endParaRPr>
                    </a:p>
                  </a:txBody>
                  <a:tcPr marL="91434" marR="91434" marT="45717" marB="45717" anchor="ctr">
                    <a:solidFill>
                      <a:schemeClr val="bg1"/>
                    </a:solidFill>
                  </a:tcPr>
                </a:tc>
              </a:tr>
              <a:tr h="414628">
                <a:tc>
                  <a:txBody>
                    <a:bodyPr/>
                    <a:lstStyle/>
                    <a:p>
                      <a:pPr algn="ctr"/>
                      <a:r>
                        <a:rPr lang="en-US" sz="1200" b="1" dirty="0" smtClean="0">
                          <a:solidFill>
                            <a:srgbClr val="0000FF"/>
                          </a:solidFill>
                          <a:latin typeface="Trebuchet MS" pitchFamily="34" charset="0"/>
                        </a:rPr>
                        <a:t>Corn Silage</a:t>
                      </a:r>
                    </a:p>
                    <a:p>
                      <a:pPr algn="ctr"/>
                      <a:r>
                        <a:rPr lang="en-US" sz="1200" b="1" dirty="0" smtClean="0">
                          <a:solidFill>
                            <a:srgbClr val="0000FF"/>
                          </a:solidFill>
                          <a:latin typeface="Trebuchet MS" pitchFamily="34" charset="0"/>
                        </a:rPr>
                        <a:t>(23 T/A)</a:t>
                      </a:r>
                      <a:endParaRPr lang="en-US" sz="12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r>
                        <a:rPr lang="en-US" sz="1200" b="1" dirty="0" smtClean="0">
                          <a:solidFill>
                            <a:srgbClr val="0000FF"/>
                          </a:solidFill>
                          <a:latin typeface="Trebuchet MS" pitchFamily="34" charset="0"/>
                        </a:rPr>
                        <a:t>Liquid</a:t>
                      </a:r>
                      <a:r>
                        <a:rPr lang="en-US" sz="1200" b="1" baseline="0" dirty="0" smtClean="0">
                          <a:solidFill>
                            <a:srgbClr val="0000FF"/>
                          </a:solidFill>
                          <a:latin typeface="Trebuchet MS" pitchFamily="34" charset="0"/>
                        </a:rPr>
                        <a:t> Dairy</a:t>
                      </a:r>
                      <a:endParaRPr lang="en-US" sz="12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r>
                        <a:rPr lang="en-US" sz="1200" b="1" dirty="0" smtClean="0">
                          <a:solidFill>
                            <a:srgbClr val="0000FF"/>
                          </a:solidFill>
                          <a:latin typeface="Trebuchet MS" pitchFamily="34" charset="0"/>
                        </a:rPr>
                        <a:t>Spring</a:t>
                      </a:r>
                      <a:endParaRPr lang="en-US" sz="12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17" marB="45717" anchor="ctr">
                    <a:solidFill>
                      <a:schemeClr val="bg1"/>
                    </a:solidFill>
                  </a:tcPr>
                </a:tc>
              </a:tr>
              <a:tr h="486167">
                <a:tc>
                  <a:txBody>
                    <a:bodyPr/>
                    <a:lstStyle/>
                    <a:p>
                      <a:pPr algn="ctr"/>
                      <a:r>
                        <a:rPr lang="en-US" sz="1200" b="1" dirty="0" smtClean="0">
                          <a:solidFill>
                            <a:srgbClr val="0000FF"/>
                          </a:solidFill>
                          <a:latin typeface="Trebuchet MS" pitchFamily="34" charset="0"/>
                        </a:rPr>
                        <a:t>Corn Silage After</a:t>
                      </a:r>
                      <a:r>
                        <a:rPr lang="en-US" sz="1200" b="1" baseline="0" dirty="0" smtClean="0">
                          <a:solidFill>
                            <a:srgbClr val="0000FF"/>
                          </a:solidFill>
                          <a:latin typeface="Trebuchet MS" pitchFamily="34" charset="0"/>
                        </a:rPr>
                        <a:t> Alfalfa </a:t>
                      </a:r>
                      <a:r>
                        <a:rPr lang="en-US" sz="1200" b="1" dirty="0" smtClean="0">
                          <a:solidFill>
                            <a:srgbClr val="0000FF"/>
                          </a:solidFill>
                          <a:latin typeface="Trebuchet MS" pitchFamily="34" charset="0"/>
                        </a:rPr>
                        <a:t>(23 T/A)</a:t>
                      </a:r>
                      <a:endParaRPr lang="en-US" sz="1200" b="1" dirty="0">
                        <a:solidFill>
                          <a:srgbClr val="0000FF"/>
                        </a:solidFill>
                        <a:latin typeface="Trebuchet MS" pitchFamily="34" charset="0"/>
                      </a:endParaRPr>
                    </a:p>
                  </a:txBody>
                  <a:tcPr marL="91434" marR="91434" marT="45717" marB="45717"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00FF"/>
                          </a:solidFill>
                          <a:latin typeface="Trebuchet MS" pitchFamily="34" charset="0"/>
                        </a:rPr>
                        <a:t>Liquid</a:t>
                      </a:r>
                      <a:r>
                        <a:rPr lang="en-US" sz="1200" b="1" baseline="0" dirty="0" smtClean="0">
                          <a:solidFill>
                            <a:srgbClr val="0000FF"/>
                          </a:solidFill>
                          <a:latin typeface="Trebuchet MS" pitchFamily="34" charset="0"/>
                        </a:rPr>
                        <a:t> Dairy</a:t>
                      </a:r>
                      <a:endParaRPr lang="en-US" sz="12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r>
                        <a:rPr lang="en-US" sz="1200" b="1" dirty="0" smtClean="0">
                          <a:solidFill>
                            <a:srgbClr val="0000FF"/>
                          </a:solidFill>
                          <a:latin typeface="Trebuchet MS" pitchFamily="34" charset="0"/>
                        </a:rPr>
                        <a:t>Spring</a:t>
                      </a:r>
                      <a:endParaRPr lang="en-US" sz="12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17" marB="45717" anchor="ctr">
                    <a:solidFill>
                      <a:schemeClr val="bg1"/>
                    </a:solidFill>
                  </a:tcPr>
                </a:tc>
              </a:tr>
              <a:tr h="461560">
                <a:tc>
                  <a:txBody>
                    <a:bodyPr/>
                    <a:lstStyle/>
                    <a:p>
                      <a:pPr algn="ctr"/>
                      <a:r>
                        <a:rPr lang="en-US" sz="1200" b="1" dirty="0" smtClean="0">
                          <a:solidFill>
                            <a:srgbClr val="0000FF"/>
                          </a:solidFill>
                          <a:latin typeface="Trebuchet MS" pitchFamily="34" charset="0"/>
                        </a:rPr>
                        <a:t>Grass Hay</a:t>
                      </a:r>
                      <a:r>
                        <a:rPr lang="en-US" sz="1200" b="1" baseline="0" dirty="0" smtClean="0">
                          <a:solidFill>
                            <a:srgbClr val="0000FF"/>
                          </a:solidFill>
                          <a:latin typeface="Trebuchet MS" pitchFamily="34" charset="0"/>
                        </a:rPr>
                        <a:t> (4 T/A)</a:t>
                      </a:r>
                      <a:endParaRPr lang="en-US" sz="1200" b="1" dirty="0">
                        <a:solidFill>
                          <a:srgbClr val="0000FF"/>
                        </a:solidFill>
                        <a:latin typeface="Trebuchet MS" pitchFamily="34" charset="0"/>
                      </a:endParaRPr>
                    </a:p>
                  </a:txBody>
                  <a:tcPr marL="91434" marR="91434" marT="45717" marB="45717"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00FF"/>
                          </a:solidFill>
                          <a:latin typeface="Trebuchet MS" pitchFamily="34" charset="0"/>
                        </a:rPr>
                        <a:t>Liquid</a:t>
                      </a:r>
                      <a:r>
                        <a:rPr lang="en-US" sz="1200" b="1" baseline="0" dirty="0" smtClean="0">
                          <a:solidFill>
                            <a:srgbClr val="0000FF"/>
                          </a:solidFill>
                          <a:latin typeface="Trebuchet MS" pitchFamily="34" charset="0"/>
                        </a:rPr>
                        <a:t> Dairy</a:t>
                      </a:r>
                      <a:endParaRPr lang="en-US" sz="12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r>
                        <a:rPr lang="en-US" sz="1200" b="1" dirty="0" smtClean="0">
                          <a:solidFill>
                            <a:srgbClr val="0000FF"/>
                          </a:solidFill>
                          <a:latin typeface="Trebuchet MS" pitchFamily="34" charset="0"/>
                        </a:rPr>
                        <a:t>Summer</a:t>
                      </a:r>
                      <a:endParaRPr lang="en-US" sz="12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17" marB="45717"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17" marB="45717" anchor="ctr">
                    <a:solidFill>
                      <a:schemeClr val="bg1"/>
                    </a:solidFill>
                  </a:tcPr>
                </a:tc>
              </a:tr>
              <a:tr h="484632">
                <a:tc>
                  <a:txBody>
                    <a:bodyPr/>
                    <a:lstStyle/>
                    <a:p>
                      <a:pPr algn="ctr"/>
                      <a:r>
                        <a:rPr lang="en-US" sz="1200" b="1" dirty="0" smtClean="0">
                          <a:solidFill>
                            <a:srgbClr val="0000FF"/>
                          </a:solidFill>
                          <a:latin typeface="Trebuchet MS" pitchFamily="34" charset="0"/>
                        </a:rPr>
                        <a:t>Corn Silage</a:t>
                      </a:r>
                    </a:p>
                    <a:p>
                      <a:pPr algn="ctr"/>
                      <a:r>
                        <a:rPr lang="en-US" sz="1200" b="1" dirty="0" smtClean="0">
                          <a:solidFill>
                            <a:srgbClr val="0000FF"/>
                          </a:solidFill>
                          <a:latin typeface="Trebuchet MS" pitchFamily="34" charset="0"/>
                        </a:rPr>
                        <a:t>(23 T/A)</a:t>
                      </a:r>
                      <a:endParaRPr lang="en-US" sz="12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r>
                        <a:rPr lang="en-US" sz="1200" b="1" dirty="0" smtClean="0">
                          <a:solidFill>
                            <a:srgbClr val="0000FF"/>
                          </a:solidFill>
                          <a:latin typeface="Trebuchet MS" pitchFamily="34" charset="0"/>
                        </a:rPr>
                        <a:t>Solid </a:t>
                      </a:r>
                      <a:r>
                        <a:rPr lang="en-US" sz="1200" b="1" baseline="0" dirty="0" smtClean="0">
                          <a:solidFill>
                            <a:srgbClr val="0000FF"/>
                          </a:solidFill>
                          <a:latin typeface="Trebuchet MS" pitchFamily="34" charset="0"/>
                        </a:rPr>
                        <a:t>Dairy</a:t>
                      </a:r>
                      <a:endParaRPr lang="en-US" sz="12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r>
                        <a:rPr lang="en-US" sz="1200" b="1" dirty="0" smtClean="0">
                          <a:solidFill>
                            <a:srgbClr val="0000FF"/>
                          </a:solidFill>
                          <a:latin typeface="Trebuchet MS" pitchFamily="34" charset="0"/>
                        </a:rPr>
                        <a:t>Spring</a:t>
                      </a:r>
                      <a:endParaRPr lang="en-US" sz="12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17" marB="45717"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17" marB="45717" anchor="ctr">
                    <a:solidFill>
                      <a:schemeClr val="bg1"/>
                    </a:solidFill>
                  </a:tcPr>
                </a:tc>
              </a:tr>
              <a:tr h="484632">
                <a:tc>
                  <a:txBody>
                    <a:bodyPr/>
                    <a:lstStyle/>
                    <a:p>
                      <a:pPr algn="ctr"/>
                      <a:r>
                        <a:rPr lang="en-US" sz="1200" b="1" dirty="0" smtClean="0">
                          <a:solidFill>
                            <a:srgbClr val="C00000"/>
                          </a:solidFill>
                          <a:latin typeface="Trebuchet MS" pitchFamily="34" charset="0"/>
                        </a:rPr>
                        <a:t>Corn Silage</a:t>
                      </a:r>
                    </a:p>
                    <a:p>
                      <a:pPr algn="ctr"/>
                      <a:r>
                        <a:rPr lang="en-US" sz="1200" b="1" dirty="0" smtClean="0">
                          <a:solidFill>
                            <a:srgbClr val="C00000"/>
                          </a:solidFill>
                          <a:latin typeface="Trebuchet MS" pitchFamily="34" charset="0"/>
                        </a:rPr>
                        <a:t>(23 T/A)</a:t>
                      </a:r>
                      <a:endParaRPr lang="en-US" sz="1200" b="1" dirty="0">
                        <a:solidFill>
                          <a:srgbClr val="C00000"/>
                        </a:solidFill>
                        <a:latin typeface="Trebuchet MS" pitchFamily="34" charset="0"/>
                      </a:endParaRPr>
                    </a:p>
                  </a:txBody>
                  <a:tcPr marL="91434" marR="91434" marT="45717" marB="45717" anchor="ctr">
                    <a:solidFill>
                      <a:schemeClr val="bg1"/>
                    </a:solidFill>
                  </a:tcPr>
                </a:tc>
                <a:tc>
                  <a:txBody>
                    <a:bodyPr/>
                    <a:lstStyle/>
                    <a:p>
                      <a:pPr algn="ctr"/>
                      <a:r>
                        <a:rPr lang="en-US" sz="1200" b="1" dirty="0" smtClean="0">
                          <a:solidFill>
                            <a:srgbClr val="C00000"/>
                          </a:solidFill>
                          <a:latin typeface="Trebuchet MS" pitchFamily="34" charset="0"/>
                        </a:rPr>
                        <a:t>Liquid</a:t>
                      </a:r>
                      <a:r>
                        <a:rPr lang="en-US" sz="1200" b="1" baseline="0" dirty="0" smtClean="0">
                          <a:solidFill>
                            <a:srgbClr val="C00000"/>
                          </a:solidFill>
                          <a:latin typeface="Trebuchet MS" pitchFamily="34" charset="0"/>
                        </a:rPr>
                        <a:t> Dairy</a:t>
                      </a:r>
                      <a:endParaRPr lang="en-US" sz="1200" b="1" dirty="0">
                        <a:solidFill>
                          <a:srgbClr val="C00000"/>
                        </a:solidFill>
                        <a:latin typeface="Trebuchet MS" pitchFamily="34" charset="0"/>
                      </a:endParaRPr>
                    </a:p>
                  </a:txBody>
                  <a:tcPr marL="91434" marR="91434" marT="45717" marB="45717" anchor="ctr">
                    <a:solidFill>
                      <a:schemeClr val="bg1"/>
                    </a:solidFill>
                  </a:tcPr>
                </a:tc>
                <a:tc>
                  <a:txBody>
                    <a:bodyPr/>
                    <a:lstStyle/>
                    <a:p>
                      <a:pPr algn="ctr"/>
                      <a:r>
                        <a:rPr lang="en-US" sz="1200" b="1" dirty="0" smtClean="0">
                          <a:solidFill>
                            <a:srgbClr val="C00000"/>
                          </a:solidFill>
                          <a:latin typeface="Trebuchet MS" pitchFamily="34" charset="0"/>
                        </a:rPr>
                        <a:t>Fall</a:t>
                      </a:r>
                      <a:endParaRPr lang="en-US" sz="1200" b="1" dirty="0">
                        <a:solidFill>
                          <a:srgbClr val="C00000"/>
                        </a:solidFill>
                        <a:latin typeface="Trebuchet MS" pitchFamily="34" charset="0"/>
                      </a:endParaRPr>
                    </a:p>
                  </a:txBody>
                  <a:tcPr marL="91434" marR="91434" marT="45717" marB="45717" anchor="ctr">
                    <a:solidFill>
                      <a:schemeClr val="bg1"/>
                    </a:solidFill>
                  </a:tcPr>
                </a:tc>
                <a:tc>
                  <a:txBody>
                    <a:bodyPr/>
                    <a:lstStyle/>
                    <a:p>
                      <a:pPr algn="ctr"/>
                      <a:endParaRPr lang="en-US" sz="1000" b="1" dirty="0">
                        <a:solidFill>
                          <a:srgbClr val="C00000"/>
                        </a:solidFill>
                        <a:latin typeface="Trebuchet MS" pitchFamily="34" charset="0"/>
                      </a:endParaRPr>
                    </a:p>
                  </a:txBody>
                  <a:tcPr marL="91434" marR="91434" marT="45717" marB="45717"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17" marB="45717" anchor="ctr">
                    <a:solidFill>
                      <a:schemeClr val="bg1"/>
                    </a:solidFill>
                  </a:tcPr>
                </a:tc>
              </a:tr>
              <a:tr h="484632">
                <a:tc>
                  <a:txBody>
                    <a:bodyPr/>
                    <a:lstStyle/>
                    <a:p>
                      <a:pPr algn="ctr"/>
                      <a:r>
                        <a:rPr lang="en-US" sz="1200" b="1" dirty="0" smtClean="0">
                          <a:solidFill>
                            <a:srgbClr val="C00000"/>
                          </a:solidFill>
                          <a:latin typeface="Trebuchet MS" pitchFamily="34" charset="0"/>
                        </a:rPr>
                        <a:t>Corn Silage</a:t>
                      </a:r>
                    </a:p>
                    <a:p>
                      <a:pPr algn="ctr"/>
                      <a:r>
                        <a:rPr lang="en-US" sz="1200" b="1" dirty="0" smtClean="0">
                          <a:solidFill>
                            <a:srgbClr val="C00000"/>
                          </a:solidFill>
                          <a:latin typeface="Trebuchet MS" pitchFamily="34" charset="0"/>
                        </a:rPr>
                        <a:t>(23 T/A)</a:t>
                      </a:r>
                      <a:endParaRPr lang="en-US" sz="1200" b="1" dirty="0">
                        <a:solidFill>
                          <a:srgbClr val="C00000"/>
                        </a:solidFill>
                        <a:latin typeface="Trebuchet MS" pitchFamily="34" charset="0"/>
                      </a:endParaRPr>
                    </a:p>
                  </a:txBody>
                  <a:tcPr marL="91434" marR="91434" marT="45717" marB="45717" anchor="ctr">
                    <a:solidFill>
                      <a:schemeClr val="bg1"/>
                    </a:solidFill>
                  </a:tcPr>
                </a:tc>
                <a:tc>
                  <a:txBody>
                    <a:bodyPr/>
                    <a:lstStyle/>
                    <a:p>
                      <a:pPr algn="ctr"/>
                      <a:r>
                        <a:rPr lang="en-US" sz="1200" b="1" dirty="0" smtClean="0">
                          <a:solidFill>
                            <a:srgbClr val="C00000"/>
                          </a:solidFill>
                          <a:latin typeface="Trebuchet MS" pitchFamily="34" charset="0"/>
                        </a:rPr>
                        <a:t>Solid </a:t>
                      </a:r>
                      <a:r>
                        <a:rPr lang="en-US" sz="1200" b="1" baseline="0" dirty="0" smtClean="0">
                          <a:solidFill>
                            <a:srgbClr val="C00000"/>
                          </a:solidFill>
                          <a:latin typeface="Trebuchet MS" pitchFamily="34" charset="0"/>
                        </a:rPr>
                        <a:t>Dairy</a:t>
                      </a:r>
                      <a:endParaRPr lang="en-US" sz="1200" b="1" dirty="0">
                        <a:solidFill>
                          <a:srgbClr val="C00000"/>
                        </a:solidFill>
                        <a:latin typeface="Trebuchet MS" pitchFamily="34" charset="0"/>
                      </a:endParaRPr>
                    </a:p>
                  </a:txBody>
                  <a:tcPr marL="91434" marR="91434" marT="45717" marB="45717" anchor="ctr">
                    <a:solidFill>
                      <a:schemeClr val="bg1"/>
                    </a:solidFill>
                  </a:tcPr>
                </a:tc>
                <a:tc>
                  <a:txBody>
                    <a:bodyPr/>
                    <a:lstStyle/>
                    <a:p>
                      <a:pPr algn="ctr"/>
                      <a:r>
                        <a:rPr lang="en-US" sz="1200" b="1" dirty="0" smtClean="0">
                          <a:solidFill>
                            <a:srgbClr val="C00000"/>
                          </a:solidFill>
                          <a:latin typeface="Trebuchet MS" pitchFamily="34" charset="0"/>
                        </a:rPr>
                        <a:t>Fall</a:t>
                      </a:r>
                      <a:endParaRPr lang="en-US" sz="1200" b="1" dirty="0">
                        <a:solidFill>
                          <a:srgbClr val="C00000"/>
                        </a:solidFill>
                        <a:latin typeface="Trebuchet MS" pitchFamily="34" charset="0"/>
                      </a:endParaRPr>
                    </a:p>
                  </a:txBody>
                  <a:tcPr marL="91434" marR="91434" marT="45717" marB="45717" anchor="ctr">
                    <a:solidFill>
                      <a:schemeClr val="bg1"/>
                    </a:solidFill>
                  </a:tcPr>
                </a:tc>
                <a:tc>
                  <a:txBody>
                    <a:bodyPr/>
                    <a:lstStyle/>
                    <a:p>
                      <a:pPr algn="ctr"/>
                      <a:endParaRPr lang="en-US" sz="1000" b="1" dirty="0">
                        <a:solidFill>
                          <a:srgbClr val="C00000"/>
                        </a:solidFill>
                        <a:latin typeface="Trebuchet MS" pitchFamily="34" charset="0"/>
                      </a:endParaRPr>
                    </a:p>
                  </a:txBody>
                  <a:tcPr marL="91434" marR="91434" marT="45717" marB="45717"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17" marB="45717" anchor="ctr">
                    <a:solidFill>
                      <a:schemeClr val="bg1"/>
                    </a:solidFill>
                  </a:tcPr>
                </a:tc>
              </a:tr>
              <a:tr h="485405">
                <a:tc>
                  <a:txBody>
                    <a:bodyPr/>
                    <a:lstStyle/>
                    <a:p>
                      <a:pPr algn="ctr"/>
                      <a:r>
                        <a:rPr lang="en-US" sz="1200" b="1" dirty="0" smtClean="0">
                          <a:solidFill>
                            <a:srgbClr val="C00000"/>
                          </a:solidFill>
                          <a:latin typeface="Trebuchet MS" pitchFamily="34" charset="0"/>
                        </a:rPr>
                        <a:t>Corn Silage</a:t>
                      </a:r>
                    </a:p>
                    <a:p>
                      <a:pPr algn="ctr"/>
                      <a:r>
                        <a:rPr lang="en-US" sz="1200" b="1" dirty="0" smtClean="0">
                          <a:solidFill>
                            <a:srgbClr val="C00000"/>
                          </a:solidFill>
                          <a:latin typeface="Trebuchet MS" pitchFamily="34" charset="0"/>
                        </a:rPr>
                        <a:t>(23 T/A)</a:t>
                      </a:r>
                      <a:endParaRPr lang="en-US" sz="1200" b="1" dirty="0">
                        <a:solidFill>
                          <a:srgbClr val="C00000"/>
                        </a:solidFill>
                        <a:latin typeface="Trebuchet MS" pitchFamily="34" charset="0"/>
                      </a:endParaRPr>
                    </a:p>
                  </a:txBody>
                  <a:tcPr marL="91434" marR="91434" marT="45717" marB="45717" anchor="ctr">
                    <a:solidFill>
                      <a:schemeClr val="bg1"/>
                    </a:solidFill>
                  </a:tcPr>
                </a:tc>
                <a:tc>
                  <a:txBody>
                    <a:bodyPr/>
                    <a:lstStyle/>
                    <a:p>
                      <a:pPr algn="ctr"/>
                      <a:r>
                        <a:rPr lang="en-US" sz="1200" b="1" dirty="0" smtClean="0">
                          <a:solidFill>
                            <a:srgbClr val="C00000"/>
                          </a:solidFill>
                          <a:latin typeface="Trebuchet MS" pitchFamily="34" charset="0"/>
                        </a:rPr>
                        <a:t>Solid </a:t>
                      </a:r>
                      <a:r>
                        <a:rPr lang="en-US" sz="1200" b="1" baseline="0" dirty="0" smtClean="0">
                          <a:solidFill>
                            <a:srgbClr val="C00000"/>
                          </a:solidFill>
                          <a:latin typeface="Trebuchet MS" pitchFamily="34" charset="0"/>
                        </a:rPr>
                        <a:t>Dairy</a:t>
                      </a:r>
                      <a:endParaRPr lang="en-US" sz="1200" b="1" dirty="0">
                        <a:solidFill>
                          <a:srgbClr val="C00000"/>
                        </a:solidFill>
                        <a:latin typeface="Trebuchet MS" pitchFamily="34" charset="0"/>
                      </a:endParaRPr>
                    </a:p>
                  </a:txBody>
                  <a:tcPr marL="91434" marR="91434" marT="45717" marB="45717" anchor="ctr">
                    <a:solidFill>
                      <a:schemeClr val="bg1"/>
                    </a:solidFill>
                  </a:tcPr>
                </a:tc>
                <a:tc>
                  <a:txBody>
                    <a:bodyPr/>
                    <a:lstStyle/>
                    <a:p>
                      <a:pPr algn="ctr"/>
                      <a:r>
                        <a:rPr lang="en-US" sz="1200" b="1" dirty="0" smtClean="0">
                          <a:solidFill>
                            <a:srgbClr val="C00000"/>
                          </a:solidFill>
                          <a:latin typeface="Trebuchet MS" pitchFamily="34" charset="0"/>
                        </a:rPr>
                        <a:t>Winter</a:t>
                      </a:r>
                      <a:endParaRPr lang="en-US" sz="1200" b="1" dirty="0">
                        <a:solidFill>
                          <a:srgbClr val="C00000"/>
                        </a:solidFill>
                        <a:latin typeface="Trebuchet MS" pitchFamily="34" charset="0"/>
                      </a:endParaRPr>
                    </a:p>
                  </a:txBody>
                  <a:tcPr marL="91434" marR="91434" marT="45717" marB="45717" anchor="ctr">
                    <a:solidFill>
                      <a:schemeClr val="bg1"/>
                    </a:solidFill>
                  </a:tcPr>
                </a:tc>
                <a:tc>
                  <a:txBody>
                    <a:bodyPr/>
                    <a:lstStyle/>
                    <a:p>
                      <a:pPr algn="ctr"/>
                      <a:endParaRPr lang="en-US" sz="1000" b="1" dirty="0">
                        <a:solidFill>
                          <a:srgbClr val="C00000"/>
                        </a:solidFill>
                        <a:latin typeface="Trebuchet MS" pitchFamily="34" charset="0"/>
                      </a:endParaRPr>
                    </a:p>
                  </a:txBody>
                  <a:tcPr marL="91434" marR="91434" marT="45717" marB="45717"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17" marB="45717" anchor="ctr">
                    <a:solidFill>
                      <a:schemeClr val="bg1"/>
                    </a:solidFill>
                  </a:tcPr>
                </a:tc>
              </a:tr>
              <a:tr h="489249">
                <a:tc>
                  <a:txBody>
                    <a:bodyPr/>
                    <a:lstStyle/>
                    <a:p>
                      <a:endParaRPr lang="en-US" dirty="0">
                        <a:solidFill>
                          <a:srgbClr val="0000FF"/>
                        </a:solidFill>
                      </a:endParaRPr>
                    </a:p>
                  </a:txBody>
                  <a:tcPr marL="91434" marR="91434" marT="45717" marB="45717" anchor="ctr">
                    <a:solidFill>
                      <a:schemeClr val="bg1"/>
                    </a:solidFill>
                  </a:tcPr>
                </a:tc>
                <a:tc>
                  <a:txBody>
                    <a:bodyPr/>
                    <a:lstStyle/>
                    <a:p>
                      <a:endParaRPr lang="en-US" dirty="0">
                        <a:solidFill>
                          <a:srgbClr val="0000FF"/>
                        </a:solidFill>
                      </a:endParaRPr>
                    </a:p>
                  </a:txBody>
                  <a:tcPr marL="91434" marR="91434" marT="45717" marB="45717" anchor="ctr">
                    <a:solidFill>
                      <a:schemeClr val="bg1"/>
                    </a:solidFill>
                  </a:tcPr>
                </a:tc>
                <a:tc>
                  <a:txBody>
                    <a:bodyPr/>
                    <a:lstStyle/>
                    <a:p>
                      <a:endParaRPr lang="en-US" dirty="0">
                        <a:solidFill>
                          <a:srgbClr val="0000FF"/>
                        </a:solidFill>
                      </a:endParaRPr>
                    </a:p>
                  </a:txBody>
                  <a:tcPr marL="91434" marR="91434" marT="45717" marB="45717"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17" marB="45717" anchor="ctr">
                    <a:solidFill>
                      <a:schemeClr val="bg1"/>
                    </a:solidFill>
                  </a:tcPr>
                </a:tc>
              </a:tr>
              <a:tr h="414628">
                <a:tc>
                  <a:txBody>
                    <a:bodyPr/>
                    <a:lstStyle/>
                    <a:p>
                      <a:endParaRPr lang="en-US" dirty="0">
                        <a:solidFill>
                          <a:srgbClr val="0000FF"/>
                        </a:solidFill>
                      </a:endParaRPr>
                    </a:p>
                  </a:txBody>
                  <a:tcPr marL="91434" marR="91434" marT="45717" marB="45717" anchor="ctr">
                    <a:solidFill>
                      <a:schemeClr val="bg1"/>
                    </a:solidFill>
                  </a:tcPr>
                </a:tc>
                <a:tc>
                  <a:txBody>
                    <a:bodyPr/>
                    <a:lstStyle/>
                    <a:p>
                      <a:endParaRPr lang="en-US" dirty="0">
                        <a:solidFill>
                          <a:srgbClr val="0000FF"/>
                        </a:solidFill>
                      </a:endParaRPr>
                    </a:p>
                  </a:txBody>
                  <a:tcPr marL="91434" marR="91434" marT="45717" marB="45717" anchor="ctr">
                    <a:solidFill>
                      <a:schemeClr val="bg1"/>
                    </a:solidFill>
                  </a:tcPr>
                </a:tc>
                <a:tc>
                  <a:txBody>
                    <a:bodyPr/>
                    <a:lstStyle/>
                    <a:p>
                      <a:endParaRPr lang="en-US" dirty="0">
                        <a:solidFill>
                          <a:srgbClr val="0000FF"/>
                        </a:solidFill>
                      </a:endParaRPr>
                    </a:p>
                  </a:txBody>
                  <a:tcPr marL="91434" marR="91434" marT="45717" marB="45717"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17" marB="45717"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b="1" dirty="0" smtClean="0">
                        <a:solidFill>
                          <a:srgbClr val="0000FF"/>
                        </a:solidFill>
                        <a:latin typeface="Trebuchet MS" pitchFamily="34" charset="0"/>
                      </a:endParaRPr>
                    </a:p>
                  </a:txBody>
                  <a:tcPr marL="91434" marR="91434" marT="45717" marB="45717"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17" marB="45717" anchor="ctr">
                    <a:solidFill>
                      <a:schemeClr val="bg1"/>
                    </a:solidFill>
                  </a:tcPr>
                </a:tc>
              </a:tr>
            </a:tbl>
          </a:graphicData>
        </a:graphic>
      </p:graphicFrame>
      <p:sp>
        <p:nvSpPr>
          <p:cNvPr id="4" name="Title 3"/>
          <p:cNvSpPr>
            <a:spLocks noGrp="1"/>
          </p:cNvSpPr>
          <p:nvPr>
            <p:ph type="title"/>
          </p:nvPr>
        </p:nvSpPr>
        <p:spPr/>
        <p:txBody>
          <a:bodyPr/>
          <a:lstStyle/>
          <a:p>
            <a:r>
              <a:rPr lang="en-US" sz="3600" dirty="0" smtClean="0"/>
              <a:t>Manure Management Plan Summary (p.6)</a:t>
            </a:r>
            <a:endParaRPr lang="en-US" sz="3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6" descr="Manure Management Plan Summary (cropped).jpg"/>
          <p:cNvPicPr>
            <a:picLocks noChangeAspect="1"/>
          </p:cNvPicPr>
          <p:nvPr/>
        </p:nvPicPr>
        <p:blipFill>
          <a:blip r:embed="rId3" cstate="screen"/>
          <a:stretch>
            <a:fillRect/>
          </a:stretch>
        </p:blipFill>
        <p:spPr bwMode="auto">
          <a:xfrm>
            <a:off x="266984" y="1218227"/>
            <a:ext cx="8579119" cy="4572000"/>
          </a:xfrm>
          <a:prstGeom prst="rect">
            <a:avLst/>
          </a:prstGeom>
          <a:noFill/>
          <a:ln w="19050">
            <a:solidFill>
              <a:schemeClr val="tx1"/>
            </a:solidFill>
            <a:miter lim="800000"/>
            <a:headEnd/>
            <a:tailEnd/>
          </a:ln>
        </p:spPr>
      </p:pic>
      <p:sp>
        <p:nvSpPr>
          <p:cNvPr id="30723" name="TextBox 6"/>
          <p:cNvSpPr txBox="1">
            <a:spLocks noChangeArrowheads="1"/>
          </p:cNvSpPr>
          <p:nvPr/>
        </p:nvSpPr>
        <p:spPr bwMode="auto">
          <a:xfrm>
            <a:off x="0" y="0"/>
            <a:ext cx="9144000" cy="646113"/>
          </a:xfrm>
          <a:prstGeom prst="rect">
            <a:avLst/>
          </a:prstGeom>
          <a:noFill/>
          <a:ln w="9525">
            <a:noFill/>
            <a:miter lim="800000"/>
            <a:headEnd/>
            <a:tailEnd/>
          </a:ln>
        </p:spPr>
        <p:txBody>
          <a:bodyPr>
            <a:spAutoFit/>
          </a:bodyPr>
          <a:lstStyle/>
          <a:p>
            <a:pPr algn="ctr"/>
            <a:r>
              <a:rPr lang="en-US" sz="3600" b="1" dirty="0">
                <a:solidFill>
                  <a:schemeClr val="bg1"/>
                </a:solidFill>
                <a:latin typeface="Calibri" pitchFamily="34" charset="0"/>
              </a:rPr>
              <a:t>Manure Management Plan </a:t>
            </a:r>
            <a:r>
              <a:rPr lang="en-US" sz="3600" b="1" dirty="0" smtClean="0">
                <a:solidFill>
                  <a:schemeClr val="bg1"/>
                </a:solidFill>
                <a:latin typeface="Calibri" pitchFamily="34" charset="0"/>
              </a:rPr>
              <a:t>Exercise – Page 6</a:t>
            </a:r>
            <a:endParaRPr lang="en-US" sz="3600" b="1" dirty="0">
              <a:solidFill>
                <a:schemeClr val="bg1"/>
              </a:solidFill>
              <a:latin typeface="Calibri" pitchFamily="34" charset="0"/>
            </a:endParaRPr>
          </a:p>
        </p:txBody>
      </p:sp>
      <p:sp>
        <p:nvSpPr>
          <p:cNvPr id="30724" name="TextBox 7"/>
          <p:cNvSpPr txBox="1">
            <a:spLocks noChangeArrowheads="1"/>
          </p:cNvSpPr>
          <p:nvPr/>
        </p:nvSpPr>
        <p:spPr bwMode="auto">
          <a:xfrm>
            <a:off x="0" y="609600"/>
            <a:ext cx="9144000" cy="523875"/>
          </a:xfrm>
          <a:prstGeom prst="rect">
            <a:avLst/>
          </a:prstGeom>
          <a:noFill/>
          <a:ln w="9525">
            <a:noFill/>
            <a:miter lim="800000"/>
            <a:headEnd/>
            <a:tailEnd/>
          </a:ln>
        </p:spPr>
        <p:txBody>
          <a:bodyPr>
            <a:spAutoFit/>
          </a:bodyPr>
          <a:lstStyle/>
          <a:p>
            <a:pPr algn="ctr"/>
            <a:r>
              <a:rPr lang="en-US" sz="2800" b="1" dirty="0">
                <a:latin typeface="Calibri" pitchFamily="34" charset="0"/>
              </a:rPr>
              <a:t>Complete </a:t>
            </a:r>
            <a:r>
              <a:rPr lang="en-US" sz="2800" b="1" dirty="0" smtClean="0">
                <a:latin typeface="Calibri" pitchFamily="34" charset="0"/>
              </a:rPr>
              <a:t>Application Season Column </a:t>
            </a:r>
            <a:endParaRPr lang="en-US" sz="2800" b="1" dirty="0">
              <a:latin typeface="Calibri" pitchFamily="34" charset="0"/>
            </a:endParaRPr>
          </a:p>
        </p:txBody>
      </p:sp>
      <p:sp>
        <p:nvSpPr>
          <p:cNvPr id="7" name="Rounded Rectangle 6"/>
          <p:cNvSpPr/>
          <p:nvPr/>
        </p:nvSpPr>
        <p:spPr>
          <a:xfrm>
            <a:off x="2897110" y="2008361"/>
            <a:ext cx="878186" cy="3704376"/>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n w="57150">
                <a:solidFill>
                  <a:schemeClr val="tx1"/>
                </a:solidFill>
              </a:ln>
            </a:endParaRPr>
          </a:p>
        </p:txBody>
      </p:sp>
      <p:pic>
        <p:nvPicPr>
          <p:cNvPr id="92161" name="Picture 1" descr="C:\Documents and Settings\smr5162\Local Settings\Temporary Internet Files\Content.IE5\H2B121D1\MC900434720[1].png"/>
          <p:cNvPicPr>
            <a:picLocks noChangeAspect="1" noChangeArrowheads="1"/>
          </p:cNvPicPr>
          <p:nvPr/>
        </p:nvPicPr>
        <p:blipFill>
          <a:blip r:embed="rId4" cstate="screen"/>
          <a:srcRect/>
          <a:stretch>
            <a:fillRect/>
          </a:stretch>
        </p:blipFill>
        <p:spPr bwMode="auto">
          <a:xfrm>
            <a:off x="5252518" y="2651157"/>
            <a:ext cx="2285714" cy="2285714"/>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Determining Incorporation Timing</a:t>
            </a:r>
            <a:endParaRPr lang="en-US" dirty="0"/>
          </a:p>
        </p:txBody>
      </p:sp>
      <p:sp>
        <p:nvSpPr>
          <p:cNvPr id="4" name="Content Placeholder 3"/>
          <p:cNvSpPr>
            <a:spLocks noGrp="1"/>
          </p:cNvSpPr>
          <p:nvPr>
            <p:ph idx="1"/>
          </p:nvPr>
        </p:nvSpPr>
        <p:spPr/>
        <p:txBody>
          <a:bodyPr>
            <a:normAutofit fontScale="77500" lnSpcReduction="20000"/>
          </a:bodyPr>
          <a:lstStyle/>
          <a:p>
            <a:r>
              <a:rPr lang="en-US" dirty="0" smtClean="0"/>
              <a:t>Second important aspect of manure application management</a:t>
            </a:r>
          </a:p>
          <a:p>
            <a:pPr lvl="1"/>
            <a:r>
              <a:rPr lang="en-US" dirty="0" smtClean="0"/>
              <a:t>Determines how much nitrogen will be available to the crop</a:t>
            </a:r>
          </a:p>
          <a:p>
            <a:pPr lvl="8"/>
            <a:endParaRPr lang="en-US" dirty="0" smtClean="0"/>
          </a:p>
          <a:p>
            <a:r>
              <a:rPr lang="en-US" dirty="0" smtClean="0"/>
              <a:t>Manure Application Rate Tables (Appendix 1)</a:t>
            </a:r>
          </a:p>
          <a:p>
            <a:pPr lvl="1"/>
            <a:r>
              <a:rPr lang="en-US" dirty="0" smtClean="0"/>
              <a:t>Spring incorporation within 1 day</a:t>
            </a:r>
          </a:p>
          <a:p>
            <a:pPr lvl="1"/>
            <a:r>
              <a:rPr lang="en-US" dirty="0" smtClean="0"/>
              <a:t>Spring incorporation with 1 week</a:t>
            </a:r>
          </a:p>
          <a:p>
            <a:pPr lvl="1"/>
            <a:r>
              <a:rPr lang="en-US" dirty="0" smtClean="0"/>
              <a:t>Spring no incorporation</a:t>
            </a:r>
          </a:p>
          <a:p>
            <a:pPr lvl="1"/>
            <a:r>
              <a:rPr lang="en-US" dirty="0" smtClean="0"/>
              <a:t>Fall</a:t>
            </a:r>
          </a:p>
          <a:p>
            <a:pPr lvl="1"/>
            <a:r>
              <a:rPr lang="en-US" dirty="0" smtClean="0"/>
              <a:t>Winter with cover crop</a:t>
            </a:r>
          </a:p>
          <a:p>
            <a:pPr lvl="1"/>
            <a:r>
              <a:rPr lang="en-US" dirty="0" smtClean="0"/>
              <a:t>Winter no cover crop</a:t>
            </a:r>
          </a:p>
          <a:p>
            <a:pPr lvl="8"/>
            <a:endParaRPr lang="en-US" dirty="0" smtClean="0"/>
          </a:p>
          <a:p>
            <a:r>
              <a:rPr lang="en-US" dirty="0" smtClean="0"/>
              <a:t>Other methods of determining application rates will use the Nutrient Balance Worksheet incorporation options</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224654" y="1181690"/>
          <a:ext cx="8686799" cy="4982307"/>
        </p:xfrm>
        <a:graphic>
          <a:graphicData uri="http://schemas.openxmlformats.org/drawingml/2006/table">
            <a:tbl>
              <a:tblPr firstRow="1" bandRow="1">
                <a:tableStyleId>{5940675A-B579-460E-94D1-54222C63F5DA}</a:tableStyleId>
              </a:tblPr>
              <a:tblGrid>
                <a:gridCol w="1482226"/>
                <a:gridCol w="1136285"/>
                <a:gridCol w="886690"/>
                <a:gridCol w="1312925"/>
                <a:gridCol w="1167039"/>
                <a:gridCol w="1080652"/>
                <a:gridCol w="1620982"/>
              </a:tblGrid>
              <a:tr h="734196">
                <a:tc>
                  <a:txBody>
                    <a:bodyPr/>
                    <a:lstStyle/>
                    <a:p>
                      <a:pPr algn="ctr"/>
                      <a:r>
                        <a:rPr lang="en-US" sz="1000" b="1" dirty="0" smtClean="0">
                          <a:latin typeface="Trebuchet MS" pitchFamily="34" charset="0"/>
                        </a:rPr>
                        <a:t>Crop Group and Yield (a)</a:t>
                      </a:r>
                      <a:endParaRPr lang="en-US" sz="1000" b="1" dirty="0">
                        <a:latin typeface="Trebuchet MS" pitchFamily="34" charset="0"/>
                      </a:endParaRPr>
                    </a:p>
                  </a:txBody>
                  <a:tcPr marL="91434" marR="91434" marT="45717" marB="45717" anchor="ctr">
                    <a:solidFill>
                      <a:schemeClr val="bg1"/>
                    </a:solidFill>
                  </a:tcPr>
                </a:tc>
                <a:tc>
                  <a:txBody>
                    <a:bodyPr/>
                    <a:lstStyle/>
                    <a:p>
                      <a:pPr algn="ctr"/>
                      <a:r>
                        <a:rPr lang="en-US" sz="1000" b="1" dirty="0" smtClean="0">
                          <a:latin typeface="Trebuchet MS" pitchFamily="34" charset="0"/>
                        </a:rPr>
                        <a:t>Manure Group (b)</a:t>
                      </a:r>
                      <a:endParaRPr lang="en-US" sz="1000" b="1" dirty="0">
                        <a:latin typeface="Trebuchet MS" pitchFamily="34" charset="0"/>
                      </a:endParaRPr>
                    </a:p>
                  </a:txBody>
                  <a:tcPr marL="91434" marR="91434" marT="45717" marB="45717" anchor="ctr">
                    <a:solidFill>
                      <a:schemeClr val="bg1"/>
                    </a:solidFill>
                  </a:tcPr>
                </a:tc>
                <a:tc>
                  <a:txBody>
                    <a:bodyPr/>
                    <a:lstStyle/>
                    <a:p>
                      <a:pPr algn="ctr"/>
                      <a:r>
                        <a:rPr lang="en-US" sz="1000" b="1" dirty="0" smtClean="0">
                          <a:latin typeface="Trebuchet MS" pitchFamily="34" charset="0"/>
                        </a:rPr>
                        <a:t>Application Season (c )</a:t>
                      </a:r>
                      <a:endParaRPr lang="en-US" sz="1000" b="1" dirty="0">
                        <a:latin typeface="Trebuchet MS" pitchFamily="34" charset="0"/>
                      </a:endParaRPr>
                    </a:p>
                  </a:txBody>
                  <a:tcPr marL="91434" marR="91434" marT="45717" marB="45717" anchor="ctr">
                    <a:solidFill>
                      <a:schemeClr val="bg1"/>
                    </a:solidFill>
                  </a:tcPr>
                </a:tc>
                <a:tc>
                  <a:txBody>
                    <a:bodyPr/>
                    <a:lstStyle/>
                    <a:p>
                      <a:pPr algn="ctr"/>
                      <a:r>
                        <a:rPr lang="en-US" sz="1000" b="1" dirty="0" smtClean="0">
                          <a:latin typeface="Trebuchet MS" pitchFamily="34" charset="0"/>
                        </a:rPr>
                        <a:t>Planned Application Rate from C, NBS, PI * (d)</a:t>
                      </a:r>
                      <a:endParaRPr lang="en-US" sz="1000" b="1" dirty="0">
                        <a:latin typeface="Trebuchet MS" pitchFamily="34" charset="0"/>
                      </a:endParaRPr>
                    </a:p>
                  </a:txBody>
                  <a:tcPr marL="91434" marR="91434" marT="45717" marB="45717" anchor="ctr">
                    <a:solidFill>
                      <a:schemeClr val="bg1"/>
                    </a:solidFill>
                  </a:tcPr>
                </a:tc>
                <a:tc>
                  <a:txBody>
                    <a:bodyPr/>
                    <a:lstStyle/>
                    <a:p>
                      <a:pPr algn="ctr"/>
                      <a:r>
                        <a:rPr lang="en-US" sz="1000" b="1" dirty="0" smtClean="0">
                          <a:latin typeface="Trebuchet MS" pitchFamily="34" charset="0"/>
                        </a:rPr>
                        <a:t>Incorporation</a:t>
                      </a:r>
                      <a:r>
                        <a:rPr lang="en-US" sz="1000" b="1" baseline="0" dirty="0" smtClean="0">
                          <a:latin typeface="Trebuchet MS" pitchFamily="34" charset="0"/>
                        </a:rPr>
                        <a:t> Timing (e)</a:t>
                      </a:r>
                      <a:endParaRPr lang="en-US" sz="1000" b="1" dirty="0">
                        <a:latin typeface="Trebuchet MS" pitchFamily="34" charset="0"/>
                      </a:endParaRPr>
                    </a:p>
                  </a:txBody>
                  <a:tcPr marL="91434" marR="91434" marT="45717" marB="45717" anchor="ctr">
                    <a:solidFill>
                      <a:schemeClr val="bg1"/>
                    </a:solidFill>
                  </a:tcPr>
                </a:tc>
                <a:tc>
                  <a:txBody>
                    <a:bodyPr/>
                    <a:lstStyle/>
                    <a:p>
                      <a:pPr algn="ctr"/>
                      <a:r>
                        <a:rPr lang="en-US" sz="1000" b="1" dirty="0" smtClean="0">
                          <a:latin typeface="Trebuchet MS" pitchFamily="34" charset="0"/>
                        </a:rPr>
                        <a:t>Commercial Fertilizer Application Rate (f)</a:t>
                      </a:r>
                      <a:endParaRPr lang="en-US" sz="1000" b="1" dirty="0">
                        <a:latin typeface="Trebuchet MS" pitchFamily="34" charset="0"/>
                      </a:endParaRPr>
                    </a:p>
                  </a:txBody>
                  <a:tcPr marL="91434" marR="91434" marT="45717" marB="45717" anchor="ctr">
                    <a:solidFill>
                      <a:schemeClr val="bg1"/>
                    </a:solidFill>
                  </a:tcPr>
                </a:tc>
                <a:tc>
                  <a:txBody>
                    <a:bodyPr/>
                    <a:lstStyle/>
                    <a:p>
                      <a:pPr algn="ctr"/>
                      <a:r>
                        <a:rPr lang="en-US" sz="1000" b="1" dirty="0" smtClean="0">
                          <a:latin typeface="Trebuchet MS" pitchFamily="34" charset="0"/>
                        </a:rPr>
                        <a:t>Fields where this crop group can</a:t>
                      </a:r>
                      <a:r>
                        <a:rPr lang="en-US" sz="1000" b="1" baseline="0" dirty="0" smtClean="0">
                          <a:latin typeface="Trebuchet MS" pitchFamily="34" charset="0"/>
                        </a:rPr>
                        <a:t> be used (g)</a:t>
                      </a:r>
                      <a:endParaRPr lang="en-US" sz="1000" b="1" dirty="0">
                        <a:latin typeface="Trebuchet MS" pitchFamily="34" charset="0"/>
                      </a:endParaRPr>
                    </a:p>
                  </a:txBody>
                  <a:tcPr marL="91434" marR="91434" marT="45717" marB="45717" anchor="ctr">
                    <a:solidFill>
                      <a:schemeClr val="bg1"/>
                    </a:solidFill>
                  </a:tcPr>
                </a:tc>
              </a:tr>
              <a:tr h="414628">
                <a:tc>
                  <a:txBody>
                    <a:bodyPr/>
                    <a:lstStyle/>
                    <a:p>
                      <a:pPr algn="ctr"/>
                      <a:r>
                        <a:rPr lang="en-US" sz="1200" b="1" dirty="0" smtClean="0">
                          <a:solidFill>
                            <a:srgbClr val="0000FF"/>
                          </a:solidFill>
                          <a:latin typeface="Trebuchet MS" pitchFamily="34" charset="0"/>
                        </a:rPr>
                        <a:t>Corn Silage</a:t>
                      </a:r>
                    </a:p>
                    <a:p>
                      <a:pPr algn="ctr"/>
                      <a:r>
                        <a:rPr lang="en-US" sz="1200" b="1" dirty="0" smtClean="0">
                          <a:solidFill>
                            <a:srgbClr val="0000FF"/>
                          </a:solidFill>
                          <a:latin typeface="Trebuchet MS" pitchFamily="34" charset="0"/>
                        </a:rPr>
                        <a:t>(23 T/A)</a:t>
                      </a:r>
                      <a:endParaRPr lang="en-US" sz="12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r>
                        <a:rPr lang="en-US" sz="1200" b="1" dirty="0" smtClean="0">
                          <a:solidFill>
                            <a:srgbClr val="0000FF"/>
                          </a:solidFill>
                          <a:latin typeface="Trebuchet MS" pitchFamily="34" charset="0"/>
                        </a:rPr>
                        <a:t>Liquid</a:t>
                      </a:r>
                      <a:r>
                        <a:rPr lang="en-US" sz="1200" b="1" baseline="0" dirty="0" smtClean="0">
                          <a:solidFill>
                            <a:srgbClr val="0000FF"/>
                          </a:solidFill>
                          <a:latin typeface="Trebuchet MS" pitchFamily="34" charset="0"/>
                        </a:rPr>
                        <a:t> Dairy</a:t>
                      </a:r>
                      <a:endParaRPr lang="en-US" sz="12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r>
                        <a:rPr lang="en-US" sz="1200" b="1" dirty="0" smtClean="0">
                          <a:solidFill>
                            <a:srgbClr val="0000FF"/>
                          </a:solidFill>
                          <a:latin typeface="Trebuchet MS" pitchFamily="34" charset="0"/>
                        </a:rPr>
                        <a:t>Spring</a:t>
                      </a:r>
                      <a:endParaRPr lang="en-US" sz="12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endParaRPr lang="en-US" sz="12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r>
                        <a:rPr lang="en-US" sz="1200" b="1" dirty="0" smtClean="0">
                          <a:solidFill>
                            <a:srgbClr val="0000FF"/>
                          </a:solidFill>
                          <a:latin typeface="Trebuchet MS" pitchFamily="34" charset="0"/>
                        </a:rPr>
                        <a:t>No</a:t>
                      </a:r>
                    </a:p>
                    <a:p>
                      <a:pPr algn="ctr"/>
                      <a:r>
                        <a:rPr lang="en-US" sz="1200" b="1" dirty="0" smtClean="0">
                          <a:solidFill>
                            <a:srgbClr val="0000FF"/>
                          </a:solidFill>
                          <a:latin typeface="Trebuchet MS" pitchFamily="34" charset="0"/>
                        </a:rPr>
                        <a:t>lncorporation</a:t>
                      </a:r>
                      <a:endParaRPr lang="en-US" sz="1200" b="1" dirty="0">
                        <a:solidFill>
                          <a:srgbClr val="0000FF"/>
                        </a:solidFill>
                        <a:latin typeface="Trebuchet MS" pitchFamily="34" charset="0"/>
                      </a:endParaRPr>
                    </a:p>
                  </a:txBody>
                  <a:tcPr marL="91434" marR="91434" marT="45723" marB="45723"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17" marB="45717" anchor="ctr">
                    <a:solidFill>
                      <a:schemeClr val="bg1"/>
                    </a:solidFill>
                  </a:tcPr>
                </a:tc>
              </a:tr>
              <a:tr h="486167">
                <a:tc>
                  <a:txBody>
                    <a:bodyPr/>
                    <a:lstStyle/>
                    <a:p>
                      <a:pPr algn="ctr"/>
                      <a:r>
                        <a:rPr lang="en-US" sz="1200" b="1" dirty="0" smtClean="0">
                          <a:solidFill>
                            <a:srgbClr val="0000FF"/>
                          </a:solidFill>
                          <a:latin typeface="Trebuchet MS" pitchFamily="34" charset="0"/>
                        </a:rPr>
                        <a:t>Corn Silage After</a:t>
                      </a:r>
                      <a:r>
                        <a:rPr lang="en-US" sz="1200" b="1" baseline="0" dirty="0" smtClean="0">
                          <a:solidFill>
                            <a:srgbClr val="0000FF"/>
                          </a:solidFill>
                          <a:latin typeface="Trebuchet MS" pitchFamily="34" charset="0"/>
                        </a:rPr>
                        <a:t> Alfalfa </a:t>
                      </a:r>
                      <a:r>
                        <a:rPr lang="en-US" sz="1200" b="1" dirty="0" smtClean="0">
                          <a:solidFill>
                            <a:srgbClr val="0000FF"/>
                          </a:solidFill>
                          <a:latin typeface="Trebuchet MS" pitchFamily="34" charset="0"/>
                        </a:rPr>
                        <a:t>(23 T/A)</a:t>
                      </a:r>
                      <a:endParaRPr lang="en-US" sz="1200" b="1" dirty="0">
                        <a:solidFill>
                          <a:srgbClr val="0000FF"/>
                        </a:solidFill>
                        <a:latin typeface="Trebuchet MS" pitchFamily="34" charset="0"/>
                      </a:endParaRPr>
                    </a:p>
                  </a:txBody>
                  <a:tcPr marL="91434" marR="91434" marT="45717" marB="45717"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00FF"/>
                          </a:solidFill>
                          <a:latin typeface="Trebuchet MS" pitchFamily="34" charset="0"/>
                        </a:rPr>
                        <a:t>Liquid</a:t>
                      </a:r>
                      <a:r>
                        <a:rPr lang="en-US" sz="1200" b="1" baseline="0" dirty="0" smtClean="0">
                          <a:solidFill>
                            <a:srgbClr val="0000FF"/>
                          </a:solidFill>
                          <a:latin typeface="Trebuchet MS" pitchFamily="34" charset="0"/>
                        </a:rPr>
                        <a:t> Dairy</a:t>
                      </a:r>
                      <a:endParaRPr lang="en-US" sz="12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r>
                        <a:rPr lang="en-US" sz="1200" b="1" dirty="0" smtClean="0">
                          <a:solidFill>
                            <a:srgbClr val="0000FF"/>
                          </a:solidFill>
                          <a:latin typeface="Trebuchet MS" pitchFamily="34" charset="0"/>
                        </a:rPr>
                        <a:t>Spring</a:t>
                      </a:r>
                      <a:endParaRPr lang="en-US" sz="12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endParaRPr lang="en-US" sz="12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r>
                        <a:rPr lang="en-US" sz="1200" b="1" dirty="0" smtClean="0">
                          <a:solidFill>
                            <a:srgbClr val="0000FF"/>
                          </a:solidFill>
                          <a:latin typeface="Trebuchet MS" pitchFamily="34" charset="0"/>
                        </a:rPr>
                        <a:t>Inc. &lt; 1 Week</a:t>
                      </a:r>
                      <a:endParaRPr lang="en-US" sz="1200" b="1" dirty="0">
                        <a:solidFill>
                          <a:srgbClr val="0000FF"/>
                        </a:solidFill>
                        <a:latin typeface="Trebuchet MS" pitchFamily="34" charset="0"/>
                      </a:endParaRPr>
                    </a:p>
                  </a:txBody>
                  <a:tcPr marL="91434" marR="91434" marT="45723" marB="45723"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17" marB="45717" anchor="ctr">
                    <a:solidFill>
                      <a:schemeClr val="bg1"/>
                    </a:solidFill>
                  </a:tcPr>
                </a:tc>
              </a:tr>
              <a:tr h="461560">
                <a:tc>
                  <a:txBody>
                    <a:bodyPr/>
                    <a:lstStyle/>
                    <a:p>
                      <a:pPr algn="ctr"/>
                      <a:r>
                        <a:rPr lang="en-US" sz="1200" b="1" dirty="0" smtClean="0">
                          <a:solidFill>
                            <a:srgbClr val="0000FF"/>
                          </a:solidFill>
                          <a:latin typeface="Trebuchet MS" pitchFamily="34" charset="0"/>
                        </a:rPr>
                        <a:t>Grass Hay</a:t>
                      </a:r>
                      <a:r>
                        <a:rPr lang="en-US" sz="1200" b="1" baseline="0" dirty="0" smtClean="0">
                          <a:solidFill>
                            <a:srgbClr val="0000FF"/>
                          </a:solidFill>
                          <a:latin typeface="Trebuchet MS" pitchFamily="34" charset="0"/>
                        </a:rPr>
                        <a:t> (4 T/A)</a:t>
                      </a:r>
                      <a:endParaRPr lang="en-US" sz="1200" b="1" dirty="0">
                        <a:solidFill>
                          <a:srgbClr val="0000FF"/>
                        </a:solidFill>
                        <a:latin typeface="Trebuchet MS" pitchFamily="34" charset="0"/>
                      </a:endParaRPr>
                    </a:p>
                  </a:txBody>
                  <a:tcPr marL="91434" marR="91434" marT="45717" marB="45717"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00FF"/>
                          </a:solidFill>
                          <a:latin typeface="Trebuchet MS" pitchFamily="34" charset="0"/>
                        </a:rPr>
                        <a:t>Liquid</a:t>
                      </a:r>
                      <a:r>
                        <a:rPr lang="en-US" sz="1200" b="1" baseline="0" dirty="0" smtClean="0">
                          <a:solidFill>
                            <a:srgbClr val="0000FF"/>
                          </a:solidFill>
                          <a:latin typeface="Trebuchet MS" pitchFamily="34" charset="0"/>
                        </a:rPr>
                        <a:t> Dairy</a:t>
                      </a:r>
                      <a:endParaRPr lang="en-US" sz="12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r>
                        <a:rPr lang="en-US" sz="1200" b="1" dirty="0" smtClean="0">
                          <a:solidFill>
                            <a:srgbClr val="0000FF"/>
                          </a:solidFill>
                          <a:latin typeface="Trebuchet MS" pitchFamily="34" charset="0"/>
                        </a:rPr>
                        <a:t>Summer</a:t>
                      </a:r>
                      <a:endParaRPr lang="en-US" sz="12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endParaRPr lang="en-US" sz="12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r>
                        <a:rPr lang="en-US" sz="1200" b="1" dirty="0" smtClean="0">
                          <a:solidFill>
                            <a:srgbClr val="0000FF"/>
                          </a:solidFill>
                          <a:latin typeface="Trebuchet MS" pitchFamily="34" charset="0"/>
                        </a:rPr>
                        <a:t>No</a:t>
                      </a:r>
                    </a:p>
                    <a:p>
                      <a:pPr algn="ctr"/>
                      <a:r>
                        <a:rPr lang="en-US" sz="1200" b="1" dirty="0" smtClean="0">
                          <a:solidFill>
                            <a:srgbClr val="0000FF"/>
                          </a:solidFill>
                          <a:latin typeface="Trebuchet MS" pitchFamily="34" charset="0"/>
                        </a:rPr>
                        <a:t>lncorporation</a:t>
                      </a:r>
                      <a:endParaRPr lang="en-US" sz="1200" b="1" dirty="0">
                        <a:solidFill>
                          <a:srgbClr val="0000FF"/>
                        </a:solidFill>
                        <a:latin typeface="Trebuchet MS" pitchFamily="34" charset="0"/>
                      </a:endParaRPr>
                    </a:p>
                  </a:txBody>
                  <a:tcPr marL="91434" marR="91434" marT="45723" marB="45723"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17" marB="45717" anchor="ctr">
                    <a:solidFill>
                      <a:schemeClr val="bg1"/>
                    </a:solidFill>
                  </a:tcPr>
                </a:tc>
              </a:tr>
              <a:tr h="484632">
                <a:tc>
                  <a:txBody>
                    <a:bodyPr/>
                    <a:lstStyle/>
                    <a:p>
                      <a:pPr algn="ctr"/>
                      <a:r>
                        <a:rPr lang="en-US" sz="1200" b="1" dirty="0" smtClean="0">
                          <a:solidFill>
                            <a:srgbClr val="0000FF"/>
                          </a:solidFill>
                          <a:latin typeface="Trebuchet MS" pitchFamily="34" charset="0"/>
                        </a:rPr>
                        <a:t>Corn Silage</a:t>
                      </a:r>
                    </a:p>
                    <a:p>
                      <a:pPr algn="ctr"/>
                      <a:r>
                        <a:rPr lang="en-US" sz="1200" b="1" dirty="0" smtClean="0">
                          <a:solidFill>
                            <a:srgbClr val="0000FF"/>
                          </a:solidFill>
                          <a:latin typeface="Trebuchet MS" pitchFamily="34" charset="0"/>
                        </a:rPr>
                        <a:t>(23 T/A)</a:t>
                      </a:r>
                      <a:endParaRPr lang="en-US" sz="12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r>
                        <a:rPr lang="en-US" sz="1200" b="1" dirty="0" smtClean="0">
                          <a:solidFill>
                            <a:srgbClr val="0000FF"/>
                          </a:solidFill>
                          <a:latin typeface="Trebuchet MS" pitchFamily="34" charset="0"/>
                        </a:rPr>
                        <a:t>Solid </a:t>
                      </a:r>
                      <a:r>
                        <a:rPr lang="en-US" sz="1200" b="1" baseline="0" dirty="0" smtClean="0">
                          <a:solidFill>
                            <a:srgbClr val="0000FF"/>
                          </a:solidFill>
                          <a:latin typeface="Trebuchet MS" pitchFamily="34" charset="0"/>
                        </a:rPr>
                        <a:t>Dairy</a:t>
                      </a:r>
                      <a:endParaRPr lang="en-US" sz="12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r>
                        <a:rPr lang="en-US" sz="1200" b="1" dirty="0" smtClean="0">
                          <a:solidFill>
                            <a:srgbClr val="0000FF"/>
                          </a:solidFill>
                          <a:latin typeface="Trebuchet MS" pitchFamily="34" charset="0"/>
                        </a:rPr>
                        <a:t>Spring</a:t>
                      </a:r>
                      <a:endParaRPr lang="en-US" sz="12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endParaRPr lang="en-US" sz="1200" b="1" dirty="0">
                        <a:solidFill>
                          <a:srgbClr val="0000FF"/>
                        </a:solidFill>
                        <a:latin typeface="Trebuchet MS" pitchFamily="34" charset="0"/>
                      </a:endParaRPr>
                    </a:p>
                  </a:txBody>
                  <a:tcPr marL="91434" marR="91434" marT="45717" marB="45717"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00FF"/>
                          </a:solidFill>
                          <a:latin typeface="Trebuchet MS" pitchFamily="34" charset="0"/>
                        </a:rPr>
                        <a:t>No lncorporation</a:t>
                      </a:r>
                    </a:p>
                  </a:txBody>
                  <a:tcPr marL="91434" marR="91434" marT="45723" marB="45723"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17" marB="45717" anchor="ctr">
                    <a:solidFill>
                      <a:schemeClr val="bg1"/>
                    </a:solidFill>
                  </a:tcPr>
                </a:tc>
              </a:tr>
              <a:tr h="484632">
                <a:tc>
                  <a:txBody>
                    <a:bodyPr/>
                    <a:lstStyle/>
                    <a:p>
                      <a:pPr algn="ctr"/>
                      <a:r>
                        <a:rPr lang="en-US" sz="1200" b="1" dirty="0" smtClean="0">
                          <a:solidFill>
                            <a:srgbClr val="0000FF"/>
                          </a:solidFill>
                          <a:latin typeface="Trebuchet MS" pitchFamily="34" charset="0"/>
                        </a:rPr>
                        <a:t>Corn Silage</a:t>
                      </a:r>
                    </a:p>
                    <a:p>
                      <a:pPr algn="ctr"/>
                      <a:r>
                        <a:rPr lang="en-US" sz="1200" b="1" dirty="0" smtClean="0">
                          <a:solidFill>
                            <a:srgbClr val="0000FF"/>
                          </a:solidFill>
                          <a:latin typeface="Trebuchet MS" pitchFamily="34" charset="0"/>
                        </a:rPr>
                        <a:t>(23 T/A)</a:t>
                      </a:r>
                      <a:endParaRPr lang="en-US" sz="12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r>
                        <a:rPr lang="en-US" sz="1200" b="1" dirty="0" smtClean="0">
                          <a:solidFill>
                            <a:srgbClr val="0000FF"/>
                          </a:solidFill>
                          <a:latin typeface="Trebuchet MS" pitchFamily="34" charset="0"/>
                        </a:rPr>
                        <a:t>Liquid</a:t>
                      </a:r>
                      <a:r>
                        <a:rPr lang="en-US" sz="1200" b="1" baseline="0" dirty="0" smtClean="0">
                          <a:solidFill>
                            <a:srgbClr val="0000FF"/>
                          </a:solidFill>
                          <a:latin typeface="Trebuchet MS" pitchFamily="34" charset="0"/>
                        </a:rPr>
                        <a:t> Dairy</a:t>
                      </a:r>
                      <a:endParaRPr lang="en-US" sz="12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r>
                        <a:rPr lang="en-US" sz="1200" b="1" dirty="0" smtClean="0">
                          <a:solidFill>
                            <a:srgbClr val="0000FF"/>
                          </a:solidFill>
                          <a:latin typeface="Trebuchet MS" pitchFamily="34" charset="0"/>
                        </a:rPr>
                        <a:t>Fall</a:t>
                      </a:r>
                      <a:endParaRPr lang="en-US" sz="12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endParaRPr lang="en-US" sz="12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r>
                        <a:rPr lang="en-US" sz="1200" b="1" dirty="0" smtClean="0">
                          <a:solidFill>
                            <a:srgbClr val="0000FF"/>
                          </a:solidFill>
                          <a:latin typeface="Trebuchet MS" pitchFamily="34" charset="0"/>
                        </a:rPr>
                        <a:t>No lncorporation</a:t>
                      </a:r>
                      <a:endParaRPr lang="en-US" sz="1200" b="1" dirty="0">
                        <a:solidFill>
                          <a:srgbClr val="0000FF"/>
                        </a:solidFill>
                        <a:latin typeface="Trebuchet MS" pitchFamily="34" charset="0"/>
                      </a:endParaRPr>
                    </a:p>
                  </a:txBody>
                  <a:tcPr marL="91434" marR="91434" marT="45723" marB="45723"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17" marB="45717" anchor="ctr">
                    <a:solidFill>
                      <a:schemeClr val="bg1"/>
                    </a:solidFill>
                  </a:tcPr>
                </a:tc>
              </a:tr>
              <a:tr h="484632">
                <a:tc>
                  <a:txBody>
                    <a:bodyPr/>
                    <a:lstStyle/>
                    <a:p>
                      <a:pPr algn="ctr"/>
                      <a:r>
                        <a:rPr lang="en-US" sz="1200" b="1" dirty="0" smtClean="0">
                          <a:solidFill>
                            <a:srgbClr val="0000FF"/>
                          </a:solidFill>
                          <a:latin typeface="Trebuchet MS" pitchFamily="34" charset="0"/>
                        </a:rPr>
                        <a:t>Corn Silage</a:t>
                      </a:r>
                    </a:p>
                    <a:p>
                      <a:pPr algn="ctr"/>
                      <a:r>
                        <a:rPr lang="en-US" sz="1200" b="1" dirty="0" smtClean="0">
                          <a:solidFill>
                            <a:srgbClr val="0000FF"/>
                          </a:solidFill>
                          <a:latin typeface="Trebuchet MS" pitchFamily="34" charset="0"/>
                        </a:rPr>
                        <a:t>(23 T/A)</a:t>
                      </a:r>
                      <a:endParaRPr lang="en-US" sz="12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r>
                        <a:rPr lang="en-US" sz="1200" b="1" dirty="0" smtClean="0">
                          <a:solidFill>
                            <a:srgbClr val="0000FF"/>
                          </a:solidFill>
                          <a:latin typeface="Trebuchet MS" pitchFamily="34" charset="0"/>
                        </a:rPr>
                        <a:t>Solid </a:t>
                      </a:r>
                      <a:r>
                        <a:rPr lang="en-US" sz="1200" b="1" baseline="0" dirty="0" smtClean="0">
                          <a:solidFill>
                            <a:srgbClr val="0000FF"/>
                          </a:solidFill>
                          <a:latin typeface="Trebuchet MS" pitchFamily="34" charset="0"/>
                        </a:rPr>
                        <a:t>Dairy</a:t>
                      </a:r>
                      <a:endParaRPr lang="en-US" sz="12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r>
                        <a:rPr lang="en-US" sz="1200" b="1" dirty="0" smtClean="0">
                          <a:solidFill>
                            <a:srgbClr val="0000FF"/>
                          </a:solidFill>
                          <a:latin typeface="Trebuchet MS" pitchFamily="34" charset="0"/>
                        </a:rPr>
                        <a:t>Fall</a:t>
                      </a:r>
                      <a:endParaRPr lang="en-US" sz="12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endParaRPr lang="en-US" sz="1200" b="1" dirty="0">
                        <a:solidFill>
                          <a:srgbClr val="0000FF"/>
                        </a:solidFill>
                        <a:latin typeface="Trebuchet MS" pitchFamily="34" charset="0"/>
                      </a:endParaRPr>
                    </a:p>
                  </a:txBody>
                  <a:tcPr marL="91434" marR="91434" marT="45717" marB="45717"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00FF"/>
                          </a:solidFill>
                          <a:latin typeface="Trebuchet MS" pitchFamily="34" charset="0"/>
                        </a:rPr>
                        <a:t>No lncorporation</a:t>
                      </a:r>
                      <a:endParaRPr lang="en-US" sz="1200" b="1" dirty="0">
                        <a:solidFill>
                          <a:srgbClr val="0000FF"/>
                        </a:solidFill>
                        <a:latin typeface="Trebuchet MS" pitchFamily="34" charset="0"/>
                      </a:endParaRPr>
                    </a:p>
                  </a:txBody>
                  <a:tcPr marL="91434" marR="91434" marT="45723" marB="45723"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17" marB="45717" anchor="ctr">
                    <a:solidFill>
                      <a:schemeClr val="bg1"/>
                    </a:solidFill>
                  </a:tcPr>
                </a:tc>
              </a:tr>
              <a:tr h="485405">
                <a:tc>
                  <a:txBody>
                    <a:bodyPr/>
                    <a:lstStyle/>
                    <a:p>
                      <a:pPr algn="ctr"/>
                      <a:r>
                        <a:rPr lang="en-US" sz="1200" b="1" dirty="0" smtClean="0">
                          <a:solidFill>
                            <a:srgbClr val="0000FF"/>
                          </a:solidFill>
                          <a:latin typeface="Trebuchet MS" pitchFamily="34" charset="0"/>
                        </a:rPr>
                        <a:t>Corn Silage</a:t>
                      </a:r>
                    </a:p>
                    <a:p>
                      <a:pPr algn="ctr"/>
                      <a:r>
                        <a:rPr lang="en-US" sz="1200" b="1" dirty="0" smtClean="0">
                          <a:solidFill>
                            <a:srgbClr val="0000FF"/>
                          </a:solidFill>
                          <a:latin typeface="Trebuchet MS" pitchFamily="34" charset="0"/>
                        </a:rPr>
                        <a:t>(23 T/A)</a:t>
                      </a:r>
                      <a:endParaRPr lang="en-US" sz="12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r>
                        <a:rPr lang="en-US" sz="1200" b="1" dirty="0" smtClean="0">
                          <a:solidFill>
                            <a:srgbClr val="0000FF"/>
                          </a:solidFill>
                          <a:latin typeface="Trebuchet MS" pitchFamily="34" charset="0"/>
                        </a:rPr>
                        <a:t>Solid </a:t>
                      </a:r>
                      <a:r>
                        <a:rPr lang="en-US" sz="1200" b="1" baseline="0" dirty="0" smtClean="0">
                          <a:solidFill>
                            <a:srgbClr val="0000FF"/>
                          </a:solidFill>
                          <a:latin typeface="Trebuchet MS" pitchFamily="34" charset="0"/>
                        </a:rPr>
                        <a:t>Dairy</a:t>
                      </a:r>
                      <a:endParaRPr lang="en-US" sz="12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r>
                        <a:rPr lang="en-US" sz="1200" b="1" dirty="0" smtClean="0">
                          <a:solidFill>
                            <a:srgbClr val="0000FF"/>
                          </a:solidFill>
                          <a:latin typeface="Trebuchet MS" pitchFamily="34" charset="0"/>
                        </a:rPr>
                        <a:t>Winter</a:t>
                      </a:r>
                      <a:endParaRPr lang="en-US" sz="12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endParaRPr lang="en-US" sz="1200" b="1" dirty="0">
                        <a:solidFill>
                          <a:srgbClr val="0000FF"/>
                        </a:solidFill>
                        <a:latin typeface="Trebuchet MS" pitchFamily="34" charset="0"/>
                      </a:endParaRPr>
                    </a:p>
                  </a:txBody>
                  <a:tcPr marL="91434" marR="91434" marT="45717" marB="45717"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00FF"/>
                          </a:solidFill>
                          <a:latin typeface="Trebuchet MS" pitchFamily="34" charset="0"/>
                        </a:rPr>
                        <a:t>Cover Crop</a:t>
                      </a:r>
                      <a:endParaRPr lang="en-US" sz="1200" b="1" dirty="0">
                        <a:solidFill>
                          <a:srgbClr val="0000FF"/>
                        </a:solidFill>
                        <a:latin typeface="Trebuchet MS" pitchFamily="34" charset="0"/>
                      </a:endParaRPr>
                    </a:p>
                  </a:txBody>
                  <a:tcPr marL="91434" marR="91434" marT="45723" marB="45723"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17" marB="45717" anchor="ctr">
                    <a:solidFill>
                      <a:schemeClr val="bg1"/>
                    </a:solidFill>
                  </a:tcPr>
                </a:tc>
              </a:tr>
              <a:tr h="489249">
                <a:tc>
                  <a:txBody>
                    <a:bodyPr/>
                    <a:lstStyle/>
                    <a:p>
                      <a:pPr algn="ctr"/>
                      <a:r>
                        <a:rPr lang="en-US" sz="1200" b="1" dirty="0" smtClean="0">
                          <a:solidFill>
                            <a:srgbClr val="C00000"/>
                          </a:solidFill>
                          <a:latin typeface="Trebuchet MS" pitchFamily="34" charset="0"/>
                        </a:rPr>
                        <a:t>Corn Silage</a:t>
                      </a:r>
                    </a:p>
                    <a:p>
                      <a:pPr algn="ctr"/>
                      <a:r>
                        <a:rPr lang="en-US" sz="1200" b="1" dirty="0" smtClean="0">
                          <a:solidFill>
                            <a:srgbClr val="C00000"/>
                          </a:solidFill>
                          <a:latin typeface="Trebuchet MS" pitchFamily="34" charset="0"/>
                        </a:rPr>
                        <a:t>(23 T/A)</a:t>
                      </a:r>
                      <a:endParaRPr lang="en-US" sz="1200" b="1" dirty="0">
                        <a:solidFill>
                          <a:srgbClr val="C00000"/>
                        </a:solidFill>
                        <a:latin typeface="Trebuchet MS" pitchFamily="34" charset="0"/>
                      </a:endParaRPr>
                    </a:p>
                  </a:txBody>
                  <a:tcPr marL="91434" marR="91434" marT="45717" marB="45717" anchor="ctr">
                    <a:solidFill>
                      <a:schemeClr val="bg1"/>
                    </a:solidFill>
                  </a:tcPr>
                </a:tc>
                <a:tc>
                  <a:txBody>
                    <a:bodyPr/>
                    <a:lstStyle/>
                    <a:p>
                      <a:pPr algn="ctr"/>
                      <a:r>
                        <a:rPr lang="en-US" sz="1200" b="1" dirty="0" smtClean="0">
                          <a:solidFill>
                            <a:srgbClr val="C00000"/>
                          </a:solidFill>
                          <a:latin typeface="Trebuchet MS" pitchFamily="34" charset="0"/>
                        </a:rPr>
                        <a:t>Liquid</a:t>
                      </a:r>
                      <a:r>
                        <a:rPr lang="en-US" sz="1200" b="1" baseline="0" dirty="0" smtClean="0">
                          <a:solidFill>
                            <a:srgbClr val="C00000"/>
                          </a:solidFill>
                          <a:latin typeface="Trebuchet MS" pitchFamily="34" charset="0"/>
                        </a:rPr>
                        <a:t> Dairy</a:t>
                      </a:r>
                      <a:endParaRPr lang="en-US" sz="1200" b="1" dirty="0">
                        <a:solidFill>
                          <a:srgbClr val="C00000"/>
                        </a:solidFill>
                        <a:latin typeface="Trebuchet MS" pitchFamily="34" charset="0"/>
                      </a:endParaRPr>
                    </a:p>
                  </a:txBody>
                  <a:tcPr marL="91434" marR="91434" marT="45717" marB="45717" anchor="ctr">
                    <a:solidFill>
                      <a:schemeClr val="bg1"/>
                    </a:solidFill>
                  </a:tcPr>
                </a:tc>
                <a:tc>
                  <a:txBody>
                    <a:bodyPr/>
                    <a:lstStyle/>
                    <a:p>
                      <a:pPr algn="ctr"/>
                      <a:r>
                        <a:rPr lang="en-US" sz="1200" b="1" dirty="0" smtClean="0">
                          <a:solidFill>
                            <a:srgbClr val="C00000"/>
                          </a:solidFill>
                          <a:latin typeface="Trebuchet MS" pitchFamily="34" charset="0"/>
                        </a:rPr>
                        <a:t>Spring</a:t>
                      </a:r>
                      <a:endParaRPr lang="en-US" sz="1200" b="1" dirty="0">
                        <a:solidFill>
                          <a:srgbClr val="C00000"/>
                        </a:solidFill>
                        <a:latin typeface="Trebuchet MS" pitchFamily="34" charset="0"/>
                      </a:endParaRPr>
                    </a:p>
                  </a:txBody>
                  <a:tcPr marL="91434" marR="91434" marT="45717" marB="45717" anchor="ctr">
                    <a:solidFill>
                      <a:schemeClr val="bg1"/>
                    </a:solidFill>
                  </a:tcPr>
                </a:tc>
                <a:tc>
                  <a:txBody>
                    <a:bodyPr/>
                    <a:lstStyle/>
                    <a:p>
                      <a:pPr algn="ctr"/>
                      <a:endParaRPr lang="en-US" sz="1200" b="1" dirty="0">
                        <a:solidFill>
                          <a:srgbClr val="C00000"/>
                        </a:solidFill>
                        <a:latin typeface="Trebuchet MS" pitchFamily="34" charset="0"/>
                      </a:endParaRPr>
                    </a:p>
                  </a:txBody>
                  <a:tcPr marL="91434" marR="91434" marT="45717" marB="45717" anchor="ctr">
                    <a:solidFill>
                      <a:schemeClr val="bg1"/>
                    </a:solidFill>
                  </a:tcPr>
                </a:tc>
                <a:tc>
                  <a:txBody>
                    <a:bodyPr/>
                    <a:lstStyle/>
                    <a:p>
                      <a:pPr algn="ctr"/>
                      <a:r>
                        <a:rPr lang="en-US" sz="1200" b="1" dirty="0" smtClean="0">
                          <a:solidFill>
                            <a:srgbClr val="C00000"/>
                          </a:solidFill>
                          <a:latin typeface="Trebuchet MS" pitchFamily="34" charset="0"/>
                        </a:rPr>
                        <a:t>Inc. &lt; 1 Week</a:t>
                      </a:r>
                      <a:endParaRPr lang="en-US" sz="1200" b="1" dirty="0">
                        <a:solidFill>
                          <a:srgbClr val="C00000"/>
                        </a:solidFill>
                        <a:latin typeface="Trebuchet MS" pitchFamily="34" charset="0"/>
                      </a:endParaRPr>
                    </a:p>
                  </a:txBody>
                  <a:tcPr marL="91434" marR="91434" marT="45723" marB="45723"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17" marB="45717" anchor="ctr">
                    <a:solidFill>
                      <a:schemeClr val="bg1"/>
                    </a:solidFill>
                  </a:tcPr>
                </a:tc>
              </a:tr>
              <a:tr h="414628">
                <a:tc>
                  <a:txBody>
                    <a:bodyPr/>
                    <a:lstStyle/>
                    <a:p>
                      <a:endParaRPr lang="en-US" dirty="0">
                        <a:solidFill>
                          <a:srgbClr val="0000FF"/>
                        </a:solidFill>
                      </a:endParaRPr>
                    </a:p>
                  </a:txBody>
                  <a:tcPr marL="91434" marR="91434" marT="45717" marB="45717" anchor="ctr">
                    <a:solidFill>
                      <a:schemeClr val="bg1"/>
                    </a:solidFill>
                  </a:tcPr>
                </a:tc>
                <a:tc>
                  <a:txBody>
                    <a:bodyPr/>
                    <a:lstStyle/>
                    <a:p>
                      <a:endParaRPr lang="en-US" dirty="0">
                        <a:solidFill>
                          <a:srgbClr val="0000FF"/>
                        </a:solidFill>
                      </a:endParaRPr>
                    </a:p>
                  </a:txBody>
                  <a:tcPr marL="91434" marR="91434" marT="45717" marB="45717" anchor="ctr">
                    <a:solidFill>
                      <a:schemeClr val="bg1"/>
                    </a:solidFill>
                  </a:tcPr>
                </a:tc>
                <a:tc>
                  <a:txBody>
                    <a:bodyPr/>
                    <a:lstStyle/>
                    <a:p>
                      <a:endParaRPr lang="en-US" dirty="0">
                        <a:solidFill>
                          <a:srgbClr val="0000FF"/>
                        </a:solidFill>
                      </a:endParaRPr>
                    </a:p>
                  </a:txBody>
                  <a:tcPr marL="91434" marR="91434" marT="45717" marB="45717" anchor="ctr">
                    <a:solidFill>
                      <a:schemeClr val="bg1"/>
                    </a:solidFill>
                  </a:tcPr>
                </a:tc>
                <a:tc>
                  <a:txBody>
                    <a:bodyPr/>
                    <a:lstStyle/>
                    <a:p>
                      <a:endParaRPr lang="en-US" dirty="0">
                        <a:solidFill>
                          <a:srgbClr val="0000FF"/>
                        </a:solidFill>
                      </a:endParaRPr>
                    </a:p>
                  </a:txBody>
                  <a:tcPr marL="91434" marR="91434" marT="45717" marB="45717" anchor="ctr">
                    <a:solidFill>
                      <a:schemeClr val="bg1"/>
                    </a:solidFill>
                  </a:tcPr>
                </a:tc>
                <a:tc>
                  <a:txBody>
                    <a:bodyPr/>
                    <a:lstStyle/>
                    <a:p>
                      <a:pPr algn="ctr"/>
                      <a:endParaRPr lang="en-US" dirty="0">
                        <a:solidFill>
                          <a:srgbClr val="0000FF"/>
                        </a:solidFill>
                      </a:endParaRPr>
                    </a:p>
                  </a:txBody>
                  <a:tcPr marL="91434" marR="91434" marT="45723" marB="45723"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17" marB="45717" anchor="ctr">
                    <a:solidFill>
                      <a:schemeClr val="bg1"/>
                    </a:solidFill>
                  </a:tcPr>
                </a:tc>
              </a:tr>
            </a:tbl>
          </a:graphicData>
        </a:graphic>
      </p:graphicFrame>
      <p:sp>
        <p:nvSpPr>
          <p:cNvPr id="4" name="Title 3"/>
          <p:cNvSpPr>
            <a:spLocks noGrp="1"/>
          </p:cNvSpPr>
          <p:nvPr>
            <p:ph type="title"/>
          </p:nvPr>
        </p:nvSpPr>
        <p:spPr/>
        <p:txBody>
          <a:bodyPr/>
          <a:lstStyle/>
          <a:p>
            <a:r>
              <a:rPr lang="en-US" sz="3600" dirty="0" smtClean="0"/>
              <a:t>Manure Management Plan Summary (p.6)</a:t>
            </a:r>
            <a:endParaRPr lang="en-US" sz="3600" dirty="0"/>
          </a:p>
        </p:txBody>
      </p:sp>
      <p:graphicFrame>
        <p:nvGraphicFramePr>
          <p:cNvPr id="6" name="Table 5"/>
          <p:cNvGraphicFramePr>
            <a:graphicFrameLocks noGrp="1" noChangeAspect="1"/>
          </p:cNvGraphicFramePr>
          <p:nvPr/>
        </p:nvGraphicFramePr>
        <p:xfrm>
          <a:off x="6325232" y="2176508"/>
          <a:ext cx="2540093" cy="1334958"/>
        </p:xfrm>
        <a:graphic>
          <a:graphicData uri="http://schemas.openxmlformats.org/drawingml/2006/table">
            <a:tbl>
              <a:tblPr/>
              <a:tblGrid>
                <a:gridCol w="553122"/>
                <a:gridCol w="1986971"/>
              </a:tblGrid>
              <a:tr h="91440">
                <a:tc gridSpan="2">
                  <a:txBody>
                    <a:bodyPr/>
                    <a:lstStyle/>
                    <a:p>
                      <a:pPr algn="ctr" fontAlgn="b"/>
                      <a:r>
                        <a:rPr lang="en-US" sz="1400" b="1" i="0" u="none" strike="noStrike" dirty="0" smtClean="0">
                          <a:solidFill>
                            <a:srgbClr val="000000"/>
                          </a:solidFill>
                          <a:effectLst/>
                          <a:latin typeface="+mn-lt"/>
                        </a:rPr>
                        <a:t>Manure Application Method</a:t>
                      </a:r>
                      <a:endParaRPr lang="en-US" sz="1400" b="1" i="0" u="none" strike="noStrike" dirty="0">
                        <a:solidFill>
                          <a:srgbClr val="000000"/>
                        </a:solidFill>
                        <a:effectLst/>
                        <a:latin typeface="+mn-lt"/>
                      </a:endParaRPr>
                    </a:p>
                  </a:txBody>
                  <a:tcPr marL="3474" marR="3474" marT="347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pPr algn="ctr" fontAlgn="b"/>
                      <a:endParaRPr lang="en-US" sz="1400" b="1" i="0" u="none" strike="noStrike" dirty="0">
                        <a:solidFill>
                          <a:srgbClr val="000000"/>
                        </a:solidFill>
                        <a:effectLst/>
                        <a:latin typeface="+mn-lt"/>
                      </a:endParaRPr>
                    </a:p>
                  </a:txBody>
                  <a:tcPr marL="3474" marR="3474" marT="347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91440">
                <a:tc rowSpan="3">
                  <a:txBody>
                    <a:bodyPr/>
                    <a:lstStyle/>
                    <a:p>
                      <a:pPr algn="ctr" fontAlgn="b"/>
                      <a:r>
                        <a:rPr lang="en-US" sz="1200" b="1" i="0" u="none" strike="noStrike" dirty="0" smtClean="0">
                          <a:solidFill>
                            <a:srgbClr val="000000"/>
                          </a:solidFill>
                          <a:effectLst/>
                          <a:latin typeface="Calibri"/>
                        </a:rPr>
                        <a:t>Spring</a:t>
                      </a:r>
                      <a:endParaRPr lang="en-US" sz="1200" b="0" i="0" u="none" strike="noStrike" dirty="0">
                        <a:solidFill>
                          <a:srgbClr val="000000"/>
                        </a:solidFill>
                        <a:effectLst/>
                        <a:latin typeface="Calibri"/>
                      </a:endParaRPr>
                    </a:p>
                  </a:txBody>
                  <a:tcPr marL="3474" marR="3474" marT="34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effectLst/>
                          <a:latin typeface="+mn-lt"/>
                        </a:rPr>
                        <a:t>  Incorporation within 1 day</a:t>
                      </a:r>
                      <a:endParaRPr lang="en-US" sz="1200" b="0" i="0" u="none" strike="noStrike" dirty="0">
                        <a:solidFill>
                          <a:srgbClr val="000000"/>
                        </a:solidFill>
                        <a:effectLst/>
                        <a:latin typeface="Calibri"/>
                      </a:endParaRPr>
                    </a:p>
                  </a:txBody>
                  <a:tcPr marL="3474" marR="3474" marT="347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91440">
                <a:tc vMerge="1">
                  <a:txBody>
                    <a:bodyPr/>
                    <a:lstStyle/>
                    <a:p>
                      <a:pPr algn="ctr" fontAlgn="b"/>
                      <a:endParaRPr lang="en-US" sz="1200" b="0" i="0" u="none" strike="noStrike" dirty="0">
                        <a:solidFill>
                          <a:srgbClr val="000000"/>
                        </a:solidFill>
                        <a:effectLst/>
                        <a:latin typeface="Calibri"/>
                      </a:endParaRPr>
                    </a:p>
                  </a:txBody>
                  <a:tcPr marL="3474" marR="3474" marT="34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200" b="0" i="0" u="none" strike="noStrike" dirty="0" smtClean="0">
                          <a:solidFill>
                            <a:srgbClr val="000000"/>
                          </a:solidFill>
                          <a:effectLst/>
                          <a:latin typeface="+mn-lt"/>
                        </a:rPr>
                        <a:t>  Incorporation within 1 week</a:t>
                      </a:r>
                      <a:endParaRPr lang="en-US" sz="1200" b="0" i="0" u="none" strike="noStrike" dirty="0">
                        <a:solidFill>
                          <a:srgbClr val="000000"/>
                        </a:solidFill>
                        <a:effectLst/>
                        <a:latin typeface="Calibri"/>
                      </a:endParaRPr>
                    </a:p>
                  </a:txBody>
                  <a:tcPr marL="3474" marR="3474" marT="347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91440">
                <a:tc vMerge="1">
                  <a:txBody>
                    <a:bodyPr/>
                    <a:lstStyle/>
                    <a:p>
                      <a:pPr algn="ctr" fontAlgn="b"/>
                      <a:endParaRPr lang="en-US" sz="1200" b="0" i="0" u="none" strike="noStrike" dirty="0">
                        <a:solidFill>
                          <a:srgbClr val="000000"/>
                        </a:solidFill>
                        <a:effectLst/>
                        <a:latin typeface="Calibri"/>
                      </a:endParaRPr>
                    </a:p>
                  </a:txBody>
                  <a:tcPr marL="3474" marR="3474" marT="34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effectLst/>
                          <a:latin typeface="+mn-lt"/>
                        </a:rPr>
                        <a:t>  No Incorporation</a:t>
                      </a:r>
                      <a:endParaRPr lang="en-US" sz="1200" b="0" i="0" u="none" strike="noStrike" dirty="0">
                        <a:solidFill>
                          <a:srgbClr val="000000"/>
                        </a:solidFill>
                        <a:effectLst/>
                        <a:latin typeface="Calibri"/>
                      </a:endParaRPr>
                    </a:p>
                  </a:txBody>
                  <a:tcPr marL="3474" marR="3474" marT="347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91440">
                <a:tc>
                  <a:txBody>
                    <a:bodyPr/>
                    <a:lstStyle/>
                    <a:p>
                      <a:pPr algn="ctr" fontAlgn="b"/>
                      <a:r>
                        <a:rPr lang="en-US" sz="1200" b="1" i="0" u="none" strike="noStrike" dirty="0">
                          <a:solidFill>
                            <a:srgbClr val="000000"/>
                          </a:solidFill>
                          <a:effectLst/>
                          <a:latin typeface="Calibri"/>
                        </a:rPr>
                        <a:t>Fall </a:t>
                      </a:r>
                    </a:p>
                  </a:txBody>
                  <a:tcPr marL="3474" marR="3474" marT="34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200" b="0" i="0" u="none" strike="noStrike" dirty="0" smtClean="0">
                          <a:solidFill>
                            <a:srgbClr val="000000"/>
                          </a:solidFill>
                          <a:effectLst/>
                          <a:latin typeface="+mn-lt"/>
                        </a:rPr>
                        <a:t>  No Incorporation</a:t>
                      </a:r>
                      <a:endParaRPr lang="en-US" sz="1200" b="1" i="0" u="none" strike="noStrike" dirty="0">
                        <a:solidFill>
                          <a:srgbClr val="000000"/>
                        </a:solidFill>
                        <a:effectLst/>
                        <a:latin typeface="Calibri"/>
                      </a:endParaRPr>
                    </a:p>
                  </a:txBody>
                  <a:tcPr marL="3474" marR="3474" marT="347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91440">
                <a:tc rowSpan="2">
                  <a:txBody>
                    <a:bodyPr/>
                    <a:lstStyle/>
                    <a:p>
                      <a:pPr algn="ctr" fontAlgn="b"/>
                      <a:r>
                        <a:rPr lang="en-US" sz="1200" b="1" i="0" u="none" strike="noStrike" dirty="0" smtClean="0">
                          <a:solidFill>
                            <a:srgbClr val="000000"/>
                          </a:solidFill>
                          <a:effectLst/>
                          <a:latin typeface="Calibri"/>
                        </a:rPr>
                        <a:t>Winter</a:t>
                      </a:r>
                      <a:endParaRPr lang="en-US" sz="1200" b="0" i="0" u="none" strike="noStrike" dirty="0">
                        <a:solidFill>
                          <a:srgbClr val="000000"/>
                        </a:solidFill>
                        <a:effectLst/>
                        <a:latin typeface="Calibri"/>
                      </a:endParaRPr>
                    </a:p>
                  </a:txBody>
                  <a:tcPr marL="3474" marR="3474" marT="34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200" b="0" i="0" u="none" strike="noStrike" dirty="0" smtClean="0">
                          <a:solidFill>
                            <a:srgbClr val="000000"/>
                          </a:solidFill>
                          <a:effectLst/>
                          <a:latin typeface="+mn-lt"/>
                        </a:rPr>
                        <a:t>  With cover crop</a:t>
                      </a:r>
                      <a:endParaRPr lang="en-US" sz="1200" b="0" i="0" u="none" strike="noStrike" dirty="0">
                        <a:solidFill>
                          <a:srgbClr val="000000"/>
                        </a:solidFill>
                        <a:effectLst/>
                        <a:latin typeface="Calibri"/>
                      </a:endParaRPr>
                    </a:p>
                  </a:txBody>
                  <a:tcPr marL="3474" marR="3474" marT="347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91440">
                <a:tc vMerge="1">
                  <a:txBody>
                    <a:bodyPr/>
                    <a:lstStyle/>
                    <a:p>
                      <a:pPr algn="ctr" fontAlgn="b"/>
                      <a:endParaRPr lang="en-US" sz="1200" b="0" i="0" u="none" strike="noStrike" dirty="0">
                        <a:solidFill>
                          <a:srgbClr val="000000"/>
                        </a:solidFill>
                        <a:effectLst/>
                        <a:latin typeface="Calibri"/>
                      </a:endParaRPr>
                    </a:p>
                  </a:txBody>
                  <a:tcPr marL="3474" marR="3474" marT="34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200" b="0" i="0" u="none" strike="noStrike" dirty="0" smtClean="0">
                          <a:solidFill>
                            <a:srgbClr val="000000"/>
                          </a:solidFill>
                          <a:effectLst/>
                          <a:latin typeface="+mn-lt"/>
                        </a:rPr>
                        <a:t>  No cover crop</a:t>
                      </a:r>
                      <a:endParaRPr lang="en-US" sz="1200" b="0" i="0" u="none" strike="noStrike" dirty="0">
                        <a:solidFill>
                          <a:srgbClr val="000000"/>
                        </a:solidFill>
                        <a:effectLst/>
                        <a:latin typeface="Calibri"/>
                      </a:endParaRPr>
                    </a:p>
                  </a:txBody>
                  <a:tcPr marL="3474" marR="3474" marT="347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6" descr="Manure Management Plan Summary (cropped).jpg"/>
          <p:cNvPicPr>
            <a:picLocks noChangeAspect="1"/>
          </p:cNvPicPr>
          <p:nvPr/>
        </p:nvPicPr>
        <p:blipFill>
          <a:blip r:embed="rId3" cstate="screen"/>
          <a:stretch>
            <a:fillRect/>
          </a:stretch>
        </p:blipFill>
        <p:spPr bwMode="auto">
          <a:xfrm>
            <a:off x="266984" y="1218227"/>
            <a:ext cx="8579119" cy="4572000"/>
          </a:xfrm>
          <a:prstGeom prst="rect">
            <a:avLst/>
          </a:prstGeom>
          <a:noFill/>
          <a:ln w="19050">
            <a:solidFill>
              <a:schemeClr val="tx1"/>
            </a:solidFill>
            <a:miter lim="800000"/>
            <a:headEnd/>
            <a:tailEnd/>
          </a:ln>
        </p:spPr>
      </p:pic>
      <p:sp>
        <p:nvSpPr>
          <p:cNvPr id="30723" name="TextBox 6"/>
          <p:cNvSpPr txBox="1">
            <a:spLocks noChangeArrowheads="1"/>
          </p:cNvSpPr>
          <p:nvPr/>
        </p:nvSpPr>
        <p:spPr bwMode="auto">
          <a:xfrm>
            <a:off x="0" y="0"/>
            <a:ext cx="9144000" cy="646113"/>
          </a:xfrm>
          <a:prstGeom prst="rect">
            <a:avLst/>
          </a:prstGeom>
          <a:noFill/>
          <a:ln w="9525">
            <a:noFill/>
            <a:miter lim="800000"/>
            <a:headEnd/>
            <a:tailEnd/>
          </a:ln>
        </p:spPr>
        <p:txBody>
          <a:bodyPr>
            <a:spAutoFit/>
          </a:bodyPr>
          <a:lstStyle/>
          <a:p>
            <a:pPr algn="ctr"/>
            <a:r>
              <a:rPr lang="en-US" sz="3600" b="1" dirty="0">
                <a:solidFill>
                  <a:schemeClr val="bg1"/>
                </a:solidFill>
                <a:latin typeface="Calibri" pitchFamily="34" charset="0"/>
              </a:rPr>
              <a:t>Manure Management Plan </a:t>
            </a:r>
            <a:r>
              <a:rPr lang="en-US" sz="3600" b="1" dirty="0" smtClean="0">
                <a:solidFill>
                  <a:schemeClr val="bg1"/>
                </a:solidFill>
                <a:latin typeface="Calibri" pitchFamily="34" charset="0"/>
              </a:rPr>
              <a:t>Exercise – Page 6</a:t>
            </a:r>
            <a:endParaRPr lang="en-US" sz="3600" b="1" dirty="0">
              <a:solidFill>
                <a:schemeClr val="bg1"/>
              </a:solidFill>
              <a:latin typeface="Calibri" pitchFamily="34" charset="0"/>
            </a:endParaRPr>
          </a:p>
        </p:txBody>
      </p:sp>
      <p:sp>
        <p:nvSpPr>
          <p:cNvPr id="30724" name="TextBox 7"/>
          <p:cNvSpPr txBox="1">
            <a:spLocks noChangeArrowheads="1"/>
          </p:cNvSpPr>
          <p:nvPr/>
        </p:nvSpPr>
        <p:spPr bwMode="auto">
          <a:xfrm>
            <a:off x="0" y="609600"/>
            <a:ext cx="9144000" cy="523875"/>
          </a:xfrm>
          <a:prstGeom prst="rect">
            <a:avLst/>
          </a:prstGeom>
          <a:noFill/>
          <a:ln w="9525">
            <a:noFill/>
            <a:miter lim="800000"/>
            <a:headEnd/>
            <a:tailEnd/>
          </a:ln>
        </p:spPr>
        <p:txBody>
          <a:bodyPr>
            <a:spAutoFit/>
          </a:bodyPr>
          <a:lstStyle/>
          <a:p>
            <a:pPr algn="ctr"/>
            <a:r>
              <a:rPr lang="en-US" sz="2800" b="1" dirty="0">
                <a:latin typeface="Calibri" pitchFamily="34" charset="0"/>
              </a:rPr>
              <a:t>Complete </a:t>
            </a:r>
            <a:r>
              <a:rPr lang="en-US" sz="2800" b="1" dirty="0" smtClean="0">
                <a:latin typeface="Calibri" pitchFamily="34" charset="0"/>
              </a:rPr>
              <a:t>Incorporation Timing Column </a:t>
            </a:r>
            <a:endParaRPr lang="en-US" sz="2800" b="1" dirty="0">
              <a:latin typeface="Calibri" pitchFamily="34" charset="0"/>
            </a:endParaRPr>
          </a:p>
        </p:txBody>
      </p:sp>
      <p:sp>
        <p:nvSpPr>
          <p:cNvPr id="7" name="Rounded Rectangle 6"/>
          <p:cNvSpPr/>
          <p:nvPr/>
        </p:nvSpPr>
        <p:spPr>
          <a:xfrm>
            <a:off x="5069942" y="2008361"/>
            <a:ext cx="1086414" cy="3704376"/>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92161" name="Picture 1" descr="C:\Documents and Settings\smr5162\Local Settings\Temporary Internet Files\Content.IE5\H2B121D1\MC900434720[1].png"/>
          <p:cNvPicPr>
            <a:picLocks noChangeAspect="1" noChangeArrowheads="1"/>
          </p:cNvPicPr>
          <p:nvPr/>
        </p:nvPicPr>
        <p:blipFill>
          <a:blip r:embed="rId4" cstate="screen"/>
          <a:srcRect/>
          <a:stretch>
            <a:fillRect/>
          </a:stretch>
        </p:blipFill>
        <p:spPr bwMode="auto">
          <a:xfrm>
            <a:off x="1830308" y="2542516"/>
            <a:ext cx="2285714" cy="2285714"/>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Determining Planned Application Rates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A manure application rate must be planned for each crop group scenario</a:t>
            </a:r>
          </a:p>
          <a:p>
            <a:pPr lvl="1"/>
            <a:r>
              <a:rPr lang="en-US" dirty="0" smtClean="0"/>
              <a:t>A field by field allocation is not required</a:t>
            </a:r>
          </a:p>
          <a:p>
            <a:pPr lvl="8"/>
            <a:endParaRPr lang="en-US" dirty="0" smtClean="0"/>
          </a:p>
          <a:p>
            <a:r>
              <a:rPr lang="en-US" dirty="0" smtClean="0"/>
              <a:t>Rates will be based on nitrogen or phosphorus</a:t>
            </a:r>
          </a:p>
          <a:p>
            <a:pPr lvl="8"/>
            <a:endParaRPr lang="en-US" dirty="0" smtClean="0"/>
          </a:p>
          <a:p>
            <a:r>
              <a:rPr lang="en-US" dirty="0" smtClean="0"/>
              <a:t>Different rates depending on the scenarios developed here:</a:t>
            </a:r>
          </a:p>
          <a:p>
            <a:pPr lvl="1"/>
            <a:r>
              <a:rPr lang="en-US" dirty="0" smtClean="0"/>
              <a:t>Crop group</a:t>
            </a:r>
          </a:p>
          <a:p>
            <a:pPr lvl="2"/>
            <a:r>
              <a:rPr lang="en-US" dirty="0" smtClean="0"/>
              <a:t>Legumes in the rotation</a:t>
            </a:r>
          </a:p>
          <a:p>
            <a:pPr lvl="2"/>
            <a:r>
              <a:rPr lang="en-US" dirty="0" smtClean="0"/>
              <a:t>Yield differences</a:t>
            </a:r>
          </a:p>
          <a:p>
            <a:pPr lvl="1"/>
            <a:r>
              <a:rPr lang="en-US" dirty="0" smtClean="0"/>
              <a:t>Manure group</a:t>
            </a:r>
          </a:p>
          <a:p>
            <a:pPr lvl="1"/>
            <a:r>
              <a:rPr lang="en-US" dirty="0" smtClean="0"/>
              <a:t>Manure group application season</a:t>
            </a:r>
          </a:p>
          <a:p>
            <a:pPr lvl="1"/>
            <a:r>
              <a:rPr lang="en-US" dirty="0" smtClean="0"/>
              <a:t>Manure incorporation timing</a:t>
            </a:r>
          </a:p>
          <a:p>
            <a:pPr lvl="1"/>
            <a:r>
              <a:rPr lang="en-US" dirty="0" smtClean="0"/>
              <a:t>Nitrogen or phosphorus basis</a:t>
            </a:r>
          </a:p>
          <a:p>
            <a:pPr lvl="8"/>
            <a:endParaRPr lang="en-US" dirty="0" smtClean="0"/>
          </a:p>
          <a:p>
            <a:r>
              <a:rPr lang="en-US" dirty="0" smtClean="0"/>
              <a:t>A good starting point is to use your current manure application rates</a:t>
            </a:r>
          </a:p>
          <a:p>
            <a:pPr lvl="1"/>
            <a:r>
              <a:rPr lang="en-US" dirty="0" smtClean="0"/>
              <a:t>If these rates are known pencil them in the column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dirty="0" smtClean="0"/>
              <a:t>Manure Spreader Calibration</a:t>
            </a:r>
          </a:p>
        </p:txBody>
      </p:sp>
      <p:sp>
        <p:nvSpPr>
          <p:cNvPr id="7171" name="Rectangle 3"/>
          <p:cNvSpPr>
            <a:spLocks noGrp="1" noChangeArrowheads="1"/>
          </p:cNvSpPr>
          <p:nvPr>
            <p:ph idx="1"/>
          </p:nvPr>
        </p:nvSpPr>
        <p:spPr>
          <a:xfrm>
            <a:off x="654690" y="1227909"/>
            <a:ext cx="8077830" cy="4817052"/>
          </a:xfrm>
        </p:spPr>
        <p:txBody>
          <a:bodyPr>
            <a:normAutofit fontScale="62500" lnSpcReduction="20000"/>
          </a:bodyPr>
          <a:lstStyle/>
          <a:p>
            <a:r>
              <a:rPr lang="en-US" dirty="0" smtClean="0"/>
              <a:t>Must know actual manure application rates</a:t>
            </a:r>
          </a:p>
          <a:p>
            <a:pPr lvl="1"/>
            <a:r>
              <a:rPr lang="en-US" dirty="0" smtClean="0"/>
              <a:t>Planned application rates are worthless without application equipment calibration</a:t>
            </a:r>
          </a:p>
          <a:p>
            <a:pPr lvl="1"/>
            <a:r>
              <a:rPr lang="en-US" dirty="0" smtClean="0"/>
              <a:t>Calibration of equipment is the only way to know actual manure application rates</a:t>
            </a:r>
          </a:p>
          <a:p>
            <a:pPr lvl="1"/>
            <a:r>
              <a:rPr lang="en-US" dirty="0" smtClean="0"/>
              <a:t>Calibration ensures that application rates are realistic, practical, and attainable</a:t>
            </a:r>
          </a:p>
          <a:p>
            <a:pPr lvl="8"/>
            <a:endParaRPr lang="en-US" dirty="0" smtClean="0"/>
          </a:p>
          <a:p>
            <a:r>
              <a:rPr lang="en-US" dirty="0" smtClean="0"/>
              <a:t>Practical benefits of verifying actual application rates</a:t>
            </a:r>
          </a:p>
          <a:p>
            <a:pPr lvl="1"/>
            <a:r>
              <a:rPr lang="en-US" dirty="0" smtClean="0"/>
              <a:t>Avoid over application of nutrients</a:t>
            </a:r>
          </a:p>
          <a:p>
            <a:pPr lvl="2"/>
            <a:r>
              <a:rPr lang="en-US" dirty="0" smtClean="0"/>
              <a:t>Inefficient use of nutrients</a:t>
            </a:r>
          </a:p>
          <a:p>
            <a:pPr lvl="3"/>
            <a:r>
              <a:rPr lang="en-US" dirty="0" smtClean="0"/>
              <a:t>Not available for other fields</a:t>
            </a:r>
          </a:p>
          <a:p>
            <a:pPr lvl="2"/>
            <a:r>
              <a:rPr lang="en-US" dirty="0" smtClean="0"/>
              <a:t>False “need” for supplemental fertilizer</a:t>
            </a:r>
          </a:p>
          <a:p>
            <a:pPr lvl="1"/>
            <a:r>
              <a:rPr lang="en-US" dirty="0" smtClean="0"/>
              <a:t>Avoid under application of nutrients</a:t>
            </a:r>
          </a:p>
          <a:p>
            <a:pPr lvl="2"/>
            <a:r>
              <a:rPr lang="en-US" dirty="0" smtClean="0"/>
              <a:t>Decrease yield potential</a:t>
            </a:r>
          </a:p>
          <a:p>
            <a:pPr lvl="8"/>
            <a:endParaRPr lang="en-US" dirty="0" smtClean="0"/>
          </a:p>
          <a:p>
            <a:r>
              <a:rPr lang="en-US" dirty="0" smtClean="0"/>
              <a:t>Ideally should be done before planning </a:t>
            </a:r>
          </a:p>
          <a:p>
            <a:pPr lvl="1"/>
            <a:r>
              <a:rPr lang="en-US" dirty="0" smtClean="0"/>
              <a:t>Use current rates as basis for the plan</a:t>
            </a:r>
          </a:p>
          <a:p>
            <a:pPr lvl="1"/>
            <a:r>
              <a:rPr lang="en-US" dirty="0" smtClean="0"/>
              <a:t>Later may require modification of the plan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3600" dirty="0" smtClean="0"/>
              <a:t>Manure Management Plan Summary (p.6)</a:t>
            </a:r>
            <a:endParaRPr lang="en-US" sz="3600" dirty="0"/>
          </a:p>
        </p:txBody>
      </p:sp>
      <p:sp>
        <p:nvSpPr>
          <p:cNvPr id="4" name="Content Placeholder 3"/>
          <p:cNvSpPr>
            <a:spLocks noGrp="1"/>
          </p:cNvSpPr>
          <p:nvPr>
            <p:ph idx="1"/>
          </p:nvPr>
        </p:nvSpPr>
        <p:spPr>
          <a:xfrm>
            <a:off x="645637" y="1050571"/>
            <a:ext cx="8077830" cy="1067939"/>
          </a:xfrm>
        </p:spPr>
        <p:txBody>
          <a:bodyPr>
            <a:normAutofit fontScale="70000" lnSpcReduction="20000"/>
          </a:bodyPr>
          <a:lstStyle/>
          <a:p>
            <a:r>
              <a:rPr lang="en-US" dirty="0" smtClean="0"/>
              <a:t>This section must be completed if mechanically applying manure</a:t>
            </a:r>
          </a:p>
          <a:p>
            <a:pPr lvl="1"/>
            <a:r>
              <a:rPr lang="en-US" dirty="0" smtClean="0"/>
              <a:t>List manure application rates by crop group</a:t>
            </a:r>
          </a:p>
          <a:p>
            <a:pPr lvl="1"/>
            <a:r>
              <a:rPr lang="en-US" dirty="0" smtClean="0"/>
              <a:t>Summarized on the Manure Management Plan Summary</a:t>
            </a:r>
          </a:p>
          <a:p>
            <a:endParaRPr lang="en-US" dirty="0"/>
          </a:p>
        </p:txBody>
      </p:sp>
      <p:pic>
        <p:nvPicPr>
          <p:cNvPr id="7" name="Picture 6" descr="Manure Management Plan Summary (6) (cropped).jpg"/>
          <p:cNvPicPr>
            <a:picLocks noChangeAspect="1"/>
          </p:cNvPicPr>
          <p:nvPr/>
        </p:nvPicPr>
        <p:blipFill>
          <a:blip r:embed="rId3" cstate="screen"/>
          <a:stretch>
            <a:fillRect/>
          </a:stretch>
        </p:blipFill>
        <p:spPr>
          <a:xfrm>
            <a:off x="950614" y="2114279"/>
            <a:ext cx="7185753" cy="4023360"/>
          </a:xfrm>
          <a:prstGeom prst="rect">
            <a:avLst/>
          </a:prstGeom>
          <a:ln w="19050">
            <a:solidFill>
              <a:schemeClr val="tx1"/>
            </a:solid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0"/>
          </p:nvPr>
        </p:nvSpPr>
        <p:spPr/>
        <p:txBody>
          <a:bodyPr/>
          <a:lstStyle/>
          <a:p>
            <a:r>
              <a:rPr lang="en-US" dirty="0" smtClean="0"/>
              <a:t>Agronomy Facts 68: Manure Spreader Calibration</a:t>
            </a:r>
          </a:p>
          <a:p>
            <a:pPr lvl="1"/>
            <a:r>
              <a:rPr lang="en-US" dirty="0" smtClean="0">
                <a:hlinkClick r:id="rId2"/>
              </a:rPr>
              <a:t>http://panutrientmgmt.cas.psu.edu/pdf/Facts68.pdf</a:t>
            </a:r>
            <a:endParaRPr lang="en-US" dirty="0" smtClean="0"/>
          </a:p>
          <a:p>
            <a:endParaRPr lang="en-US" dirty="0"/>
          </a:p>
        </p:txBody>
      </p:sp>
      <p:sp>
        <p:nvSpPr>
          <p:cNvPr id="4" name="Title 3"/>
          <p:cNvSpPr>
            <a:spLocks noGrp="1"/>
          </p:cNvSpPr>
          <p:nvPr>
            <p:ph type="title"/>
          </p:nvPr>
        </p:nvSpPr>
        <p:spPr/>
        <p:txBody>
          <a:bodyPr/>
          <a:lstStyle/>
          <a:p>
            <a:r>
              <a:rPr lang="en-US" sz="4000" dirty="0" smtClean="0"/>
              <a:t>Manure Spreader Calibration Factsheet</a:t>
            </a:r>
            <a:endParaRPr lang="en-US" sz="4000" dirty="0"/>
          </a:p>
        </p:txBody>
      </p:sp>
      <p:pic>
        <p:nvPicPr>
          <p:cNvPr id="7" name="Content Placeholder 6" descr="Agronomy Facts 68 (2008) p.1.jpg"/>
          <p:cNvPicPr>
            <a:picLocks noGrp="1" noChangeAspect="1"/>
          </p:cNvPicPr>
          <p:nvPr>
            <p:ph sz="half" idx="11"/>
          </p:nvPr>
        </p:nvPicPr>
        <p:blipFill>
          <a:blip r:embed="rId3" cstate="screen"/>
          <a:srcRect/>
          <a:stretch>
            <a:fillRect/>
          </a:stretch>
        </p:blipFill>
        <p:spPr>
          <a:xfrm>
            <a:off x="5027881" y="1277938"/>
            <a:ext cx="3504663" cy="4533900"/>
          </a:xfrm>
          <a:ln w="19050">
            <a:solidFill>
              <a:schemeClr val="tx1"/>
            </a:solid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Application Rates</a:t>
            </a:r>
            <a:endParaRPr lang="en-US" dirty="0"/>
          </a:p>
        </p:txBody>
      </p:sp>
      <p:sp>
        <p:nvSpPr>
          <p:cNvPr id="3" name="Content Placeholder 2"/>
          <p:cNvSpPr>
            <a:spLocks noGrp="1"/>
          </p:cNvSpPr>
          <p:nvPr>
            <p:ph idx="1"/>
          </p:nvPr>
        </p:nvSpPr>
        <p:spPr/>
        <p:txBody>
          <a:bodyPr/>
          <a:lstStyle/>
          <a:p>
            <a:r>
              <a:rPr lang="en-US" dirty="0" smtClean="0"/>
              <a:t>Use current, typical application rates as a starting point</a:t>
            </a:r>
          </a:p>
          <a:p>
            <a:pPr lvl="1"/>
            <a:r>
              <a:rPr lang="en-US" dirty="0" smtClean="0"/>
              <a:t>If known</a:t>
            </a:r>
          </a:p>
          <a:p>
            <a:pPr lvl="8"/>
            <a:endParaRPr lang="en-US" dirty="0" smtClean="0"/>
          </a:p>
          <a:p>
            <a:r>
              <a:rPr lang="en-US" dirty="0" smtClean="0"/>
              <a:t>If planning confirms them</a:t>
            </a:r>
          </a:p>
          <a:p>
            <a:pPr lvl="1"/>
            <a:r>
              <a:rPr lang="en-US" dirty="0" smtClean="0"/>
              <a:t>Use as Planned Application Rate</a:t>
            </a:r>
          </a:p>
          <a:p>
            <a:pPr lvl="8"/>
            <a:endParaRPr lang="en-US" dirty="0" smtClean="0"/>
          </a:p>
          <a:p>
            <a:r>
              <a:rPr lang="en-US" dirty="0" smtClean="0"/>
              <a:t>If planning requires a different rate</a:t>
            </a:r>
          </a:p>
          <a:p>
            <a:pPr lvl="1"/>
            <a:r>
              <a:rPr lang="en-US" dirty="0" smtClean="0"/>
              <a:t>Use the new Planned Application Rate</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383106986"/>
              </p:ext>
            </p:extLst>
          </p:nvPr>
        </p:nvGraphicFramePr>
        <p:xfrm>
          <a:off x="225425" y="1181100"/>
          <a:ext cx="8686799" cy="4982830"/>
        </p:xfrm>
        <a:graphic>
          <a:graphicData uri="http://schemas.openxmlformats.org/drawingml/2006/table">
            <a:tbl>
              <a:tblPr firstRow="1" bandRow="1">
                <a:tableStyleId>{5940675A-B579-460E-94D1-54222C63F5DA}</a:tableStyleId>
              </a:tblPr>
              <a:tblGrid>
                <a:gridCol w="1482226"/>
                <a:gridCol w="1136285"/>
                <a:gridCol w="886690"/>
                <a:gridCol w="1321208"/>
                <a:gridCol w="1158756"/>
                <a:gridCol w="1080652"/>
                <a:gridCol w="1620982"/>
              </a:tblGrid>
              <a:tr h="734281">
                <a:tc>
                  <a:txBody>
                    <a:bodyPr/>
                    <a:lstStyle/>
                    <a:p>
                      <a:pPr algn="ctr"/>
                      <a:r>
                        <a:rPr lang="en-US" sz="1000" b="1" dirty="0" smtClean="0">
                          <a:latin typeface="Trebuchet MS" pitchFamily="34" charset="0"/>
                        </a:rPr>
                        <a:t>Crop Group and Yield (a)</a:t>
                      </a:r>
                      <a:endParaRPr lang="en-US" sz="1000" b="1" dirty="0">
                        <a:latin typeface="Trebuchet MS" pitchFamily="34" charset="0"/>
                      </a:endParaRPr>
                    </a:p>
                  </a:txBody>
                  <a:tcPr marL="91434" marR="91434" marT="45722" marB="45722" anchor="ctr">
                    <a:solidFill>
                      <a:schemeClr val="bg1"/>
                    </a:solidFill>
                  </a:tcPr>
                </a:tc>
                <a:tc>
                  <a:txBody>
                    <a:bodyPr/>
                    <a:lstStyle/>
                    <a:p>
                      <a:pPr algn="ctr"/>
                      <a:r>
                        <a:rPr lang="en-US" sz="1000" b="1" dirty="0" smtClean="0">
                          <a:latin typeface="Trebuchet MS" pitchFamily="34" charset="0"/>
                        </a:rPr>
                        <a:t>Manure Group (b)</a:t>
                      </a:r>
                      <a:endParaRPr lang="en-US" sz="1000" b="1" dirty="0">
                        <a:latin typeface="Trebuchet MS" pitchFamily="34" charset="0"/>
                      </a:endParaRPr>
                    </a:p>
                  </a:txBody>
                  <a:tcPr marL="91434" marR="91434" marT="45722" marB="45722" anchor="ctr">
                    <a:solidFill>
                      <a:schemeClr val="bg1"/>
                    </a:solidFill>
                  </a:tcPr>
                </a:tc>
                <a:tc>
                  <a:txBody>
                    <a:bodyPr/>
                    <a:lstStyle/>
                    <a:p>
                      <a:pPr algn="ctr"/>
                      <a:r>
                        <a:rPr lang="en-US" sz="1000" b="1" dirty="0" smtClean="0">
                          <a:latin typeface="Trebuchet MS" pitchFamily="34" charset="0"/>
                        </a:rPr>
                        <a:t>Application Season (c )</a:t>
                      </a:r>
                      <a:endParaRPr lang="en-US" sz="1000" b="1" dirty="0">
                        <a:latin typeface="Trebuchet MS" pitchFamily="34" charset="0"/>
                      </a:endParaRPr>
                    </a:p>
                  </a:txBody>
                  <a:tcPr marL="91434" marR="91434" marT="45722" marB="45722" anchor="ctr">
                    <a:solidFill>
                      <a:schemeClr val="bg1"/>
                    </a:solidFill>
                  </a:tcPr>
                </a:tc>
                <a:tc>
                  <a:txBody>
                    <a:bodyPr/>
                    <a:lstStyle/>
                    <a:p>
                      <a:pPr algn="ctr"/>
                      <a:r>
                        <a:rPr lang="en-US" sz="1000" b="1" dirty="0" smtClean="0">
                          <a:latin typeface="Trebuchet MS" pitchFamily="34" charset="0"/>
                        </a:rPr>
                        <a:t>Planned Application Rate from C, NBS, PI * (d)</a:t>
                      </a:r>
                      <a:endParaRPr lang="en-US" sz="1000" b="1" dirty="0">
                        <a:latin typeface="Trebuchet MS" pitchFamily="34" charset="0"/>
                      </a:endParaRPr>
                    </a:p>
                  </a:txBody>
                  <a:tcPr marL="91434" marR="91434" marT="45722" marB="45722" anchor="ctr">
                    <a:solidFill>
                      <a:schemeClr val="bg1"/>
                    </a:solidFill>
                  </a:tcPr>
                </a:tc>
                <a:tc>
                  <a:txBody>
                    <a:bodyPr/>
                    <a:lstStyle/>
                    <a:p>
                      <a:pPr algn="ctr"/>
                      <a:r>
                        <a:rPr lang="en-US" sz="1000" b="1" dirty="0" smtClean="0">
                          <a:latin typeface="Trebuchet MS" pitchFamily="34" charset="0"/>
                        </a:rPr>
                        <a:t>Incorporation</a:t>
                      </a:r>
                      <a:r>
                        <a:rPr lang="en-US" sz="1000" b="1" baseline="0" dirty="0" smtClean="0">
                          <a:latin typeface="Trebuchet MS" pitchFamily="34" charset="0"/>
                        </a:rPr>
                        <a:t> Timing (e)</a:t>
                      </a:r>
                      <a:endParaRPr lang="en-US" sz="1000" b="1" dirty="0">
                        <a:latin typeface="Trebuchet MS" pitchFamily="34" charset="0"/>
                      </a:endParaRPr>
                    </a:p>
                  </a:txBody>
                  <a:tcPr marL="91434" marR="91434" marT="45722" marB="45722" anchor="ctr">
                    <a:solidFill>
                      <a:schemeClr val="bg1"/>
                    </a:solidFill>
                  </a:tcPr>
                </a:tc>
                <a:tc>
                  <a:txBody>
                    <a:bodyPr/>
                    <a:lstStyle/>
                    <a:p>
                      <a:pPr algn="ctr"/>
                      <a:r>
                        <a:rPr lang="en-US" sz="1000" b="1" dirty="0" smtClean="0">
                          <a:latin typeface="Trebuchet MS" pitchFamily="34" charset="0"/>
                        </a:rPr>
                        <a:t>Commercial Fertilizer Application Rate (f)</a:t>
                      </a:r>
                      <a:endParaRPr lang="en-US" sz="1000" b="1" dirty="0">
                        <a:latin typeface="Trebuchet MS" pitchFamily="34" charset="0"/>
                      </a:endParaRPr>
                    </a:p>
                  </a:txBody>
                  <a:tcPr marL="91434" marR="91434" marT="45722" marB="45722" anchor="ctr">
                    <a:solidFill>
                      <a:schemeClr val="bg1"/>
                    </a:solidFill>
                  </a:tcPr>
                </a:tc>
                <a:tc>
                  <a:txBody>
                    <a:bodyPr/>
                    <a:lstStyle/>
                    <a:p>
                      <a:pPr algn="ctr"/>
                      <a:r>
                        <a:rPr lang="en-US" sz="1000" b="1" dirty="0" smtClean="0">
                          <a:latin typeface="Trebuchet MS" pitchFamily="34" charset="0"/>
                        </a:rPr>
                        <a:t>Fields where this crop group can</a:t>
                      </a:r>
                      <a:r>
                        <a:rPr lang="en-US" sz="1000" b="1" baseline="0" dirty="0" smtClean="0">
                          <a:latin typeface="Trebuchet MS" pitchFamily="34" charset="0"/>
                        </a:rPr>
                        <a:t> be used (g)</a:t>
                      </a:r>
                      <a:endParaRPr lang="en-US" sz="1000" b="1" dirty="0">
                        <a:latin typeface="Trebuchet MS" pitchFamily="34" charset="0"/>
                      </a:endParaRPr>
                    </a:p>
                  </a:txBody>
                  <a:tcPr marL="91434" marR="91434" marT="45722" marB="45722" anchor="ctr">
                    <a:solidFill>
                      <a:schemeClr val="bg1"/>
                    </a:solidFill>
                  </a:tcPr>
                </a:tc>
              </a:tr>
              <a:tr h="414676">
                <a:tc>
                  <a:txBody>
                    <a:bodyPr/>
                    <a:lstStyle/>
                    <a:p>
                      <a:pPr algn="ctr"/>
                      <a:r>
                        <a:rPr lang="en-US" sz="1200" b="1" dirty="0" smtClean="0">
                          <a:solidFill>
                            <a:srgbClr val="0000FF"/>
                          </a:solidFill>
                          <a:latin typeface="Trebuchet MS" pitchFamily="34" charset="0"/>
                        </a:rPr>
                        <a:t>Corn Silage</a:t>
                      </a:r>
                    </a:p>
                    <a:p>
                      <a:pPr algn="ctr"/>
                      <a:r>
                        <a:rPr lang="en-US" sz="1200" b="1" dirty="0" smtClean="0">
                          <a:solidFill>
                            <a:srgbClr val="0000FF"/>
                          </a:solidFill>
                          <a:latin typeface="Trebuchet MS" pitchFamily="34" charset="0"/>
                        </a:rPr>
                        <a:t>(23 T/A)</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Liquid</a:t>
                      </a:r>
                      <a:r>
                        <a:rPr lang="en-US" sz="1200" b="1" baseline="0" dirty="0" smtClean="0">
                          <a:solidFill>
                            <a:srgbClr val="0000FF"/>
                          </a:solidFill>
                          <a:latin typeface="Trebuchet MS" pitchFamily="34" charset="0"/>
                        </a:rPr>
                        <a:t> Dairy</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Spring</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r>
                        <a:rPr lang="en-US" sz="1200" b="1" dirty="0" smtClean="0">
                          <a:solidFill>
                            <a:schemeClr val="tx1">
                              <a:lumMod val="75000"/>
                              <a:lumOff val="25000"/>
                            </a:schemeClr>
                          </a:solidFill>
                          <a:latin typeface="Lucida Handwriting" pitchFamily="66" charset="0"/>
                        </a:rPr>
                        <a:t>9000 gal/A</a:t>
                      </a:r>
                      <a:endParaRPr lang="en-US" sz="1200" b="1" dirty="0">
                        <a:solidFill>
                          <a:schemeClr val="tx1">
                            <a:lumMod val="75000"/>
                            <a:lumOff val="25000"/>
                          </a:schemeClr>
                        </a:solidFill>
                        <a:latin typeface="Lucida Handwriting" pitchFamily="66"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No lncorporation</a:t>
                      </a:r>
                      <a:endParaRPr lang="en-US" sz="1200" b="1" dirty="0">
                        <a:solidFill>
                          <a:srgbClr val="0000FF"/>
                        </a:solidFill>
                        <a:latin typeface="Trebuchet MS" pitchFamily="34" charset="0"/>
                      </a:endParaRPr>
                    </a:p>
                  </a:txBody>
                  <a:tcPr marL="91434" marR="91434" marT="45723" marB="45723"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22" marB="45722" anchor="ctr">
                    <a:solidFill>
                      <a:schemeClr val="bg1"/>
                    </a:solidFill>
                  </a:tcPr>
                </a:tc>
              </a:tr>
              <a:tr h="486223">
                <a:tc>
                  <a:txBody>
                    <a:bodyPr/>
                    <a:lstStyle/>
                    <a:p>
                      <a:pPr algn="ctr"/>
                      <a:r>
                        <a:rPr lang="en-US" sz="1200" b="1" dirty="0" smtClean="0">
                          <a:solidFill>
                            <a:srgbClr val="0000FF"/>
                          </a:solidFill>
                          <a:latin typeface="Trebuchet MS" pitchFamily="34" charset="0"/>
                        </a:rPr>
                        <a:t>Corn Silage After</a:t>
                      </a:r>
                      <a:r>
                        <a:rPr lang="en-US" sz="1200" b="1" baseline="0" dirty="0" smtClean="0">
                          <a:solidFill>
                            <a:srgbClr val="0000FF"/>
                          </a:solidFill>
                          <a:latin typeface="Trebuchet MS" pitchFamily="34" charset="0"/>
                        </a:rPr>
                        <a:t> Alfalfa </a:t>
                      </a:r>
                      <a:r>
                        <a:rPr lang="en-US" sz="1200" b="1" dirty="0" smtClean="0">
                          <a:solidFill>
                            <a:srgbClr val="0000FF"/>
                          </a:solidFill>
                          <a:latin typeface="Trebuchet MS" pitchFamily="34" charset="0"/>
                        </a:rPr>
                        <a:t>(23 T/A)</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00FF"/>
                          </a:solidFill>
                          <a:latin typeface="Trebuchet MS" pitchFamily="34" charset="0"/>
                        </a:rPr>
                        <a:t>Liquid</a:t>
                      </a:r>
                      <a:r>
                        <a:rPr lang="en-US" sz="1200" b="1" baseline="0" dirty="0" smtClean="0">
                          <a:solidFill>
                            <a:srgbClr val="0000FF"/>
                          </a:solidFill>
                          <a:latin typeface="Trebuchet MS" pitchFamily="34" charset="0"/>
                        </a:rPr>
                        <a:t> Dairy</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Spring</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lumMod val="75000"/>
                              <a:lumOff val="25000"/>
                            </a:schemeClr>
                          </a:solidFill>
                          <a:latin typeface="Lucida Handwriting" pitchFamily="66" charset="0"/>
                        </a:rPr>
                        <a:t>9000 gal/A</a:t>
                      </a:r>
                      <a:endParaRPr lang="en-US" sz="1200" b="1" dirty="0">
                        <a:solidFill>
                          <a:schemeClr val="tx1">
                            <a:lumMod val="75000"/>
                            <a:lumOff val="25000"/>
                          </a:schemeClr>
                        </a:solidFill>
                        <a:latin typeface="Lucida Handwriting" pitchFamily="66"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Inc. &lt; 1 Week</a:t>
                      </a:r>
                      <a:endParaRPr lang="en-US" sz="1200" b="1" dirty="0">
                        <a:solidFill>
                          <a:srgbClr val="0000FF"/>
                        </a:solidFill>
                        <a:latin typeface="Trebuchet MS" pitchFamily="34" charset="0"/>
                      </a:endParaRPr>
                    </a:p>
                  </a:txBody>
                  <a:tcPr marL="91434" marR="91434" marT="45723" marB="45723"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22" marB="45722" anchor="ctr">
                    <a:solidFill>
                      <a:schemeClr val="bg1"/>
                    </a:solidFill>
                  </a:tcPr>
                </a:tc>
              </a:tr>
              <a:tr h="461613">
                <a:tc>
                  <a:txBody>
                    <a:bodyPr/>
                    <a:lstStyle/>
                    <a:p>
                      <a:pPr algn="ctr"/>
                      <a:r>
                        <a:rPr lang="en-US" sz="1200" b="1" dirty="0" smtClean="0">
                          <a:solidFill>
                            <a:srgbClr val="0000FF"/>
                          </a:solidFill>
                          <a:latin typeface="Trebuchet MS" pitchFamily="34" charset="0"/>
                        </a:rPr>
                        <a:t>Grass Hay</a:t>
                      </a:r>
                      <a:r>
                        <a:rPr lang="en-US" sz="1200" b="1" baseline="0" dirty="0" smtClean="0">
                          <a:solidFill>
                            <a:srgbClr val="0000FF"/>
                          </a:solidFill>
                          <a:latin typeface="Trebuchet MS" pitchFamily="34" charset="0"/>
                        </a:rPr>
                        <a:t> (4 T/A)</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00FF"/>
                          </a:solidFill>
                          <a:latin typeface="Trebuchet MS" pitchFamily="34" charset="0"/>
                        </a:rPr>
                        <a:t>Liquid</a:t>
                      </a:r>
                      <a:r>
                        <a:rPr lang="en-US" sz="1200" b="1" baseline="0" dirty="0" smtClean="0">
                          <a:solidFill>
                            <a:srgbClr val="0000FF"/>
                          </a:solidFill>
                          <a:latin typeface="Trebuchet MS" pitchFamily="34" charset="0"/>
                        </a:rPr>
                        <a:t> Dairy</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Summer</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lumMod val="75000"/>
                              <a:lumOff val="25000"/>
                            </a:schemeClr>
                          </a:solidFill>
                          <a:latin typeface="Lucida Handwriting" pitchFamily="66" charset="0"/>
                        </a:rPr>
                        <a:t>4000 gal/A</a:t>
                      </a:r>
                      <a:endParaRPr lang="en-US" sz="1200" b="1" dirty="0">
                        <a:solidFill>
                          <a:schemeClr val="tx1">
                            <a:lumMod val="75000"/>
                            <a:lumOff val="25000"/>
                          </a:schemeClr>
                        </a:solidFill>
                        <a:latin typeface="Lucida Handwriting" pitchFamily="66"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No lncorporation</a:t>
                      </a:r>
                      <a:endParaRPr lang="en-US" sz="1200" b="1" dirty="0">
                        <a:solidFill>
                          <a:srgbClr val="0000FF"/>
                        </a:solidFill>
                        <a:latin typeface="Trebuchet MS" pitchFamily="34" charset="0"/>
                      </a:endParaRPr>
                    </a:p>
                  </a:txBody>
                  <a:tcPr marL="91434" marR="91434" marT="45723" marB="45723"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22" marB="45722" anchor="ctr">
                    <a:solidFill>
                      <a:schemeClr val="bg1"/>
                    </a:solidFill>
                  </a:tcPr>
                </a:tc>
              </a:tr>
              <a:tr h="484688">
                <a:tc>
                  <a:txBody>
                    <a:bodyPr/>
                    <a:lstStyle/>
                    <a:p>
                      <a:pPr algn="ctr"/>
                      <a:r>
                        <a:rPr lang="en-US" sz="1200" b="1" dirty="0" smtClean="0">
                          <a:solidFill>
                            <a:srgbClr val="0000FF"/>
                          </a:solidFill>
                          <a:latin typeface="Trebuchet MS" pitchFamily="34" charset="0"/>
                        </a:rPr>
                        <a:t>Corn Silage</a:t>
                      </a:r>
                    </a:p>
                    <a:p>
                      <a:pPr algn="ctr"/>
                      <a:r>
                        <a:rPr lang="en-US" sz="1200" b="1" dirty="0" smtClean="0">
                          <a:solidFill>
                            <a:srgbClr val="0000FF"/>
                          </a:solidFill>
                          <a:latin typeface="Trebuchet MS" pitchFamily="34" charset="0"/>
                        </a:rPr>
                        <a:t>(23 T/A)</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Solid </a:t>
                      </a:r>
                      <a:r>
                        <a:rPr lang="en-US" sz="1200" b="1" baseline="0" dirty="0" smtClean="0">
                          <a:solidFill>
                            <a:srgbClr val="0000FF"/>
                          </a:solidFill>
                          <a:latin typeface="Trebuchet MS" pitchFamily="34" charset="0"/>
                        </a:rPr>
                        <a:t>Dairy</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Spring</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lumMod val="75000"/>
                              <a:lumOff val="25000"/>
                            </a:schemeClr>
                          </a:solidFill>
                          <a:latin typeface="Lucida Handwriting" pitchFamily="66" charset="0"/>
                        </a:rPr>
                        <a:t>25 ton/A</a:t>
                      </a:r>
                      <a:endParaRPr lang="en-US" sz="1200" b="1" dirty="0">
                        <a:solidFill>
                          <a:schemeClr val="tx1">
                            <a:lumMod val="75000"/>
                            <a:lumOff val="25000"/>
                          </a:schemeClr>
                        </a:solidFill>
                        <a:latin typeface="Lucida Handwriting" pitchFamily="66" charset="0"/>
                      </a:endParaRPr>
                    </a:p>
                  </a:txBody>
                  <a:tcPr marL="91434" marR="91434" marT="45722" marB="4572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00FF"/>
                          </a:solidFill>
                          <a:latin typeface="Trebuchet MS" pitchFamily="34" charset="0"/>
                        </a:rPr>
                        <a:t>No lncorporation</a:t>
                      </a:r>
                    </a:p>
                  </a:txBody>
                  <a:tcPr marL="91434" marR="91434" marT="45723" marB="45723"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22" marB="45722" anchor="ctr">
                    <a:solidFill>
                      <a:schemeClr val="bg1"/>
                    </a:solidFill>
                  </a:tcPr>
                </a:tc>
              </a:tr>
              <a:tr h="484688">
                <a:tc>
                  <a:txBody>
                    <a:bodyPr/>
                    <a:lstStyle/>
                    <a:p>
                      <a:pPr algn="ctr"/>
                      <a:r>
                        <a:rPr lang="en-US" sz="1200" b="1" dirty="0" smtClean="0">
                          <a:solidFill>
                            <a:srgbClr val="0000FF"/>
                          </a:solidFill>
                          <a:latin typeface="Trebuchet MS" pitchFamily="34" charset="0"/>
                        </a:rPr>
                        <a:t>Corn Silage</a:t>
                      </a:r>
                    </a:p>
                    <a:p>
                      <a:pPr algn="ctr"/>
                      <a:r>
                        <a:rPr lang="en-US" sz="1200" b="1" dirty="0" smtClean="0">
                          <a:solidFill>
                            <a:srgbClr val="0000FF"/>
                          </a:solidFill>
                          <a:latin typeface="Trebuchet MS" pitchFamily="34" charset="0"/>
                        </a:rPr>
                        <a:t>(23 T/A)</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Liquid</a:t>
                      </a:r>
                      <a:r>
                        <a:rPr lang="en-US" sz="1200" b="1" baseline="0" dirty="0" smtClean="0">
                          <a:solidFill>
                            <a:srgbClr val="0000FF"/>
                          </a:solidFill>
                          <a:latin typeface="Trebuchet MS" pitchFamily="34" charset="0"/>
                        </a:rPr>
                        <a:t> Dairy</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Fall</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lumMod val="75000"/>
                              <a:lumOff val="25000"/>
                            </a:schemeClr>
                          </a:solidFill>
                          <a:latin typeface="Lucida Handwriting" pitchFamily="66" charset="0"/>
                        </a:rPr>
                        <a:t>9000 gal/A</a:t>
                      </a:r>
                      <a:endParaRPr lang="en-US" sz="1200" b="1" dirty="0">
                        <a:solidFill>
                          <a:schemeClr val="tx1">
                            <a:lumMod val="75000"/>
                            <a:lumOff val="25000"/>
                          </a:schemeClr>
                        </a:solidFill>
                        <a:latin typeface="Lucida Handwriting" pitchFamily="66"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No lncorporation</a:t>
                      </a:r>
                      <a:endParaRPr lang="en-US" sz="1200" b="1" dirty="0">
                        <a:solidFill>
                          <a:srgbClr val="0000FF"/>
                        </a:solidFill>
                        <a:latin typeface="Trebuchet MS" pitchFamily="34" charset="0"/>
                      </a:endParaRPr>
                    </a:p>
                  </a:txBody>
                  <a:tcPr marL="91434" marR="91434" marT="45723" marB="45723"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22" marB="45722" anchor="ctr">
                    <a:solidFill>
                      <a:schemeClr val="bg1"/>
                    </a:solidFill>
                  </a:tcPr>
                </a:tc>
              </a:tr>
              <a:tr h="484688">
                <a:tc>
                  <a:txBody>
                    <a:bodyPr/>
                    <a:lstStyle/>
                    <a:p>
                      <a:pPr algn="ctr"/>
                      <a:r>
                        <a:rPr lang="en-US" sz="1200" b="1" dirty="0" smtClean="0">
                          <a:solidFill>
                            <a:srgbClr val="0000FF"/>
                          </a:solidFill>
                          <a:latin typeface="Trebuchet MS" pitchFamily="34" charset="0"/>
                        </a:rPr>
                        <a:t>Corn Silage</a:t>
                      </a:r>
                    </a:p>
                    <a:p>
                      <a:pPr algn="ctr"/>
                      <a:r>
                        <a:rPr lang="en-US" sz="1200" b="1" dirty="0" smtClean="0">
                          <a:solidFill>
                            <a:srgbClr val="0000FF"/>
                          </a:solidFill>
                          <a:latin typeface="Trebuchet MS" pitchFamily="34" charset="0"/>
                        </a:rPr>
                        <a:t>(23 T/A)</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Solid </a:t>
                      </a:r>
                      <a:r>
                        <a:rPr lang="en-US" sz="1200" b="1" baseline="0" dirty="0" smtClean="0">
                          <a:solidFill>
                            <a:srgbClr val="0000FF"/>
                          </a:solidFill>
                          <a:latin typeface="Trebuchet MS" pitchFamily="34" charset="0"/>
                        </a:rPr>
                        <a:t>Dairy</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Fall</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lumMod val="75000"/>
                              <a:lumOff val="25000"/>
                            </a:schemeClr>
                          </a:solidFill>
                          <a:latin typeface="Lucida Handwriting" pitchFamily="66" charset="0"/>
                        </a:rPr>
                        <a:t>25 ton/A</a:t>
                      </a:r>
                      <a:endParaRPr lang="en-US" sz="1200" b="1" dirty="0">
                        <a:solidFill>
                          <a:schemeClr val="tx1">
                            <a:lumMod val="75000"/>
                            <a:lumOff val="25000"/>
                          </a:schemeClr>
                        </a:solidFill>
                        <a:latin typeface="Lucida Handwriting" pitchFamily="66" charset="0"/>
                      </a:endParaRPr>
                    </a:p>
                  </a:txBody>
                  <a:tcPr marL="91434" marR="91434" marT="45722" marB="4572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00FF"/>
                          </a:solidFill>
                          <a:latin typeface="Trebuchet MS" pitchFamily="34" charset="0"/>
                        </a:rPr>
                        <a:t>No lncorporation</a:t>
                      </a:r>
                      <a:endParaRPr lang="en-US" sz="1200" b="1" dirty="0">
                        <a:solidFill>
                          <a:srgbClr val="0000FF"/>
                        </a:solidFill>
                        <a:latin typeface="Trebuchet MS" pitchFamily="34" charset="0"/>
                      </a:endParaRPr>
                    </a:p>
                  </a:txBody>
                  <a:tcPr marL="91434" marR="91434" marT="45723" marB="45723"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22" marB="45722" anchor="ctr">
                    <a:solidFill>
                      <a:schemeClr val="bg1"/>
                    </a:solidFill>
                  </a:tcPr>
                </a:tc>
              </a:tr>
              <a:tr h="485461">
                <a:tc>
                  <a:txBody>
                    <a:bodyPr/>
                    <a:lstStyle/>
                    <a:p>
                      <a:pPr algn="ctr"/>
                      <a:r>
                        <a:rPr lang="en-US" sz="1200" b="1" dirty="0" smtClean="0">
                          <a:solidFill>
                            <a:srgbClr val="0000FF"/>
                          </a:solidFill>
                          <a:latin typeface="Trebuchet MS" pitchFamily="34" charset="0"/>
                        </a:rPr>
                        <a:t>Corn Silage</a:t>
                      </a:r>
                    </a:p>
                    <a:p>
                      <a:pPr algn="ctr"/>
                      <a:r>
                        <a:rPr lang="en-US" sz="1200" b="1" dirty="0" smtClean="0">
                          <a:solidFill>
                            <a:srgbClr val="0000FF"/>
                          </a:solidFill>
                          <a:latin typeface="Trebuchet MS" pitchFamily="34" charset="0"/>
                        </a:rPr>
                        <a:t>(23 T/A)</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Solid </a:t>
                      </a:r>
                      <a:r>
                        <a:rPr lang="en-US" sz="1200" b="1" baseline="0" dirty="0" smtClean="0">
                          <a:solidFill>
                            <a:srgbClr val="0000FF"/>
                          </a:solidFill>
                          <a:latin typeface="Trebuchet MS" pitchFamily="34" charset="0"/>
                        </a:rPr>
                        <a:t>Dairy</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Winter</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lumMod val="75000"/>
                              <a:lumOff val="25000"/>
                            </a:schemeClr>
                          </a:solidFill>
                          <a:latin typeface="Lucida Handwriting" pitchFamily="66" charset="0"/>
                        </a:rPr>
                        <a:t>25 ton/A</a:t>
                      </a:r>
                      <a:endParaRPr lang="en-US" sz="1200" b="1" dirty="0">
                        <a:solidFill>
                          <a:schemeClr val="tx1">
                            <a:lumMod val="75000"/>
                            <a:lumOff val="25000"/>
                          </a:schemeClr>
                        </a:solidFill>
                        <a:latin typeface="Lucida Handwriting" pitchFamily="66" charset="0"/>
                      </a:endParaRPr>
                    </a:p>
                  </a:txBody>
                  <a:tcPr marL="91434" marR="91434" marT="45722" marB="4572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00FF"/>
                          </a:solidFill>
                          <a:latin typeface="Trebuchet MS" pitchFamily="34" charset="0"/>
                        </a:rPr>
                        <a:t>Cover Crop</a:t>
                      </a:r>
                      <a:endParaRPr lang="en-US" sz="1200" b="1" dirty="0">
                        <a:solidFill>
                          <a:srgbClr val="0000FF"/>
                        </a:solidFill>
                        <a:latin typeface="Trebuchet MS" pitchFamily="34" charset="0"/>
                      </a:endParaRPr>
                    </a:p>
                  </a:txBody>
                  <a:tcPr marL="91434" marR="91434" marT="45723" marB="45723"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22" marB="45722" anchor="ctr">
                    <a:solidFill>
                      <a:schemeClr val="bg1"/>
                    </a:solidFill>
                  </a:tcPr>
                </a:tc>
              </a:tr>
              <a:tr h="489306">
                <a:tc>
                  <a:txBody>
                    <a:bodyPr/>
                    <a:lstStyle/>
                    <a:p>
                      <a:pPr algn="ctr"/>
                      <a:r>
                        <a:rPr lang="en-US" sz="1200" b="1" dirty="0" smtClean="0">
                          <a:solidFill>
                            <a:srgbClr val="0000FF"/>
                          </a:solidFill>
                          <a:latin typeface="Trebuchet MS" pitchFamily="34" charset="0"/>
                        </a:rPr>
                        <a:t>Corn Silage</a:t>
                      </a:r>
                    </a:p>
                    <a:p>
                      <a:pPr algn="ctr"/>
                      <a:r>
                        <a:rPr lang="en-US" sz="1200" b="1" dirty="0" smtClean="0">
                          <a:solidFill>
                            <a:srgbClr val="0000FF"/>
                          </a:solidFill>
                          <a:latin typeface="Trebuchet MS" pitchFamily="34" charset="0"/>
                        </a:rPr>
                        <a:t>(23 T/A)</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Liquid</a:t>
                      </a:r>
                      <a:r>
                        <a:rPr lang="en-US" sz="1200" b="1" baseline="0" dirty="0" smtClean="0">
                          <a:solidFill>
                            <a:srgbClr val="0000FF"/>
                          </a:solidFill>
                          <a:latin typeface="Trebuchet MS" pitchFamily="34" charset="0"/>
                        </a:rPr>
                        <a:t> Dairy</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Spring</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lumMod val="75000"/>
                              <a:lumOff val="25000"/>
                            </a:schemeClr>
                          </a:solidFill>
                          <a:latin typeface="Lucida Handwriting" pitchFamily="66" charset="0"/>
                        </a:rPr>
                        <a:t>9000 gal/A</a:t>
                      </a:r>
                      <a:endParaRPr lang="en-US" sz="1200" b="1" dirty="0">
                        <a:solidFill>
                          <a:schemeClr val="tx1">
                            <a:lumMod val="75000"/>
                            <a:lumOff val="25000"/>
                          </a:schemeClr>
                        </a:solidFill>
                        <a:latin typeface="Lucida Handwriting" pitchFamily="66"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Inc. &lt; 1 Week</a:t>
                      </a:r>
                      <a:endParaRPr lang="en-US" sz="1200" b="1" dirty="0">
                        <a:solidFill>
                          <a:srgbClr val="0000FF"/>
                        </a:solidFill>
                        <a:latin typeface="Trebuchet MS" pitchFamily="34" charset="0"/>
                      </a:endParaRPr>
                    </a:p>
                  </a:txBody>
                  <a:tcPr marL="91434" marR="91434" marT="45723" marB="45723"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22" marB="45722" anchor="ctr">
                    <a:solidFill>
                      <a:schemeClr val="bg1"/>
                    </a:solidFill>
                  </a:tcPr>
                </a:tc>
              </a:tr>
              <a:tr h="414676">
                <a:tc>
                  <a:txBody>
                    <a:bodyPr/>
                    <a:lstStyle/>
                    <a:p>
                      <a:endParaRPr lang="en-US" dirty="0">
                        <a:solidFill>
                          <a:srgbClr val="0000FF"/>
                        </a:solidFill>
                      </a:endParaRPr>
                    </a:p>
                  </a:txBody>
                  <a:tcPr marL="91434" marR="91434" marT="45722" marB="45722" anchor="ctr">
                    <a:solidFill>
                      <a:schemeClr val="bg1"/>
                    </a:solidFill>
                  </a:tcPr>
                </a:tc>
                <a:tc>
                  <a:txBody>
                    <a:bodyPr/>
                    <a:lstStyle/>
                    <a:p>
                      <a:endParaRPr lang="en-US" dirty="0">
                        <a:solidFill>
                          <a:srgbClr val="0000FF"/>
                        </a:solidFill>
                      </a:endParaRPr>
                    </a:p>
                  </a:txBody>
                  <a:tcPr marL="91434" marR="91434" marT="45722" marB="45722" anchor="ctr">
                    <a:solidFill>
                      <a:schemeClr val="bg1"/>
                    </a:solidFill>
                  </a:tcPr>
                </a:tc>
                <a:tc>
                  <a:txBody>
                    <a:bodyPr/>
                    <a:lstStyle/>
                    <a:p>
                      <a:endParaRPr lang="en-US" dirty="0">
                        <a:solidFill>
                          <a:srgbClr val="0000FF"/>
                        </a:solidFill>
                      </a:endParaRPr>
                    </a:p>
                  </a:txBody>
                  <a:tcPr marL="91434" marR="91434" marT="45722" marB="45722" anchor="ctr">
                    <a:solidFill>
                      <a:schemeClr val="bg1"/>
                    </a:solidFill>
                  </a:tcPr>
                </a:tc>
                <a:tc>
                  <a:txBody>
                    <a:bodyPr/>
                    <a:lstStyle/>
                    <a:p>
                      <a:endParaRPr lang="en-US" dirty="0"/>
                    </a:p>
                  </a:txBody>
                  <a:tcPr marL="91434" marR="91434" marT="45722" marB="45722">
                    <a:solidFill>
                      <a:schemeClr val="bg1"/>
                    </a:solidFill>
                  </a:tcPr>
                </a:tc>
                <a:tc>
                  <a:txBody>
                    <a:bodyPr/>
                    <a:lstStyle/>
                    <a:p>
                      <a:endParaRPr lang="en-US" dirty="0">
                        <a:solidFill>
                          <a:srgbClr val="0000FF"/>
                        </a:solidFill>
                      </a:endParaRPr>
                    </a:p>
                  </a:txBody>
                  <a:tcPr marL="91434" marR="91434" marT="45728" marB="45728"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22" marB="45722" anchor="ctr">
                    <a:solidFill>
                      <a:schemeClr val="bg1"/>
                    </a:solidFill>
                  </a:tcPr>
                </a:tc>
              </a:tr>
            </a:tbl>
          </a:graphicData>
        </a:graphic>
      </p:graphicFrame>
      <p:sp>
        <p:nvSpPr>
          <p:cNvPr id="59394" name="Title 3"/>
          <p:cNvSpPr>
            <a:spLocks noGrp="1"/>
          </p:cNvSpPr>
          <p:nvPr>
            <p:ph type="title"/>
          </p:nvPr>
        </p:nvSpPr>
        <p:spPr/>
        <p:txBody>
          <a:bodyPr/>
          <a:lstStyle/>
          <a:p>
            <a:r>
              <a:rPr lang="en-US" sz="3600" dirty="0" smtClean="0"/>
              <a:t>Manure Management Plan Summary (p.6)</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6" descr="Manure Management Plan Summary (cropped).jpg"/>
          <p:cNvPicPr>
            <a:picLocks noChangeAspect="1"/>
          </p:cNvPicPr>
          <p:nvPr/>
        </p:nvPicPr>
        <p:blipFill>
          <a:blip r:embed="rId3" cstate="screen"/>
          <a:stretch>
            <a:fillRect/>
          </a:stretch>
        </p:blipFill>
        <p:spPr bwMode="auto">
          <a:xfrm>
            <a:off x="266984" y="1218227"/>
            <a:ext cx="8579119" cy="4572000"/>
          </a:xfrm>
          <a:prstGeom prst="rect">
            <a:avLst/>
          </a:prstGeom>
          <a:noFill/>
          <a:ln w="19050">
            <a:solidFill>
              <a:schemeClr val="tx1"/>
            </a:solidFill>
            <a:miter lim="800000"/>
            <a:headEnd/>
            <a:tailEnd/>
          </a:ln>
        </p:spPr>
      </p:pic>
      <p:sp>
        <p:nvSpPr>
          <p:cNvPr id="30723" name="TextBox 6"/>
          <p:cNvSpPr txBox="1">
            <a:spLocks noChangeArrowheads="1"/>
          </p:cNvSpPr>
          <p:nvPr/>
        </p:nvSpPr>
        <p:spPr bwMode="auto">
          <a:xfrm>
            <a:off x="0" y="0"/>
            <a:ext cx="9144000" cy="646113"/>
          </a:xfrm>
          <a:prstGeom prst="rect">
            <a:avLst/>
          </a:prstGeom>
          <a:noFill/>
          <a:ln w="9525">
            <a:noFill/>
            <a:miter lim="800000"/>
            <a:headEnd/>
            <a:tailEnd/>
          </a:ln>
        </p:spPr>
        <p:txBody>
          <a:bodyPr>
            <a:spAutoFit/>
          </a:bodyPr>
          <a:lstStyle/>
          <a:p>
            <a:pPr algn="ctr"/>
            <a:r>
              <a:rPr lang="en-US" sz="3600" b="1" dirty="0">
                <a:solidFill>
                  <a:schemeClr val="bg1"/>
                </a:solidFill>
                <a:latin typeface="Calibri" pitchFamily="34" charset="0"/>
              </a:rPr>
              <a:t>Manure Management Plan </a:t>
            </a:r>
            <a:r>
              <a:rPr lang="en-US" sz="3600" b="1" dirty="0" smtClean="0">
                <a:solidFill>
                  <a:schemeClr val="bg1"/>
                </a:solidFill>
                <a:latin typeface="Calibri" pitchFamily="34" charset="0"/>
              </a:rPr>
              <a:t>Exercise – Page 6</a:t>
            </a:r>
            <a:endParaRPr lang="en-US" sz="3600" b="1" dirty="0">
              <a:solidFill>
                <a:schemeClr val="bg1"/>
              </a:solidFill>
              <a:latin typeface="Calibri" pitchFamily="34" charset="0"/>
            </a:endParaRPr>
          </a:p>
        </p:txBody>
      </p:sp>
      <p:sp>
        <p:nvSpPr>
          <p:cNvPr id="30724" name="TextBox 7"/>
          <p:cNvSpPr txBox="1">
            <a:spLocks noChangeArrowheads="1"/>
          </p:cNvSpPr>
          <p:nvPr/>
        </p:nvSpPr>
        <p:spPr bwMode="auto">
          <a:xfrm>
            <a:off x="0" y="609600"/>
            <a:ext cx="9144000" cy="523220"/>
          </a:xfrm>
          <a:prstGeom prst="rect">
            <a:avLst/>
          </a:prstGeom>
          <a:noFill/>
          <a:ln w="9525">
            <a:noFill/>
            <a:miter lim="800000"/>
            <a:headEnd/>
            <a:tailEnd/>
          </a:ln>
        </p:spPr>
        <p:txBody>
          <a:bodyPr>
            <a:spAutoFit/>
          </a:bodyPr>
          <a:lstStyle/>
          <a:p>
            <a:pPr algn="ctr"/>
            <a:r>
              <a:rPr lang="en-US" sz="2800" b="1" dirty="0" smtClean="0">
                <a:latin typeface="Calibri" pitchFamily="34" charset="0"/>
              </a:rPr>
              <a:t>List Typical Application Rates (If Known)</a:t>
            </a:r>
            <a:endParaRPr lang="en-US" sz="2800" b="1" dirty="0">
              <a:latin typeface="Calibri" pitchFamily="34" charset="0"/>
            </a:endParaRPr>
          </a:p>
        </p:txBody>
      </p:sp>
      <p:sp>
        <p:nvSpPr>
          <p:cNvPr id="7" name="Rounded Rectangle 6"/>
          <p:cNvSpPr/>
          <p:nvPr/>
        </p:nvSpPr>
        <p:spPr>
          <a:xfrm>
            <a:off x="3775295" y="2008361"/>
            <a:ext cx="1285592" cy="3704376"/>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92161" name="Picture 1" descr="C:\Documents and Settings\smr5162\Local Settings\Temporary Internet Files\Content.IE5\H2B121D1\MC900434720[1].png"/>
          <p:cNvPicPr>
            <a:picLocks noChangeAspect="1" noChangeArrowheads="1"/>
          </p:cNvPicPr>
          <p:nvPr/>
        </p:nvPicPr>
        <p:blipFill>
          <a:blip r:embed="rId4" cstate="screen"/>
          <a:srcRect/>
          <a:stretch>
            <a:fillRect/>
          </a:stretch>
        </p:blipFill>
        <p:spPr bwMode="auto">
          <a:xfrm>
            <a:off x="6121650" y="2687371"/>
            <a:ext cx="2285714" cy="2285714"/>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Determining Planned Application Rates</a:t>
            </a:r>
            <a:endParaRPr lang="en-US" dirty="0"/>
          </a:p>
        </p:txBody>
      </p:sp>
      <p:sp>
        <p:nvSpPr>
          <p:cNvPr id="5" name="Content Placeholder 4"/>
          <p:cNvSpPr>
            <a:spLocks noGrp="1"/>
          </p:cNvSpPr>
          <p:nvPr>
            <p:ph idx="1"/>
          </p:nvPr>
        </p:nvSpPr>
        <p:spPr>
          <a:xfrm>
            <a:off x="654690" y="1402080"/>
            <a:ext cx="8077830" cy="3013166"/>
          </a:xfrm>
        </p:spPr>
        <p:txBody>
          <a:bodyPr>
            <a:normAutofit fontScale="85000" lnSpcReduction="20000"/>
          </a:bodyPr>
          <a:lstStyle/>
          <a:p>
            <a:r>
              <a:rPr lang="en-US" dirty="0" smtClean="0"/>
              <a:t>Three approaches may be used to determine manure application rates</a:t>
            </a:r>
          </a:p>
          <a:p>
            <a:pPr lvl="1"/>
            <a:r>
              <a:rPr lang="en-US" dirty="0" smtClean="0"/>
              <a:t>MMM Appendix 1 – Manure Application Rate Tables </a:t>
            </a:r>
            <a:r>
              <a:rPr lang="en-US" dirty="0" smtClean="0">
                <a:solidFill>
                  <a:srgbClr val="C00000"/>
                </a:solidFill>
              </a:rPr>
              <a:t>(“C”)</a:t>
            </a:r>
          </a:p>
          <a:p>
            <a:pPr lvl="8"/>
            <a:endParaRPr lang="en-US" dirty="0" smtClean="0"/>
          </a:p>
          <a:p>
            <a:pPr lvl="1"/>
            <a:r>
              <a:rPr lang="en-US" dirty="0" smtClean="0"/>
              <a:t>Nutrient Balance Worksheets </a:t>
            </a:r>
            <a:r>
              <a:rPr lang="en-US" dirty="0" smtClean="0">
                <a:solidFill>
                  <a:srgbClr val="C00000"/>
                </a:solidFill>
              </a:rPr>
              <a:t>(“NBS”)</a:t>
            </a:r>
          </a:p>
          <a:p>
            <a:pPr lvl="8"/>
            <a:endParaRPr lang="en-US" dirty="0" smtClean="0"/>
          </a:p>
          <a:p>
            <a:pPr lvl="1"/>
            <a:r>
              <a:rPr lang="en-US" dirty="0" smtClean="0"/>
              <a:t>Nutrient Balance Worksheets incorporating the PA Phosphorus Index </a:t>
            </a:r>
            <a:r>
              <a:rPr lang="en-US" dirty="0" smtClean="0">
                <a:solidFill>
                  <a:srgbClr val="C00000"/>
                </a:solidFill>
              </a:rPr>
              <a:t>(“PI”)</a:t>
            </a:r>
          </a:p>
          <a:p>
            <a:pPr lvl="2"/>
            <a:r>
              <a:rPr lang="en-US" dirty="0" smtClean="0"/>
              <a:t>Developed by authorized (trained) specialist</a:t>
            </a:r>
          </a:p>
        </p:txBody>
      </p:sp>
      <p:pic>
        <p:nvPicPr>
          <p:cNvPr id="6" name="Content Placeholder 3" descr="Manure Management Plan Summary (cropped 2).jpg"/>
          <p:cNvPicPr>
            <a:picLocks noChangeAspect="1"/>
          </p:cNvPicPr>
          <p:nvPr/>
        </p:nvPicPr>
        <p:blipFill>
          <a:blip r:embed="rId3" cstate="screen"/>
          <a:stretch>
            <a:fillRect/>
          </a:stretch>
        </p:blipFill>
        <p:spPr bwMode="auto">
          <a:xfrm>
            <a:off x="549546" y="4647779"/>
            <a:ext cx="8078788" cy="1408229"/>
          </a:xfrm>
          <a:prstGeom prst="rect">
            <a:avLst/>
          </a:prstGeom>
          <a:noFill/>
          <a:ln w="12700">
            <a:solidFill>
              <a:schemeClr val="tx1"/>
            </a:solidFill>
            <a:miter lim="800000"/>
            <a:headEnd/>
            <a:tailEnd/>
          </a:ln>
        </p:spPr>
      </p:pic>
      <p:sp>
        <p:nvSpPr>
          <p:cNvPr id="7" name="Rounded Rectangle 6"/>
          <p:cNvSpPr/>
          <p:nvPr/>
        </p:nvSpPr>
        <p:spPr>
          <a:xfrm>
            <a:off x="3849189" y="5347063"/>
            <a:ext cx="1193074" cy="705394"/>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694165073"/>
              </p:ext>
            </p:extLst>
          </p:nvPr>
        </p:nvGraphicFramePr>
        <p:xfrm>
          <a:off x="104500" y="160384"/>
          <a:ext cx="8934999" cy="6605954"/>
        </p:xfrm>
        <a:graphic>
          <a:graphicData uri="http://schemas.openxmlformats.org/drawingml/2006/table">
            <a:tbl>
              <a:tblPr firstRow="1" bandRow="1">
                <a:tableStyleId>{5C22544A-7EE6-4342-B048-85BDC9FD1C3A}</a:tableStyleId>
              </a:tblPr>
              <a:tblGrid>
                <a:gridCol w="1648311"/>
                <a:gridCol w="1214448"/>
                <a:gridCol w="1214448"/>
                <a:gridCol w="1214448"/>
                <a:gridCol w="1214448"/>
                <a:gridCol w="1214448"/>
                <a:gridCol w="1214448"/>
              </a:tblGrid>
              <a:tr h="805769">
                <a:tc>
                  <a:txBody>
                    <a:bodyPr/>
                    <a:lstStyle/>
                    <a:p>
                      <a:pPr algn="ctr"/>
                      <a:endParaRPr lang="en-US" sz="1600" dirty="0"/>
                    </a:p>
                  </a:txBody>
                  <a:tcPr anchor="ctr"/>
                </a:tc>
                <a:tc>
                  <a:txBody>
                    <a:bodyPr/>
                    <a:lstStyle/>
                    <a:p>
                      <a:pPr algn="ctr"/>
                      <a:r>
                        <a:rPr lang="en-US" sz="1600" dirty="0" smtClean="0"/>
                        <a:t>MMM Tables</a:t>
                      </a:r>
                    </a:p>
                    <a:p>
                      <a:pPr algn="ctr"/>
                      <a:r>
                        <a:rPr lang="en-US" sz="1600" dirty="0" smtClean="0"/>
                        <a:t>P Removal</a:t>
                      </a:r>
                      <a:endParaRPr lang="en-US" sz="1600" dirty="0"/>
                    </a:p>
                  </a:txBody>
                  <a:tcPr anchor="ctr"/>
                </a:tc>
                <a:tc>
                  <a:txBody>
                    <a:bodyPr/>
                    <a:lstStyle/>
                    <a:p>
                      <a:pPr algn="ctr"/>
                      <a:r>
                        <a:rPr lang="en-US" sz="1600" dirty="0" smtClean="0"/>
                        <a:t>Balance Sheet</a:t>
                      </a:r>
                    </a:p>
                    <a:p>
                      <a:pPr algn="ctr"/>
                      <a:r>
                        <a:rPr lang="en-US" sz="1600" baseline="0" dirty="0" smtClean="0"/>
                        <a:t>P Removal</a:t>
                      </a:r>
                      <a:endParaRPr lang="en-US" sz="1600" dirty="0"/>
                    </a:p>
                  </a:txBody>
                  <a:tcPr anchor="ctr"/>
                </a:tc>
                <a:tc>
                  <a:txBody>
                    <a:bodyPr/>
                    <a:lstStyle/>
                    <a:p>
                      <a:pPr algn="ctr"/>
                      <a:r>
                        <a:rPr lang="en-US" sz="1600" dirty="0" smtClean="0"/>
                        <a:t>MMM Tables</a:t>
                      </a:r>
                    </a:p>
                    <a:p>
                      <a:pPr algn="ctr"/>
                      <a:r>
                        <a:rPr lang="en-US" sz="1600" dirty="0" smtClean="0"/>
                        <a:t>N Based</a:t>
                      </a:r>
                      <a:endParaRPr lang="en-US" sz="1600" dirty="0"/>
                    </a:p>
                  </a:txBody>
                  <a:tcPr anchor="ctr"/>
                </a:tc>
                <a:tc>
                  <a:txBody>
                    <a:bodyPr/>
                    <a:lstStyle/>
                    <a:p>
                      <a:pPr algn="ctr"/>
                      <a:r>
                        <a:rPr lang="en-US" sz="1600" dirty="0" smtClean="0"/>
                        <a:t>Balance Sheet</a:t>
                      </a:r>
                    </a:p>
                    <a:p>
                      <a:pPr algn="ctr"/>
                      <a:r>
                        <a:rPr lang="en-US" sz="1600" baseline="0" dirty="0" smtClean="0"/>
                        <a:t>N Based</a:t>
                      </a:r>
                      <a:endParaRPr lang="en-US" sz="1600" dirty="0"/>
                    </a:p>
                  </a:txBody>
                  <a:tcPr anchor="ctr"/>
                </a:tc>
                <a:tc>
                  <a:txBody>
                    <a:bodyPr/>
                    <a:lstStyle/>
                    <a:p>
                      <a:pPr algn="ctr"/>
                      <a:r>
                        <a:rPr lang="en-US" sz="1600" dirty="0" smtClean="0"/>
                        <a:t>Balance Sheet</a:t>
                      </a:r>
                    </a:p>
                    <a:p>
                      <a:pPr algn="ctr"/>
                      <a:r>
                        <a:rPr lang="en-US" sz="1600" baseline="0" dirty="0" smtClean="0"/>
                        <a:t>P Index</a:t>
                      </a:r>
                      <a:endParaRPr lang="en-US" sz="1600" dirty="0"/>
                    </a:p>
                  </a:txBody>
                  <a:tcPr anchor="ctr"/>
                </a:tc>
                <a:tc>
                  <a:txBody>
                    <a:bodyPr/>
                    <a:lstStyle/>
                    <a:p>
                      <a:pPr algn="ctr"/>
                      <a:r>
                        <a:rPr lang="en-US" dirty="0" smtClean="0"/>
                        <a:t>Act 38 NMP</a:t>
                      </a:r>
                      <a:endParaRPr lang="en-US" dirty="0"/>
                    </a:p>
                  </a:txBody>
                  <a:tcPr anchor="ctr"/>
                </a:tc>
              </a:tr>
              <a:tr h="826142">
                <a:tc>
                  <a:txBody>
                    <a:bodyPr/>
                    <a:lstStyle/>
                    <a:p>
                      <a:pPr algn="ctr"/>
                      <a:r>
                        <a:rPr lang="en-US" dirty="0" smtClean="0"/>
                        <a:t>Time &amp;</a:t>
                      </a:r>
                      <a:r>
                        <a:rPr lang="en-US" baseline="0" dirty="0" smtClean="0"/>
                        <a:t> Cost</a:t>
                      </a:r>
                      <a:endParaRPr lang="en-US" dirty="0"/>
                    </a:p>
                  </a:txBody>
                  <a:tcPr anchor="ctr"/>
                </a:tc>
                <a:tc gridSpan="6">
                  <a:txBody>
                    <a:bodyPr/>
                    <a:lstStyle/>
                    <a:p>
                      <a:pPr algn="ctr"/>
                      <a:endParaRPr lang="en-US" dirty="0"/>
                    </a:p>
                  </a:txBody>
                  <a:tcPr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a:p>
                  </a:txBody>
                  <a:tcPr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a:p>
                  </a:txBody>
                  <a:tcPr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a:p>
                  </a:txBody>
                  <a:tcPr anchor="ctr"/>
                </a:tc>
                <a:tc hMerge="1">
                  <a:txBody>
                    <a:bodyPr/>
                    <a:lstStyle/>
                    <a:p>
                      <a:pPr algn="ctr"/>
                      <a:endParaRPr lang="en-US" dirty="0"/>
                    </a:p>
                  </a:txBody>
                  <a:tcPr anchor="ctr"/>
                </a:tc>
                <a:tc hMerge="1">
                  <a:txBody>
                    <a:bodyPr/>
                    <a:lstStyle/>
                    <a:p>
                      <a:pPr algn="ctr"/>
                      <a:endParaRPr lang="en-US" dirty="0"/>
                    </a:p>
                  </a:txBody>
                  <a:tcPr anchor="ctr"/>
                </a:tc>
              </a:tr>
              <a:tr h="826142">
                <a:tc>
                  <a:txBody>
                    <a:bodyPr/>
                    <a:lstStyle/>
                    <a:p>
                      <a:pPr algn="ctr"/>
                      <a:r>
                        <a:rPr lang="en-US" dirty="0" smtClean="0"/>
                        <a:t>Management</a:t>
                      </a:r>
                    </a:p>
                    <a:p>
                      <a:pPr algn="ctr"/>
                      <a:r>
                        <a:rPr lang="en-US" dirty="0" smtClean="0"/>
                        <a:t>Flexibility</a:t>
                      </a: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r>
              <a:tr h="826142">
                <a:tc>
                  <a:txBody>
                    <a:bodyPr/>
                    <a:lstStyle/>
                    <a:p>
                      <a:pPr algn="ctr"/>
                      <a:r>
                        <a:rPr lang="en-US" dirty="0" smtClean="0"/>
                        <a:t>Written By Specialist</a:t>
                      </a:r>
                      <a:endParaRPr lang="en-US" dirty="0"/>
                    </a:p>
                  </a:txBody>
                  <a:tcPr anchor="ctr"/>
                </a:tc>
                <a:tc>
                  <a:txBody>
                    <a:bodyPr/>
                    <a:lstStyle/>
                    <a:p>
                      <a:pPr algn="ctr"/>
                      <a:r>
                        <a:rPr lang="en-US" dirty="0" smtClean="0"/>
                        <a:t>No</a:t>
                      </a: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No</a:t>
                      </a: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No</a:t>
                      </a: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No</a:t>
                      </a:r>
                      <a:endParaRPr lang="en-US" dirty="0"/>
                    </a:p>
                  </a:txBody>
                  <a:tcPr anchor="ctr"/>
                </a:tc>
                <a:tc>
                  <a:txBody>
                    <a:bodyPr/>
                    <a:lstStyle/>
                    <a:p>
                      <a:pPr algn="ctr"/>
                      <a:r>
                        <a:rPr lang="en-US" dirty="0" smtClean="0">
                          <a:solidFill>
                            <a:srgbClr val="C00000"/>
                          </a:solidFill>
                        </a:rPr>
                        <a:t>Yes</a:t>
                      </a:r>
                    </a:p>
                    <a:p>
                      <a:pPr algn="ctr"/>
                      <a:r>
                        <a:rPr lang="en-US" sz="1400" dirty="0" smtClean="0">
                          <a:solidFill>
                            <a:srgbClr val="C00000"/>
                          </a:solidFill>
                        </a:rPr>
                        <a:t>(Authorized)</a:t>
                      </a:r>
                      <a:endParaRPr lang="en-US" sz="1400" dirty="0">
                        <a:solidFill>
                          <a:srgbClr val="C00000"/>
                        </a:solidFill>
                      </a:endParaRPr>
                    </a:p>
                  </a:txBody>
                  <a:tcPr anchor="ctr"/>
                </a:tc>
                <a:tc>
                  <a:txBody>
                    <a:bodyPr/>
                    <a:lstStyle/>
                    <a:p>
                      <a:pPr algn="ctr"/>
                      <a:r>
                        <a:rPr lang="en-US" dirty="0" smtClean="0">
                          <a:solidFill>
                            <a:srgbClr val="C00000"/>
                          </a:solidFill>
                        </a:rPr>
                        <a:t>Yes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rgbClr val="C00000"/>
                          </a:solidFill>
                        </a:rPr>
                        <a:t>(Certified)</a:t>
                      </a:r>
                      <a:endParaRPr lang="en-US" sz="1400" dirty="0">
                        <a:solidFill>
                          <a:srgbClr val="C00000"/>
                        </a:solidFill>
                      </a:endParaRPr>
                    </a:p>
                  </a:txBody>
                  <a:tcPr anchor="ctr"/>
                </a:tc>
              </a:tr>
              <a:tr h="826142">
                <a:tc>
                  <a:txBody>
                    <a:bodyPr/>
                    <a:lstStyle/>
                    <a:p>
                      <a:pPr algn="ctr"/>
                      <a:r>
                        <a:rPr lang="en-US" dirty="0" smtClean="0"/>
                        <a:t>Soil Tests</a:t>
                      </a: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No</a:t>
                      </a: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No</a:t>
                      </a:r>
                      <a:endParaRPr lang="en-US" dirty="0"/>
                    </a:p>
                  </a:txBody>
                  <a:tcPr anchor="ctr"/>
                </a:tc>
                <a:tc>
                  <a:txBody>
                    <a:bodyPr/>
                    <a:lstStyle/>
                    <a:p>
                      <a:pPr algn="ctr"/>
                      <a:r>
                        <a:rPr lang="en-US" dirty="0" smtClean="0">
                          <a:solidFill>
                            <a:srgbClr val="C00000"/>
                          </a:solidFill>
                        </a:rPr>
                        <a:t>Yes</a:t>
                      </a:r>
                    </a:p>
                    <a:p>
                      <a:pPr algn="ctr"/>
                      <a:r>
                        <a:rPr lang="en-US" sz="1400" dirty="0" smtClean="0">
                          <a:solidFill>
                            <a:srgbClr val="C00000"/>
                          </a:solidFill>
                        </a:rPr>
                        <a:t>(&lt; 200 ppm P)</a:t>
                      </a:r>
                      <a:endParaRPr lang="en-US" sz="1400" dirty="0">
                        <a:solidFill>
                          <a:srgbClr val="C00000"/>
                        </a:solidFill>
                      </a:endParaRPr>
                    </a:p>
                  </a:txBody>
                  <a:tcPr anchor="ctr"/>
                </a:tc>
                <a:tc>
                  <a:txBody>
                    <a:bodyPr/>
                    <a:lstStyle/>
                    <a:p>
                      <a:pPr algn="ctr"/>
                      <a:r>
                        <a:rPr lang="en-US" dirty="0" smtClean="0">
                          <a:solidFill>
                            <a:srgbClr val="C00000"/>
                          </a:solidFill>
                        </a:rPr>
                        <a:t>Yes</a:t>
                      </a:r>
                    </a:p>
                    <a:p>
                      <a:pPr algn="ctr"/>
                      <a:r>
                        <a:rPr lang="en-US" sz="1400" dirty="0" smtClean="0">
                          <a:solidFill>
                            <a:srgbClr val="C00000"/>
                          </a:solidFill>
                        </a:rPr>
                        <a:t>(&lt; 200 ppm P)</a:t>
                      </a:r>
                      <a:endParaRPr lang="en-US" sz="1400" dirty="0">
                        <a:solidFill>
                          <a:srgbClr val="C00000"/>
                        </a:solidFill>
                      </a:endParaRPr>
                    </a:p>
                  </a:txBody>
                  <a:tcPr anchor="ctr"/>
                </a:tc>
                <a:tc>
                  <a:txBody>
                    <a:bodyPr/>
                    <a:lstStyle/>
                    <a:p>
                      <a:pPr algn="ctr"/>
                      <a:r>
                        <a:rPr lang="en-US" dirty="0" smtClean="0">
                          <a:solidFill>
                            <a:srgbClr val="C00000"/>
                          </a:solidFill>
                        </a:rPr>
                        <a:t>Yes</a:t>
                      </a:r>
                      <a:endParaRPr lang="en-US" dirty="0">
                        <a:solidFill>
                          <a:srgbClr val="C00000"/>
                        </a:solidFill>
                      </a:endParaRPr>
                    </a:p>
                  </a:txBody>
                  <a:tcPr anchor="ctr"/>
                </a:tc>
                <a:tc>
                  <a:txBody>
                    <a:bodyPr/>
                    <a:lstStyle/>
                    <a:p>
                      <a:pPr algn="ctr"/>
                      <a:r>
                        <a:rPr lang="en-US" dirty="0" smtClean="0">
                          <a:solidFill>
                            <a:srgbClr val="C00000"/>
                          </a:solidFill>
                        </a:rPr>
                        <a:t>Yes</a:t>
                      </a:r>
                      <a:endParaRPr lang="en-US" dirty="0">
                        <a:solidFill>
                          <a:srgbClr val="C00000"/>
                        </a:solidFill>
                      </a:endParaRPr>
                    </a:p>
                  </a:txBody>
                  <a:tcPr anchor="ctr"/>
                </a:tc>
              </a:tr>
              <a:tr h="826142">
                <a:tc>
                  <a:txBody>
                    <a:bodyPr/>
                    <a:lstStyle/>
                    <a:p>
                      <a:pPr algn="ctr"/>
                      <a:r>
                        <a:rPr lang="en-US" dirty="0" smtClean="0"/>
                        <a:t>Manure</a:t>
                      </a:r>
                    </a:p>
                    <a:p>
                      <a:pPr algn="ctr"/>
                      <a:r>
                        <a:rPr lang="en-US" dirty="0" smtClean="0"/>
                        <a:t>Analysis</a:t>
                      </a: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No</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No</a:t>
                      </a: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No</a:t>
                      </a: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No</a:t>
                      </a:r>
                      <a:endParaRPr lang="en-US" dirty="0"/>
                    </a:p>
                  </a:txBody>
                  <a:tcPr anchor="ctr"/>
                </a:tc>
                <a:tc>
                  <a:txBody>
                    <a:bodyPr/>
                    <a:lstStyle/>
                    <a:p>
                      <a:pPr algn="ctr"/>
                      <a:r>
                        <a:rPr lang="en-US" dirty="0" smtClean="0"/>
                        <a:t>No</a:t>
                      </a:r>
                      <a:endParaRPr lang="en-US" dirty="0"/>
                    </a:p>
                  </a:txBody>
                  <a:tcPr anchor="ctr"/>
                </a:tc>
                <a:tc>
                  <a:txBody>
                    <a:bodyPr/>
                    <a:lstStyle/>
                    <a:p>
                      <a:pPr algn="ctr"/>
                      <a:r>
                        <a:rPr lang="en-US" dirty="0" smtClean="0"/>
                        <a:t>Yes</a:t>
                      </a:r>
                      <a:endParaRPr lang="en-US" dirty="0"/>
                    </a:p>
                  </a:txBody>
                  <a:tcPr anchor="ctr"/>
                </a:tc>
              </a:tr>
              <a:tr h="826142">
                <a:tc>
                  <a:txBody>
                    <a:bodyPr/>
                    <a:lstStyle/>
                    <a:p>
                      <a:pPr algn="ctr"/>
                      <a:r>
                        <a:rPr lang="en-US" dirty="0" smtClean="0"/>
                        <a:t>Specific Crop</a:t>
                      </a:r>
                    </a:p>
                    <a:p>
                      <a:pPr algn="ctr"/>
                      <a:r>
                        <a:rPr lang="en-US" baseline="0" dirty="0" smtClean="0"/>
                        <a:t>Information</a:t>
                      </a:r>
                      <a:endParaRPr lang="en-US" dirty="0"/>
                    </a:p>
                  </a:txBody>
                  <a:tcPr anchor="ctr"/>
                </a:tc>
                <a:tc>
                  <a:txBody>
                    <a:bodyPr/>
                    <a:lstStyle/>
                    <a:p>
                      <a:pPr algn="ctr"/>
                      <a:r>
                        <a:rPr lang="en-US" dirty="0" smtClean="0"/>
                        <a:t>No</a:t>
                      </a:r>
                    </a:p>
                    <a:p>
                      <a:pPr algn="ctr"/>
                      <a:r>
                        <a:rPr lang="en-US" sz="1400" dirty="0" smtClean="0"/>
                        <a:t>(based</a:t>
                      </a:r>
                      <a:r>
                        <a:rPr lang="en-US" sz="1400" baseline="0" dirty="0" smtClean="0"/>
                        <a:t> on averages)</a:t>
                      </a:r>
                      <a:endParaRPr lang="en-US" sz="1400" dirty="0"/>
                    </a:p>
                  </a:txBody>
                  <a:tcPr anchor="ctr"/>
                </a:tc>
                <a:tc>
                  <a:txBody>
                    <a:bodyPr/>
                    <a:lstStyle/>
                    <a:p>
                      <a:pPr algn="ctr"/>
                      <a:r>
                        <a:rPr lang="en-US" dirty="0" smtClean="0"/>
                        <a:t>Yes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No</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(based</a:t>
                      </a:r>
                      <a:r>
                        <a:rPr lang="en-US" sz="1400" baseline="0" dirty="0" smtClean="0"/>
                        <a:t> on averages)</a:t>
                      </a:r>
                      <a:endParaRPr lang="en-US" sz="1400" dirty="0"/>
                    </a:p>
                  </a:txBody>
                  <a:tcPr anchor="ctr"/>
                </a:tc>
                <a:tc>
                  <a:txBody>
                    <a:bodyPr/>
                    <a:lstStyle/>
                    <a:p>
                      <a:pPr algn="ctr"/>
                      <a:r>
                        <a:rPr lang="en-US" dirty="0" smtClean="0"/>
                        <a:t>Yes</a:t>
                      </a:r>
                      <a:endParaRPr lang="en-US" dirty="0"/>
                    </a:p>
                  </a:txBody>
                  <a:tcPr anchor="ctr"/>
                </a:tc>
                <a:tc>
                  <a:txBody>
                    <a:bodyPr/>
                    <a:lstStyle/>
                    <a:p>
                      <a:pPr algn="ctr"/>
                      <a:r>
                        <a:rPr lang="en-US" dirty="0" smtClean="0"/>
                        <a:t>Yes</a:t>
                      </a:r>
                      <a:endParaRPr lang="en-US" dirty="0"/>
                    </a:p>
                  </a:txBody>
                  <a:tcPr anchor="ctr"/>
                </a:tc>
                <a:tc>
                  <a:txBody>
                    <a:bodyPr/>
                    <a:lstStyle/>
                    <a:p>
                      <a:pPr algn="ctr"/>
                      <a:r>
                        <a:rPr lang="en-US" dirty="0" smtClean="0"/>
                        <a:t>Yes</a:t>
                      </a:r>
                    </a:p>
                    <a:p>
                      <a:pPr algn="ctr"/>
                      <a:r>
                        <a:rPr lang="en-US" sz="1400" dirty="0" smtClean="0"/>
                        <a:t>(plus</a:t>
                      </a:r>
                      <a:r>
                        <a:rPr lang="en-US" sz="1400" baseline="0" dirty="0" smtClean="0"/>
                        <a:t> manure specific)</a:t>
                      </a:r>
                      <a:endParaRPr lang="en-US" sz="1400" dirty="0"/>
                    </a:p>
                  </a:txBody>
                  <a:tcPr anchor="ctr"/>
                </a:tc>
              </a:tr>
              <a:tr h="826142">
                <a:tc>
                  <a:txBody>
                    <a:bodyPr/>
                    <a:lstStyle/>
                    <a:p>
                      <a:pPr algn="ctr"/>
                      <a:r>
                        <a:rPr lang="en-US" dirty="0" smtClean="0"/>
                        <a:t>Application</a:t>
                      </a:r>
                    </a:p>
                    <a:p>
                      <a:pPr algn="ctr"/>
                      <a:r>
                        <a:rPr lang="en-US" dirty="0" smtClean="0"/>
                        <a:t>Rates</a:t>
                      </a:r>
                      <a:endParaRPr lang="en-US" dirty="0"/>
                    </a:p>
                  </a:txBody>
                  <a:tcPr anchor="ctr"/>
                </a:tc>
                <a:tc>
                  <a:txBody>
                    <a:bodyPr/>
                    <a:lstStyle/>
                    <a:p>
                      <a:pPr algn="ctr"/>
                      <a:r>
                        <a:rPr lang="en-US" dirty="0" smtClean="0">
                          <a:solidFill>
                            <a:srgbClr val="C00000"/>
                          </a:solidFill>
                        </a:rPr>
                        <a:t>Lower</a:t>
                      </a:r>
                      <a:endParaRPr lang="en-US" dirty="0">
                        <a:solidFill>
                          <a:srgbClr val="C0000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C00000"/>
                          </a:solidFill>
                        </a:rPr>
                        <a:t>Lower</a:t>
                      </a:r>
                      <a:endParaRPr lang="en-US" dirty="0">
                        <a:solidFill>
                          <a:srgbClr val="C0000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Higher</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(less</a:t>
                      </a:r>
                      <a:r>
                        <a:rPr lang="en-US" sz="1400" baseline="0" dirty="0" smtClean="0"/>
                        <a:t> fields ?)</a:t>
                      </a:r>
                      <a:endParaRPr lang="en-US"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Higher</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(less fields ?)</a:t>
                      </a:r>
                      <a:endParaRPr lang="en-US" sz="1400" dirty="0"/>
                    </a:p>
                  </a:txBody>
                  <a:tcPr anchor="ctr"/>
                </a:tc>
                <a:tc>
                  <a:txBody>
                    <a:bodyPr/>
                    <a:lstStyle/>
                    <a:p>
                      <a:pPr algn="ctr"/>
                      <a:r>
                        <a:rPr lang="en-US" dirty="0" smtClean="0"/>
                        <a:t>All Fields</a:t>
                      </a:r>
                    </a:p>
                    <a:p>
                      <a:pPr algn="ctr"/>
                      <a:r>
                        <a:rPr lang="en-US" sz="1400" dirty="0" smtClean="0"/>
                        <a:t>(N or</a:t>
                      </a:r>
                      <a:r>
                        <a:rPr lang="en-US" sz="1400" baseline="0" dirty="0" smtClean="0"/>
                        <a:t> P)</a:t>
                      </a:r>
                      <a:endParaRPr lang="en-US" sz="1400" dirty="0"/>
                    </a:p>
                  </a:txBody>
                  <a:tcPr anchor="ctr"/>
                </a:tc>
                <a:tc>
                  <a:txBody>
                    <a:bodyPr/>
                    <a:lstStyle/>
                    <a:p>
                      <a:pPr algn="ctr"/>
                      <a:r>
                        <a:rPr lang="en-US" dirty="0" smtClean="0"/>
                        <a:t>All Fields</a:t>
                      </a:r>
                    </a:p>
                    <a:p>
                      <a:pPr algn="ctr"/>
                      <a:r>
                        <a:rPr lang="en-US" sz="1400" dirty="0" smtClean="0"/>
                        <a:t>(N</a:t>
                      </a:r>
                      <a:r>
                        <a:rPr lang="en-US" sz="1400" baseline="0" dirty="0" smtClean="0"/>
                        <a:t> or P)</a:t>
                      </a:r>
                      <a:endParaRPr lang="en-US" sz="1400" dirty="0"/>
                    </a:p>
                  </a:txBody>
                  <a:tcPr anchor="ctr"/>
                </a:tc>
              </a:tr>
            </a:tbl>
          </a:graphicData>
        </a:graphic>
      </p:graphicFrame>
      <p:sp>
        <p:nvSpPr>
          <p:cNvPr id="5" name="Left-Right Arrow 4"/>
          <p:cNvSpPr/>
          <p:nvPr/>
        </p:nvSpPr>
        <p:spPr>
          <a:xfrm>
            <a:off x="1767841" y="1027612"/>
            <a:ext cx="7236822" cy="63572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6" name="TextBox 5"/>
          <p:cNvSpPr txBox="1"/>
          <p:nvPr/>
        </p:nvSpPr>
        <p:spPr>
          <a:xfrm>
            <a:off x="2011681" y="1166948"/>
            <a:ext cx="6836228" cy="369332"/>
          </a:xfrm>
          <a:prstGeom prst="rect">
            <a:avLst/>
          </a:prstGeom>
          <a:noFill/>
        </p:spPr>
        <p:txBody>
          <a:bodyPr wrap="square" rtlCol="0">
            <a:spAutoFit/>
          </a:bodyPr>
          <a:lstStyle/>
          <a:p>
            <a:pPr fontAlgn="base">
              <a:spcBef>
                <a:spcPct val="0"/>
              </a:spcBef>
              <a:spcAft>
                <a:spcPct val="0"/>
              </a:spcAft>
            </a:pPr>
            <a:r>
              <a:rPr lang="en-US" b="1" dirty="0">
                <a:solidFill>
                  <a:prstClr val="white"/>
                </a:solidFill>
                <a:latin typeface="Arial" charset="0"/>
              </a:rPr>
              <a:t>Simple-Easy-Inexpensive            Complex-Difficult-Expensive</a:t>
            </a:r>
          </a:p>
        </p:txBody>
      </p:sp>
      <p:sp>
        <p:nvSpPr>
          <p:cNvPr id="7" name="Left-Right Arrow 6"/>
          <p:cNvSpPr/>
          <p:nvPr/>
        </p:nvSpPr>
        <p:spPr>
          <a:xfrm>
            <a:off x="1809207" y="1881052"/>
            <a:ext cx="7241176" cy="63572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8" name="TextBox 7"/>
          <p:cNvSpPr txBox="1"/>
          <p:nvPr/>
        </p:nvSpPr>
        <p:spPr>
          <a:xfrm>
            <a:off x="2057401" y="2020388"/>
            <a:ext cx="6836228" cy="369332"/>
          </a:xfrm>
          <a:prstGeom prst="rect">
            <a:avLst/>
          </a:prstGeom>
          <a:noFill/>
        </p:spPr>
        <p:txBody>
          <a:bodyPr wrap="square" rtlCol="0">
            <a:spAutoFit/>
          </a:bodyPr>
          <a:lstStyle/>
          <a:p>
            <a:pPr fontAlgn="base">
              <a:spcBef>
                <a:spcPct val="0"/>
              </a:spcBef>
              <a:spcAft>
                <a:spcPct val="0"/>
              </a:spcAft>
            </a:pPr>
            <a:r>
              <a:rPr lang="en-US" b="1" dirty="0">
                <a:solidFill>
                  <a:prstClr val="white"/>
                </a:solidFill>
                <a:latin typeface="Arial" charset="0"/>
              </a:rPr>
              <a:t>Very Restrictive                                           Maximum Flexibility</a:t>
            </a:r>
          </a:p>
        </p:txBody>
      </p:sp>
      <p:sp>
        <p:nvSpPr>
          <p:cNvPr id="10" name="TextBox 10"/>
          <p:cNvSpPr txBox="1">
            <a:spLocks noChangeArrowheads="1"/>
          </p:cNvSpPr>
          <p:nvPr/>
        </p:nvSpPr>
        <p:spPr bwMode="auto">
          <a:xfrm>
            <a:off x="4175356" y="3336583"/>
            <a:ext cx="2430568" cy="261610"/>
          </a:xfrm>
          <a:prstGeom prst="rect">
            <a:avLst/>
          </a:prstGeom>
          <a:solidFill>
            <a:schemeClr val="accent1"/>
          </a:solidFill>
          <a:ln w="9525">
            <a:solidFill>
              <a:schemeClr val="tx2"/>
            </a:solidFill>
            <a:miter lim="800000"/>
            <a:headEnd/>
            <a:tailEnd/>
          </a:ln>
        </p:spPr>
        <p:txBody>
          <a:bodyPr wrap="square">
            <a:spAutoFit/>
          </a:bodyPr>
          <a:lstStyle/>
          <a:p>
            <a:pPr algn="ctr" fontAlgn="base">
              <a:spcBef>
                <a:spcPct val="0"/>
              </a:spcBef>
              <a:spcAft>
                <a:spcPct val="0"/>
              </a:spcAft>
            </a:pPr>
            <a:r>
              <a:rPr lang="en-US" sz="1100" b="1" dirty="0">
                <a:solidFill>
                  <a:prstClr val="white"/>
                </a:solidFill>
                <a:latin typeface="Arial" charset="0"/>
              </a:rPr>
              <a:t>Soil Test &gt; 200 ppm P Options</a:t>
            </a:r>
          </a:p>
        </p:txBody>
      </p:sp>
      <p:sp>
        <p:nvSpPr>
          <p:cNvPr id="14" name="Right Arrow 13"/>
          <p:cNvSpPr/>
          <p:nvPr/>
        </p:nvSpPr>
        <p:spPr>
          <a:xfrm>
            <a:off x="6389936" y="3375094"/>
            <a:ext cx="224695" cy="182563"/>
          </a:xfrm>
          <a:prstGeom prst="righ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15" name="Right Arrow 14"/>
          <p:cNvSpPr/>
          <p:nvPr/>
        </p:nvSpPr>
        <p:spPr>
          <a:xfrm flipH="1">
            <a:off x="4175356" y="3366385"/>
            <a:ext cx="224695" cy="182563"/>
          </a:xfrm>
          <a:prstGeom prst="righ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Tree>
    <p:extLst>
      <p:ext uri="{BB962C8B-B14F-4D97-AF65-F5344CB8AC3E}">
        <p14:creationId xmlns:p14="http://schemas.microsoft.com/office/powerpoint/2010/main" val="28638577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p:cNvPicPr>
            <a:picLocks noChangeAspect="1" noChangeArrowheads="1"/>
          </p:cNvPicPr>
          <p:nvPr/>
        </p:nvPicPr>
        <p:blipFill>
          <a:blip r:embed="rId2" cstate="screen"/>
          <a:srcRect/>
          <a:stretch>
            <a:fillRect/>
          </a:stretch>
        </p:blipFill>
        <p:spPr bwMode="auto">
          <a:xfrm>
            <a:off x="4602524" y="428533"/>
            <a:ext cx="4384722" cy="5669280"/>
          </a:xfrm>
          <a:prstGeom prst="rect">
            <a:avLst/>
          </a:prstGeom>
          <a:noFill/>
          <a:ln w="19050">
            <a:solidFill>
              <a:schemeClr val="tx1"/>
            </a:solidFill>
            <a:miter lim="800000"/>
            <a:headEnd/>
            <a:tailEnd/>
          </a:ln>
        </p:spPr>
      </p:pic>
      <p:pic>
        <p:nvPicPr>
          <p:cNvPr id="5" name="Content Placeholder 4" descr="Land Application of Manure (printing.2)_Page_55.jpg"/>
          <p:cNvPicPr>
            <a:picLocks noGrp="1" noChangeAspect="1"/>
          </p:cNvPicPr>
          <p:nvPr>
            <p:ph sz="half" idx="10"/>
          </p:nvPr>
        </p:nvPicPr>
        <p:blipFill>
          <a:blip r:embed="rId3" cstate="screen"/>
          <a:stretch>
            <a:fillRect/>
          </a:stretch>
        </p:blipFill>
        <p:spPr>
          <a:xfrm>
            <a:off x="105279" y="435564"/>
            <a:ext cx="4380805" cy="5669280"/>
          </a:xfrm>
          <a:ln w="19050">
            <a:solidFill>
              <a:schemeClr val="tx1"/>
            </a:solidFill>
          </a:ln>
        </p:spPr>
      </p:pic>
      <p:sp>
        <p:nvSpPr>
          <p:cNvPr id="7" name="TextBox 26"/>
          <p:cNvSpPr txBox="1">
            <a:spLocks noChangeArrowheads="1"/>
          </p:cNvSpPr>
          <p:nvPr/>
        </p:nvSpPr>
        <p:spPr bwMode="auto">
          <a:xfrm>
            <a:off x="148047" y="152083"/>
            <a:ext cx="4293324" cy="400110"/>
          </a:xfrm>
          <a:prstGeom prst="rect">
            <a:avLst/>
          </a:prstGeom>
          <a:solidFill>
            <a:schemeClr val="bg1"/>
          </a:solidFill>
          <a:ln w="28575">
            <a:solidFill>
              <a:schemeClr val="tx1"/>
            </a:solidFill>
            <a:miter lim="800000"/>
            <a:headEnd/>
            <a:tailEnd/>
          </a:ln>
        </p:spPr>
        <p:txBody>
          <a:bodyPr wrap="square">
            <a:spAutoFit/>
          </a:bodyPr>
          <a:lstStyle/>
          <a:p>
            <a:pPr algn="ctr"/>
            <a:r>
              <a:rPr lang="en-US" sz="2000" b="1" dirty="0" smtClean="0">
                <a:solidFill>
                  <a:schemeClr val="accent2">
                    <a:lumMod val="75000"/>
                  </a:schemeClr>
                </a:solidFill>
                <a:latin typeface="+mn-lt"/>
                <a:cs typeface="Arial" pitchFamily="34" charset="0"/>
              </a:rPr>
              <a:t>MMM Manure Application Rate Tables</a:t>
            </a:r>
            <a:endParaRPr lang="en-US" sz="2000" b="1" dirty="0">
              <a:solidFill>
                <a:schemeClr val="accent2">
                  <a:lumMod val="75000"/>
                </a:schemeClr>
              </a:solidFill>
              <a:latin typeface="+mn-lt"/>
              <a:cs typeface="Arial" pitchFamily="34" charset="0"/>
            </a:endParaRPr>
          </a:p>
        </p:txBody>
      </p:sp>
      <p:sp>
        <p:nvSpPr>
          <p:cNvPr id="9" name="TextBox 26"/>
          <p:cNvSpPr txBox="1">
            <a:spLocks noChangeArrowheads="1"/>
          </p:cNvSpPr>
          <p:nvPr/>
        </p:nvSpPr>
        <p:spPr bwMode="auto">
          <a:xfrm>
            <a:off x="4650377" y="139021"/>
            <a:ext cx="4284617" cy="400110"/>
          </a:xfrm>
          <a:prstGeom prst="rect">
            <a:avLst/>
          </a:prstGeom>
          <a:solidFill>
            <a:schemeClr val="bg1"/>
          </a:solidFill>
          <a:ln w="28575">
            <a:solidFill>
              <a:schemeClr val="tx1"/>
            </a:solidFill>
            <a:miter lim="800000"/>
            <a:headEnd/>
            <a:tailEnd/>
          </a:ln>
        </p:spPr>
        <p:txBody>
          <a:bodyPr wrap="square">
            <a:spAutoFit/>
          </a:bodyPr>
          <a:lstStyle/>
          <a:p>
            <a:pPr algn="ctr"/>
            <a:r>
              <a:rPr lang="en-US" sz="2000" b="1" dirty="0" smtClean="0">
                <a:solidFill>
                  <a:schemeClr val="accent2">
                    <a:lumMod val="75000"/>
                  </a:schemeClr>
                </a:solidFill>
                <a:latin typeface="+mn-lt"/>
                <a:cs typeface="Arial" pitchFamily="34" charset="0"/>
              </a:rPr>
              <a:t>Nutrient Balance Sheets</a:t>
            </a:r>
            <a:endParaRPr lang="en-US" sz="2000" b="1" dirty="0">
              <a:solidFill>
                <a:schemeClr val="accent2">
                  <a:lumMod val="75000"/>
                </a:schemeClr>
              </a:solidFill>
              <a:latin typeface="+mn-lt"/>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Rate Tables vs. NB Worksheets</a:t>
            </a:r>
            <a:endParaRPr lang="en-US" dirty="0"/>
          </a:p>
        </p:txBody>
      </p:sp>
      <p:sp>
        <p:nvSpPr>
          <p:cNvPr id="6" name="Content Placeholder 5"/>
          <p:cNvSpPr>
            <a:spLocks noGrp="1"/>
          </p:cNvSpPr>
          <p:nvPr>
            <p:ph idx="1"/>
          </p:nvPr>
        </p:nvSpPr>
        <p:spPr/>
        <p:txBody>
          <a:bodyPr>
            <a:normAutofit fontScale="70000" lnSpcReduction="20000"/>
          </a:bodyPr>
          <a:lstStyle/>
          <a:p>
            <a:r>
              <a:rPr lang="en-US" dirty="0" smtClean="0"/>
              <a:t>Nutrient Balance Worksheets must be used for:</a:t>
            </a:r>
          </a:p>
          <a:p>
            <a:pPr lvl="1"/>
            <a:r>
              <a:rPr lang="en-US" dirty="0" smtClean="0"/>
              <a:t>Manure types not included in the Rate Tables</a:t>
            </a:r>
          </a:p>
          <a:p>
            <a:pPr lvl="2"/>
            <a:r>
              <a:rPr lang="en-US" dirty="0" smtClean="0"/>
              <a:t>Ostriches, llamas, etc.</a:t>
            </a:r>
          </a:p>
          <a:p>
            <a:pPr lvl="2"/>
            <a:r>
              <a:rPr lang="en-US" dirty="0" smtClean="0"/>
              <a:t>Supplemental Tables available for: Sheep &amp; Goats, Turkeys, and Veal</a:t>
            </a:r>
          </a:p>
          <a:p>
            <a:pPr lvl="8"/>
            <a:endParaRPr lang="en-US" dirty="0" smtClean="0"/>
          </a:p>
          <a:p>
            <a:pPr lvl="1"/>
            <a:r>
              <a:rPr lang="en-US" dirty="0" smtClean="0"/>
              <a:t>Crops not included in the Rate Tables</a:t>
            </a:r>
          </a:p>
          <a:p>
            <a:pPr lvl="2"/>
            <a:r>
              <a:rPr lang="en-US" dirty="0" smtClean="0"/>
              <a:t>Alfalfa, soybeans, etc.</a:t>
            </a:r>
          </a:p>
          <a:p>
            <a:pPr lvl="8"/>
            <a:endParaRPr lang="en-US" dirty="0" smtClean="0"/>
          </a:p>
          <a:p>
            <a:pPr lvl="1"/>
            <a:r>
              <a:rPr lang="en-US" dirty="0" smtClean="0"/>
              <a:t>Double cropping</a:t>
            </a:r>
          </a:p>
          <a:p>
            <a:pPr lvl="8"/>
            <a:endParaRPr lang="en-US" dirty="0" smtClean="0"/>
          </a:p>
          <a:p>
            <a:pPr lvl="1"/>
            <a:r>
              <a:rPr lang="en-US" dirty="0" smtClean="0"/>
              <a:t>Multiple applications of manure</a:t>
            </a:r>
          </a:p>
          <a:p>
            <a:pPr lvl="2"/>
            <a:r>
              <a:rPr lang="en-US" dirty="0" smtClean="0"/>
              <a:t>Different seasons of application</a:t>
            </a:r>
          </a:p>
          <a:p>
            <a:pPr lvl="2"/>
            <a:r>
              <a:rPr lang="en-US" dirty="0" smtClean="0"/>
              <a:t>Different manure types</a:t>
            </a:r>
          </a:p>
          <a:p>
            <a:pPr lvl="8"/>
            <a:endParaRPr lang="en-US" dirty="0" smtClean="0"/>
          </a:p>
          <a:p>
            <a:pPr lvl="1"/>
            <a:r>
              <a:rPr lang="en-US" dirty="0" smtClean="0"/>
              <a:t>Winter application rates higher than permitted when using the Rate Tables</a:t>
            </a:r>
          </a:p>
          <a:p>
            <a:pPr lvl="2"/>
            <a:r>
              <a:rPr lang="en-US" dirty="0" smtClean="0"/>
              <a:t>Phosphorus removal rate</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0"/>
          </p:nvPr>
        </p:nvSpPr>
        <p:spPr>
          <a:xfrm>
            <a:off x="349889" y="1279710"/>
            <a:ext cx="3955715" cy="1890210"/>
          </a:xfrm>
        </p:spPr>
        <p:txBody>
          <a:bodyPr>
            <a:normAutofit fontScale="70000" lnSpcReduction="20000"/>
          </a:bodyPr>
          <a:lstStyle/>
          <a:p>
            <a:r>
              <a:rPr lang="en-US" dirty="0" smtClean="0"/>
              <a:t>Nitrogen based manure rate options require soil tests</a:t>
            </a:r>
          </a:p>
          <a:p>
            <a:pPr lvl="1"/>
            <a:r>
              <a:rPr lang="en-US" dirty="0" smtClean="0"/>
              <a:t>Must be current within last 3 years</a:t>
            </a:r>
          </a:p>
          <a:p>
            <a:pPr lvl="8"/>
            <a:endParaRPr lang="en-US" dirty="0" smtClean="0"/>
          </a:p>
          <a:p>
            <a:r>
              <a:rPr lang="en-US" dirty="0" smtClean="0"/>
              <a:t>N based rates can only be used on fields with P levels &lt; 200 ppm</a:t>
            </a:r>
          </a:p>
          <a:p>
            <a:endParaRPr lang="en-US" dirty="0"/>
          </a:p>
        </p:txBody>
      </p:sp>
      <p:sp>
        <p:nvSpPr>
          <p:cNvPr id="4" name="Title 3"/>
          <p:cNvSpPr>
            <a:spLocks noGrp="1"/>
          </p:cNvSpPr>
          <p:nvPr>
            <p:ph type="title"/>
          </p:nvPr>
        </p:nvSpPr>
        <p:spPr/>
        <p:txBody>
          <a:bodyPr/>
          <a:lstStyle/>
          <a:p>
            <a:r>
              <a:rPr lang="en-US" dirty="0" smtClean="0"/>
              <a:t>Soil Test Reports</a:t>
            </a:r>
            <a:endParaRPr lang="en-US" dirty="0"/>
          </a:p>
        </p:txBody>
      </p:sp>
      <p:pic>
        <p:nvPicPr>
          <p:cNvPr id="5" name="Content Placeholder 4" descr="lowstfinal"/>
          <p:cNvPicPr>
            <a:picLocks noGrp="1" noChangeAspect="1" noChangeArrowheads="1"/>
          </p:cNvPicPr>
          <p:nvPr>
            <p:ph sz="half" idx="11"/>
          </p:nvPr>
        </p:nvPicPr>
        <p:blipFill>
          <a:blip r:embed="rId3" cstate="screen"/>
          <a:srcRect/>
          <a:stretch>
            <a:fillRect/>
          </a:stretch>
        </p:blipFill>
        <p:spPr>
          <a:xfrm>
            <a:off x="4568715" y="293870"/>
            <a:ext cx="4444656" cy="5669280"/>
          </a:xfrm>
          <a:noFill/>
          <a:ln w="19050">
            <a:solidFill>
              <a:schemeClr val="tx1"/>
            </a:solidFill>
          </a:ln>
        </p:spPr>
      </p:pic>
      <p:pic>
        <p:nvPicPr>
          <p:cNvPr id="9" name="Picture 4" descr="lowstfinal"/>
          <p:cNvPicPr>
            <a:picLocks noChangeAspect="1" noChangeArrowheads="1"/>
          </p:cNvPicPr>
          <p:nvPr/>
        </p:nvPicPr>
        <p:blipFill>
          <a:blip r:embed="rId3" cstate="screen"/>
          <a:srcRect t="23227" b="65688"/>
          <a:stretch>
            <a:fillRect/>
          </a:stretch>
        </p:blipFill>
        <p:spPr bwMode="auto">
          <a:xfrm>
            <a:off x="139336" y="3872275"/>
            <a:ext cx="8856617" cy="1422536"/>
          </a:xfrm>
          <a:prstGeom prst="rect">
            <a:avLst/>
          </a:prstGeom>
          <a:noFill/>
          <a:ln w="19050">
            <a:solidFill>
              <a:srgbClr val="000000"/>
            </a:solidFill>
            <a:miter lim="800000"/>
            <a:headEnd/>
            <a:tailEnd/>
          </a:ln>
        </p:spPr>
      </p:pic>
      <p:sp>
        <p:nvSpPr>
          <p:cNvPr id="10" name="Rounded Rectangle 9"/>
          <p:cNvSpPr/>
          <p:nvPr/>
        </p:nvSpPr>
        <p:spPr>
          <a:xfrm>
            <a:off x="681492" y="4482284"/>
            <a:ext cx="2889022" cy="307430"/>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11" name="Straight Arrow Connector 10"/>
          <p:cNvCxnSpPr/>
          <p:nvPr/>
        </p:nvCxnSpPr>
        <p:spPr>
          <a:xfrm flipH="1">
            <a:off x="3152503" y="2035947"/>
            <a:ext cx="1895475" cy="2388007"/>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4567238" y="133350"/>
            <a:ext cx="1587500" cy="881063"/>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Rounded Rectangle 11"/>
          <p:cNvSpPr/>
          <p:nvPr/>
        </p:nvSpPr>
        <p:spPr>
          <a:xfrm>
            <a:off x="4749800" y="1873250"/>
            <a:ext cx="1404938" cy="161925"/>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r="917" b="27525"/>
          <a:stretch/>
        </p:blipFill>
        <p:spPr>
          <a:xfrm>
            <a:off x="0" y="1"/>
            <a:ext cx="9144000" cy="6857999"/>
          </a:xfrm>
          <a:prstGeom prst="rect">
            <a:avLst/>
          </a:prstGeom>
        </p:spPr>
      </p:pic>
      <p:sp>
        <p:nvSpPr>
          <p:cNvPr id="196620" name="Rectangle 12"/>
          <p:cNvSpPr>
            <a:spLocks noChangeArrowheads="1"/>
          </p:cNvSpPr>
          <p:nvPr/>
        </p:nvSpPr>
        <p:spPr bwMode="auto">
          <a:xfrm>
            <a:off x="2752717" y="2616137"/>
            <a:ext cx="1351206" cy="1542630"/>
          </a:xfrm>
          <a:prstGeom prst="rect">
            <a:avLst/>
          </a:prstGeom>
          <a:noFill/>
          <a:ln w="38100">
            <a:solidFill>
              <a:srgbClr val="CC3300"/>
            </a:solidFill>
            <a:miter lim="800000"/>
            <a:headEnd/>
            <a:tailEnd/>
          </a:ln>
        </p:spPr>
        <p:txBody>
          <a:bodyPr wrap="none" anchor="ctr"/>
          <a:lstStyle/>
          <a:p>
            <a:endParaRPr lang="en-US" dirty="0"/>
          </a:p>
        </p:txBody>
      </p:sp>
      <p:cxnSp>
        <p:nvCxnSpPr>
          <p:cNvPr id="16" name="Straight Arrow Connector 15"/>
          <p:cNvCxnSpPr/>
          <p:nvPr/>
        </p:nvCxnSpPr>
        <p:spPr>
          <a:xfrm>
            <a:off x="3241910" y="4256812"/>
            <a:ext cx="1939690" cy="881245"/>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2333104" y="132760"/>
            <a:ext cx="3176587" cy="1360487"/>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n w="28575">
                <a:solidFill>
                  <a:schemeClr val="tx1"/>
                </a:solidFill>
              </a:ln>
            </a:endParaRPr>
          </a:p>
        </p:txBody>
      </p:sp>
      <p:pic>
        <p:nvPicPr>
          <p:cNvPr id="18" name="Picture 17"/>
          <p:cNvPicPr>
            <a:picLocks noChangeAspect="1"/>
          </p:cNvPicPr>
          <p:nvPr/>
        </p:nvPicPr>
        <p:blipFill rotWithShape="1">
          <a:blip r:embed="rId2">
            <a:extLst>
              <a:ext uri="{28A0092B-C50C-407E-A947-70E740481C1C}">
                <a14:useLocalDpi xmlns:a14="http://schemas.microsoft.com/office/drawing/2010/main" val="0"/>
              </a:ext>
            </a:extLst>
          </a:blip>
          <a:srcRect l="29442" t="27058" r="48760" b="56100"/>
          <a:stretch/>
        </p:blipFill>
        <p:spPr>
          <a:xfrm>
            <a:off x="5273158" y="3612874"/>
            <a:ext cx="3001028" cy="2377440"/>
          </a:xfrm>
          <a:prstGeom prst="rect">
            <a:avLst/>
          </a:prstGeom>
          <a:ln w="57150">
            <a:solidFill>
              <a:srgbClr val="C00000"/>
            </a:solidFill>
          </a:ln>
        </p:spPr>
      </p:pic>
    </p:spTree>
    <p:extLst>
      <p:ext uri="{BB962C8B-B14F-4D97-AF65-F5344CB8AC3E}">
        <p14:creationId xmlns:p14="http://schemas.microsoft.com/office/powerpoint/2010/main" val="22451753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Determining Planned Application Rates</a:t>
            </a:r>
            <a:endParaRPr lang="en-US" dirty="0"/>
          </a:p>
        </p:txBody>
      </p:sp>
      <p:sp>
        <p:nvSpPr>
          <p:cNvPr id="5" name="Content Placeholder 4"/>
          <p:cNvSpPr>
            <a:spLocks noGrp="1"/>
          </p:cNvSpPr>
          <p:nvPr>
            <p:ph idx="1"/>
          </p:nvPr>
        </p:nvSpPr>
        <p:spPr>
          <a:xfrm>
            <a:off x="654690" y="1331229"/>
            <a:ext cx="8077830" cy="3084017"/>
          </a:xfrm>
        </p:spPr>
        <p:txBody>
          <a:bodyPr>
            <a:normAutofit fontScale="85000" lnSpcReduction="20000"/>
          </a:bodyPr>
          <a:lstStyle/>
          <a:p>
            <a:r>
              <a:rPr lang="en-US" dirty="0" smtClean="0"/>
              <a:t>Before completing the “Planned Application Rates” column, 4 other columns must be completed</a:t>
            </a:r>
          </a:p>
          <a:p>
            <a:pPr lvl="2"/>
            <a:r>
              <a:rPr lang="en-US" dirty="0" smtClean="0"/>
              <a:t>Crop Group and Yield</a:t>
            </a:r>
          </a:p>
          <a:p>
            <a:pPr lvl="2"/>
            <a:r>
              <a:rPr lang="en-US" dirty="0" smtClean="0"/>
              <a:t>Manure Group</a:t>
            </a:r>
          </a:p>
          <a:p>
            <a:pPr lvl="2"/>
            <a:r>
              <a:rPr lang="en-US" dirty="0" smtClean="0"/>
              <a:t>Application Season</a:t>
            </a:r>
          </a:p>
          <a:p>
            <a:pPr lvl="2"/>
            <a:r>
              <a:rPr lang="en-US" dirty="0" smtClean="0"/>
              <a:t>Incorporation Timing</a:t>
            </a:r>
          </a:p>
          <a:p>
            <a:pPr lvl="8"/>
            <a:endParaRPr lang="en-US" dirty="0" smtClean="0"/>
          </a:p>
          <a:p>
            <a:r>
              <a:rPr lang="en-US" dirty="0" smtClean="0"/>
              <a:t>Different combinations of these factors will create multiple “crop group scenarios”</a:t>
            </a:r>
            <a:endParaRPr lang="en-US" dirty="0"/>
          </a:p>
        </p:txBody>
      </p:sp>
      <p:pic>
        <p:nvPicPr>
          <p:cNvPr id="6" name="Content Placeholder 3" descr="Manure Management Plan Summary (cropped 2).jpg"/>
          <p:cNvPicPr>
            <a:picLocks noChangeAspect="1"/>
          </p:cNvPicPr>
          <p:nvPr/>
        </p:nvPicPr>
        <p:blipFill>
          <a:blip r:embed="rId3" cstate="screen"/>
          <a:stretch>
            <a:fillRect/>
          </a:stretch>
        </p:blipFill>
        <p:spPr bwMode="auto">
          <a:xfrm>
            <a:off x="549546" y="4647779"/>
            <a:ext cx="8078788" cy="1408229"/>
          </a:xfrm>
          <a:prstGeom prst="rect">
            <a:avLst/>
          </a:prstGeom>
          <a:noFill/>
          <a:ln w="19050">
            <a:solidFill>
              <a:schemeClr val="tx1"/>
            </a:solidFill>
            <a:miter lim="800000"/>
            <a:headEnd/>
            <a:tailEnd/>
          </a:ln>
        </p:spPr>
      </p:pic>
      <p:sp>
        <p:nvSpPr>
          <p:cNvPr id="7" name="Rounded Rectangle 6"/>
          <p:cNvSpPr/>
          <p:nvPr/>
        </p:nvSpPr>
        <p:spPr>
          <a:xfrm>
            <a:off x="3849189" y="5347063"/>
            <a:ext cx="1193074" cy="705394"/>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57150">
                <a:solidFill>
                  <a:schemeClr val="tx1"/>
                </a:solidFill>
              </a:ln>
            </a:endParaRPr>
          </a:p>
        </p:txBody>
      </p:sp>
      <p:sp>
        <p:nvSpPr>
          <p:cNvPr id="8" name="Sun 7"/>
          <p:cNvSpPr/>
          <p:nvPr/>
        </p:nvSpPr>
        <p:spPr>
          <a:xfrm>
            <a:off x="1219199" y="5207725"/>
            <a:ext cx="274320" cy="274320"/>
          </a:xfrm>
          <a:prstGeom prst="su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un 8"/>
          <p:cNvSpPr/>
          <p:nvPr/>
        </p:nvSpPr>
        <p:spPr>
          <a:xfrm>
            <a:off x="2407919" y="5203372"/>
            <a:ext cx="274320" cy="274320"/>
          </a:xfrm>
          <a:prstGeom prst="su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un 9"/>
          <p:cNvSpPr/>
          <p:nvPr/>
        </p:nvSpPr>
        <p:spPr>
          <a:xfrm>
            <a:off x="3317965" y="5207726"/>
            <a:ext cx="274320" cy="274320"/>
          </a:xfrm>
          <a:prstGeom prst="su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un 10"/>
          <p:cNvSpPr/>
          <p:nvPr/>
        </p:nvSpPr>
        <p:spPr>
          <a:xfrm>
            <a:off x="5421085" y="5212080"/>
            <a:ext cx="274320" cy="274320"/>
          </a:xfrm>
          <a:prstGeom prst="su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Agri Analysis Soil Report 2005"/>
          <p:cNvPicPr>
            <a:picLocks noChangeAspect="1" noChangeArrowheads="1"/>
          </p:cNvPicPr>
          <p:nvPr/>
        </p:nvPicPr>
        <p:blipFill rotWithShape="1">
          <a:blip r:embed="rId2" cstate="print"/>
          <a:srcRect l="1518" t="1207" r="2970" b="6908"/>
          <a:stretch/>
        </p:blipFill>
        <p:spPr bwMode="auto">
          <a:xfrm>
            <a:off x="0" y="0"/>
            <a:ext cx="9144000" cy="6858000"/>
          </a:xfrm>
          <a:prstGeom prst="rect">
            <a:avLst/>
          </a:prstGeom>
          <a:noFill/>
          <a:ln w="19050">
            <a:noFill/>
            <a:miter lim="800000"/>
            <a:headEnd/>
            <a:tailEnd/>
          </a:ln>
        </p:spPr>
      </p:pic>
      <p:sp>
        <p:nvSpPr>
          <p:cNvPr id="65539" name="Rectangle 7"/>
          <p:cNvSpPr>
            <a:spLocks noChangeArrowheads="1"/>
          </p:cNvSpPr>
          <p:nvPr/>
        </p:nvSpPr>
        <p:spPr bwMode="auto">
          <a:xfrm>
            <a:off x="6651988" y="2867025"/>
            <a:ext cx="436789" cy="973455"/>
          </a:xfrm>
          <a:prstGeom prst="roundRect">
            <a:avLst/>
          </a:prstGeom>
          <a:noFill/>
          <a:ln w="57150">
            <a:solidFill>
              <a:srgbClr val="C00000"/>
            </a:solidFill>
            <a:miter lim="800000"/>
            <a:headEnd/>
            <a:tailEnd/>
          </a:ln>
        </p:spPr>
        <p:txBody>
          <a:bodyPr wrap="none" anchor="ctr"/>
          <a:lstStyle/>
          <a:p>
            <a:endParaRPr lang="en-US" dirty="0"/>
          </a:p>
        </p:txBody>
      </p:sp>
      <p:pic>
        <p:nvPicPr>
          <p:cNvPr id="65540" name="Picture 4" descr="Agri Analysis Soil Report 2005"/>
          <p:cNvPicPr>
            <a:picLocks noChangeAspect="1" noChangeArrowheads="1"/>
          </p:cNvPicPr>
          <p:nvPr/>
        </p:nvPicPr>
        <p:blipFill>
          <a:blip r:embed="rId3" cstate="screen"/>
          <a:srcRect/>
          <a:stretch>
            <a:fillRect/>
          </a:stretch>
        </p:blipFill>
        <p:spPr bwMode="auto">
          <a:xfrm>
            <a:off x="2752497" y="2645636"/>
            <a:ext cx="2107204" cy="3474720"/>
          </a:xfrm>
          <a:prstGeom prst="roundRect">
            <a:avLst/>
          </a:prstGeom>
          <a:noFill/>
          <a:ln w="57150">
            <a:solidFill>
              <a:srgbClr val="C00000"/>
            </a:solidFill>
            <a:miter lim="800000"/>
            <a:headEnd/>
            <a:tailEnd/>
          </a:ln>
        </p:spPr>
      </p:pic>
      <p:cxnSp>
        <p:nvCxnSpPr>
          <p:cNvPr id="4" name="Straight Arrow Connector 3"/>
          <p:cNvCxnSpPr/>
          <p:nvPr/>
        </p:nvCxnSpPr>
        <p:spPr>
          <a:xfrm flipH="1">
            <a:off x="4981303" y="3925888"/>
            <a:ext cx="1670685" cy="916078"/>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113665" y="60960"/>
            <a:ext cx="3178175" cy="109728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3920" t="2112" r="2630" b="35578"/>
          <a:stretch/>
        </p:blipFill>
        <p:spPr>
          <a:xfrm>
            <a:off x="0" y="1"/>
            <a:ext cx="9144000" cy="6857999"/>
          </a:xfrm>
          <a:prstGeom prst="rect">
            <a:avLst/>
          </a:prstGeom>
        </p:spPr>
      </p:pic>
      <p:sp>
        <p:nvSpPr>
          <p:cNvPr id="66563" name="Rectangle 5"/>
          <p:cNvSpPr>
            <a:spLocks noChangeArrowheads="1"/>
          </p:cNvSpPr>
          <p:nvPr/>
        </p:nvSpPr>
        <p:spPr bwMode="auto">
          <a:xfrm>
            <a:off x="2428875" y="571500"/>
            <a:ext cx="4391025" cy="5905500"/>
          </a:xfrm>
          <a:prstGeom prst="rect">
            <a:avLst/>
          </a:prstGeom>
          <a:noFill/>
          <a:ln w="19050">
            <a:solidFill>
              <a:schemeClr val="tx1"/>
            </a:solidFill>
            <a:miter lim="800000"/>
            <a:headEnd/>
            <a:tailEnd/>
          </a:ln>
        </p:spPr>
        <p:txBody>
          <a:bodyPr wrap="none" anchor="ctr"/>
          <a:lstStyle/>
          <a:p>
            <a:endParaRPr lang="en-US" dirty="0">
              <a:ln w="19050">
                <a:solidFill>
                  <a:schemeClr val="tx1"/>
                </a:solidFill>
              </a:ln>
            </a:endParaRPr>
          </a:p>
        </p:txBody>
      </p:sp>
      <p:sp>
        <p:nvSpPr>
          <p:cNvPr id="66564" name="Rectangle 7"/>
          <p:cNvSpPr>
            <a:spLocks noChangeArrowheads="1"/>
          </p:cNvSpPr>
          <p:nvPr/>
        </p:nvSpPr>
        <p:spPr bwMode="auto">
          <a:xfrm>
            <a:off x="844460" y="4423137"/>
            <a:ext cx="4877071" cy="349160"/>
          </a:xfrm>
          <a:prstGeom prst="roundRect">
            <a:avLst/>
          </a:prstGeom>
          <a:noFill/>
          <a:ln w="57150">
            <a:solidFill>
              <a:srgbClr val="C00000"/>
            </a:solidFill>
            <a:miter lim="800000"/>
            <a:headEnd/>
            <a:tailEnd/>
          </a:ln>
        </p:spPr>
        <p:txBody>
          <a:bodyPr wrap="none" anchor="ctr"/>
          <a:lstStyle/>
          <a:p>
            <a:endParaRPr lang="en-US" dirty="0"/>
          </a:p>
        </p:txBody>
      </p:sp>
      <p:cxnSp>
        <p:nvCxnSpPr>
          <p:cNvPr id="4" name="Straight Arrow Connector 3"/>
          <p:cNvCxnSpPr/>
          <p:nvPr/>
        </p:nvCxnSpPr>
        <p:spPr>
          <a:xfrm flipV="1">
            <a:off x="5793412" y="3604334"/>
            <a:ext cx="491978" cy="993384"/>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1889919" y="0"/>
            <a:ext cx="5538492" cy="881062"/>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12642" t="42228" r="36984" b="48435"/>
          <a:stretch/>
        </p:blipFill>
        <p:spPr>
          <a:xfrm>
            <a:off x="844460" y="1838403"/>
            <a:ext cx="7894838" cy="1645920"/>
          </a:xfrm>
          <a:prstGeom prst="rect">
            <a:avLst/>
          </a:prstGeom>
          <a:ln w="57150">
            <a:solidFill>
              <a:srgbClr val="C00000"/>
            </a:solidFill>
          </a:ln>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934" t="2508" r="3075" b="17228"/>
          <a:stretch/>
        </p:blipFill>
        <p:spPr>
          <a:xfrm>
            <a:off x="0" y="0"/>
            <a:ext cx="9144000" cy="6858000"/>
          </a:xfrm>
          <a:prstGeom prst="rect">
            <a:avLst/>
          </a:prstGeom>
        </p:spPr>
      </p:pic>
      <p:sp>
        <p:nvSpPr>
          <p:cNvPr id="67588" name="Rectangle 8"/>
          <p:cNvSpPr>
            <a:spLocks noChangeArrowheads="1"/>
          </p:cNvSpPr>
          <p:nvPr/>
        </p:nvSpPr>
        <p:spPr bwMode="auto">
          <a:xfrm>
            <a:off x="2900226" y="1342481"/>
            <a:ext cx="513534" cy="1276350"/>
          </a:xfrm>
          <a:prstGeom prst="roundRect">
            <a:avLst/>
          </a:prstGeom>
          <a:noFill/>
          <a:ln w="57150">
            <a:solidFill>
              <a:srgbClr val="C00000"/>
            </a:solidFill>
            <a:miter lim="800000"/>
            <a:headEnd/>
            <a:tailEnd/>
          </a:ln>
        </p:spPr>
        <p:txBody>
          <a:bodyPr wrap="none" anchor="ctr"/>
          <a:lstStyle/>
          <a:p>
            <a:endParaRPr lang="en-US" dirty="0">
              <a:solidFill>
                <a:srgbClr val="FF0000"/>
              </a:solidFill>
            </a:endParaRPr>
          </a:p>
        </p:txBody>
      </p:sp>
      <p:cxnSp>
        <p:nvCxnSpPr>
          <p:cNvPr id="4" name="Straight Arrow Connector 3"/>
          <p:cNvCxnSpPr/>
          <p:nvPr/>
        </p:nvCxnSpPr>
        <p:spPr>
          <a:xfrm>
            <a:off x="3476964" y="2618831"/>
            <a:ext cx="1852682" cy="1195523"/>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36423" y="83344"/>
            <a:ext cx="2265362" cy="881062"/>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31560" t="19835" r="63503" b="67527"/>
          <a:stretch/>
        </p:blipFill>
        <p:spPr>
          <a:xfrm>
            <a:off x="5436394" y="2094410"/>
            <a:ext cx="1791940" cy="4114800"/>
          </a:xfrm>
          <a:prstGeom prst="rect">
            <a:avLst/>
          </a:prstGeom>
          <a:ln w="57150">
            <a:solidFill>
              <a:srgbClr val="C00000"/>
            </a:solidFill>
          </a:ln>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1056" r="1841" b="35709"/>
          <a:stretch/>
        </p:blipFill>
        <p:spPr>
          <a:xfrm>
            <a:off x="2" y="0"/>
            <a:ext cx="9143996" cy="6858000"/>
          </a:xfrm>
          <a:prstGeom prst="rect">
            <a:avLst/>
          </a:prstGeom>
        </p:spPr>
      </p:pic>
      <p:sp>
        <p:nvSpPr>
          <p:cNvPr id="7" name="Oval 6"/>
          <p:cNvSpPr/>
          <p:nvPr/>
        </p:nvSpPr>
        <p:spPr>
          <a:xfrm>
            <a:off x="391885" y="0"/>
            <a:ext cx="2084071" cy="748937"/>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8"/>
          <p:cNvSpPr>
            <a:spLocks noChangeArrowheads="1"/>
          </p:cNvSpPr>
          <p:nvPr/>
        </p:nvSpPr>
        <p:spPr bwMode="auto">
          <a:xfrm>
            <a:off x="305070" y="3176179"/>
            <a:ext cx="2864849" cy="524964"/>
          </a:xfrm>
          <a:prstGeom prst="roundRect">
            <a:avLst/>
          </a:prstGeom>
          <a:noFill/>
          <a:ln w="57150">
            <a:solidFill>
              <a:srgbClr val="C00000"/>
            </a:solidFill>
            <a:miter lim="800000"/>
            <a:headEnd/>
            <a:tailEnd/>
          </a:ln>
        </p:spPr>
        <p:txBody>
          <a:bodyPr wrap="none" anchor="ctr"/>
          <a:lstStyle/>
          <a:p>
            <a:endParaRPr lang="en-US" dirty="0">
              <a:solidFill>
                <a:srgbClr val="FF0000"/>
              </a:solidFill>
            </a:endParaRPr>
          </a:p>
        </p:txBody>
      </p:sp>
      <p:cxnSp>
        <p:nvCxnSpPr>
          <p:cNvPr id="9" name="Straight Arrow Connector 8"/>
          <p:cNvCxnSpPr/>
          <p:nvPr/>
        </p:nvCxnSpPr>
        <p:spPr>
          <a:xfrm>
            <a:off x="3202267" y="3701143"/>
            <a:ext cx="1961916" cy="1358537"/>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3272" t="30526" r="65878" b="65459"/>
          <a:stretch/>
        </p:blipFill>
        <p:spPr>
          <a:xfrm>
            <a:off x="1433920" y="5185067"/>
            <a:ext cx="7242059" cy="1097280"/>
          </a:xfrm>
          <a:prstGeom prst="rect">
            <a:avLst/>
          </a:prstGeom>
          <a:ln w="57150">
            <a:solidFill>
              <a:srgbClr val="C00000"/>
            </a:solidFill>
          </a:ln>
        </p:spPr>
      </p:pic>
    </p:spTree>
    <p:extLst>
      <p:ext uri="{BB962C8B-B14F-4D97-AF65-F5344CB8AC3E}">
        <p14:creationId xmlns:p14="http://schemas.microsoft.com/office/powerpoint/2010/main" val="23921974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1480749938"/>
              </p:ext>
            </p:extLst>
          </p:nvPr>
        </p:nvGraphicFramePr>
        <p:xfrm>
          <a:off x="219322" y="1093807"/>
          <a:ext cx="8686799" cy="4982830"/>
        </p:xfrm>
        <a:graphic>
          <a:graphicData uri="http://schemas.openxmlformats.org/drawingml/2006/table">
            <a:tbl>
              <a:tblPr firstRow="1" bandRow="1">
                <a:tableStyleId>{5940675A-B579-460E-94D1-54222C63F5DA}</a:tableStyleId>
              </a:tblPr>
              <a:tblGrid>
                <a:gridCol w="1482226"/>
                <a:gridCol w="1136285"/>
                <a:gridCol w="886690"/>
                <a:gridCol w="1318257"/>
                <a:gridCol w="1161707"/>
                <a:gridCol w="1080652"/>
                <a:gridCol w="1620982"/>
              </a:tblGrid>
              <a:tr h="734281">
                <a:tc>
                  <a:txBody>
                    <a:bodyPr/>
                    <a:lstStyle/>
                    <a:p>
                      <a:pPr algn="ctr"/>
                      <a:r>
                        <a:rPr lang="en-US" sz="1000" b="1" dirty="0" smtClean="0">
                          <a:latin typeface="Trebuchet MS" pitchFamily="34" charset="0"/>
                        </a:rPr>
                        <a:t>Crop Group and Yield (a)</a:t>
                      </a:r>
                      <a:endParaRPr lang="en-US" sz="1000" b="1" dirty="0">
                        <a:latin typeface="Trebuchet MS" pitchFamily="34" charset="0"/>
                      </a:endParaRPr>
                    </a:p>
                  </a:txBody>
                  <a:tcPr marL="91434" marR="91434" marT="45722" marB="45722" anchor="ctr">
                    <a:solidFill>
                      <a:schemeClr val="bg1"/>
                    </a:solidFill>
                  </a:tcPr>
                </a:tc>
                <a:tc>
                  <a:txBody>
                    <a:bodyPr/>
                    <a:lstStyle/>
                    <a:p>
                      <a:pPr algn="ctr"/>
                      <a:r>
                        <a:rPr lang="en-US" sz="1000" b="1" dirty="0" smtClean="0">
                          <a:latin typeface="Trebuchet MS" pitchFamily="34" charset="0"/>
                        </a:rPr>
                        <a:t>Manure Group (b)</a:t>
                      </a:r>
                      <a:endParaRPr lang="en-US" sz="1000" b="1" dirty="0">
                        <a:latin typeface="Trebuchet MS" pitchFamily="34" charset="0"/>
                      </a:endParaRPr>
                    </a:p>
                  </a:txBody>
                  <a:tcPr marL="91434" marR="91434" marT="45722" marB="45722" anchor="ctr">
                    <a:solidFill>
                      <a:schemeClr val="bg1"/>
                    </a:solidFill>
                  </a:tcPr>
                </a:tc>
                <a:tc>
                  <a:txBody>
                    <a:bodyPr/>
                    <a:lstStyle/>
                    <a:p>
                      <a:pPr algn="ctr"/>
                      <a:r>
                        <a:rPr lang="en-US" sz="1000" b="1" dirty="0" smtClean="0">
                          <a:latin typeface="Trebuchet MS" pitchFamily="34" charset="0"/>
                        </a:rPr>
                        <a:t>Application Season (c )</a:t>
                      </a:r>
                      <a:endParaRPr lang="en-US" sz="1000" b="1" dirty="0">
                        <a:latin typeface="Trebuchet MS" pitchFamily="34" charset="0"/>
                      </a:endParaRPr>
                    </a:p>
                  </a:txBody>
                  <a:tcPr marL="91434" marR="91434" marT="45722" marB="45722" anchor="ctr">
                    <a:solidFill>
                      <a:schemeClr val="bg1"/>
                    </a:solidFill>
                  </a:tcPr>
                </a:tc>
                <a:tc>
                  <a:txBody>
                    <a:bodyPr/>
                    <a:lstStyle/>
                    <a:p>
                      <a:pPr algn="ctr"/>
                      <a:r>
                        <a:rPr lang="en-US" sz="1000" b="1" dirty="0" smtClean="0">
                          <a:latin typeface="Trebuchet MS" pitchFamily="34" charset="0"/>
                        </a:rPr>
                        <a:t>Planned Application Rate from C, NBS, PI * (d)</a:t>
                      </a:r>
                      <a:endParaRPr lang="en-US" sz="1000" b="1" dirty="0">
                        <a:latin typeface="Trebuchet MS" pitchFamily="34" charset="0"/>
                      </a:endParaRPr>
                    </a:p>
                  </a:txBody>
                  <a:tcPr marL="91434" marR="91434" marT="45722" marB="45722" anchor="ctr">
                    <a:solidFill>
                      <a:schemeClr val="bg1"/>
                    </a:solidFill>
                  </a:tcPr>
                </a:tc>
                <a:tc>
                  <a:txBody>
                    <a:bodyPr/>
                    <a:lstStyle/>
                    <a:p>
                      <a:pPr algn="ctr"/>
                      <a:r>
                        <a:rPr lang="en-US" sz="1000" b="1" dirty="0" smtClean="0">
                          <a:latin typeface="Trebuchet MS" pitchFamily="34" charset="0"/>
                        </a:rPr>
                        <a:t>Incorporation</a:t>
                      </a:r>
                      <a:r>
                        <a:rPr lang="en-US" sz="1000" b="1" baseline="0" dirty="0" smtClean="0">
                          <a:latin typeface="Trebuchet MS" pitchFamily="34" charset="0"/>
                        </a:rPr>
                        <a:t> Timing (e)</a:t>
                      </a:r>
                      <a:endParaRPr lang="en-US" sz="1000" b="1" dirty="0">
                        <a:latin typeface="Trebuchet MS" pitchFamily="34" charset="0"/>
                      </a:endParaRPr>
                    </a:p>
                  </a:txBody>
                  <a:tcPr marL="91434" marR="91434" marT="45722" marB="45722" anchor="ctr">
                    <a:solidFill>
                      <a:schemeClr val="bg1"/>
                    </a:solidFill>
                  </a:tcPr>
                </a:tc>
                <a:tc>
                  <a:txBody>
                    <a:bodyPr/>
                    <a:lstStyle/>
                    <a:p>
                      <a:pPr algn="ctr"/>
                      <a:r>
                        <a:rPr lang="en-US" sz="1000" b="1" dirty="0" smtClean="0">
                          <a:latin typeface="Trebuchet MS" pitchFamily="34" charset="0"/>
                        </a:rPr>
                        <a:t>Commercial Fertilizer Application Rate (f)</a:t>
                      </a:r>
                      <a:endParaRPr lang="en-US" sz="1000" b="1" dirty="0">
                        <a:latin typeface="Trebuchet MS" pitchFamily="34" charset="0"/>
                      </a:endParaRPr>
                    </a:p>
                  </a:txBody>
                  <a:tcPr marL="91434" marR="91434" marT="45722" marB="45722" anchor="ctr">
                    <a:solidFill>
                      <a:schemeClr val="bg1"/>
                    </a:solidFill>
                  </a:tcPr>
                </a:tc>
                <a:tc>
                  <a:txBody>
                    <a:bodyPr/>
                    <a:lstStyle/>
                    <a:p>
                      <a:pPr algn="ctr"/>
                      <a:r>
                        <a:rPr lang="en-US" sz="1000" b="1" dirty="0" smtClean="0">
                          <a:latin typeface="Trebuchet MS" pitchFamily="34" charset="0"/>
                        </a:rPr>
                        <a:t>Fields where this crop group can</a:t>
                      </a:r>
                      <a:r>
                        <a:rPr lang="en-US" sz="1000" b="1" baseline="0" dirty="0" smtClean="0">
                          <a:latin typeface="Trebuchet MS" pitchFamily="34" charset="0"/>
                        </a:rPr>
                        <a:t> be used (g)</a:t>
                      </a:r>
                      <a:endParaRPr lang="en-US" sz="1000" b="1" dirty="0">
                        <a:latin typeface="Trebuchet MS" pitchFamily="34" charset="0"/>
                      </a:endParaRPr>
                    </a:p>
                  </a:txBody>
                  <a:tcPr marL="91434" marR="91434" marT="45722" marB="45722" anchor="ctr">
                    <a:solidFill>
                      <a:schemeClr val="bg1"/>
                    </a:solidFill>
                  </a:tcPr>
                </a:tc>
              </a:tr>
              <a:tr h="414676">
                <a:tc>
                  <a:txBody>
                    <a:bodyPr/>
                    <a:lstStyle/>
                    <a:p>
                      <a:pPr algn="ctr"/>
                      <a:r>
                        <a:rPr lang="en-US" sz="1200" b="1" dirty="0" smtClean="0">
                          <a:solidFill>
                            <a:srgbClr val="0000FF"/>
                          </a:solidFill>
                          <a:latin typeface="Trebuchet MS" pitchFamily="34" charset="0"/>
                        </a:rPr>
                        <a:t>Corn Silage</a:t>
                      </a:r>
                    </a:p>
                    <a:p>
                      <a:pPr algn="ctr"/>
                      <a:r>
                        <a:rPr lang="en-US" sz="1200" b="1" dirty="0" smtClean="0">
                          <a:solidFill>
                            <a:srgbClr val="0000FF"/>
                          </a:solidFill>
                          <a:latin typeface="Trebuchet MS" pitchFamily="34" charset="0"/>
                        </a:rPr>
                        <a:t>(23 T/A)</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Liquid</a:t>
                      </a:r>
                      <a:r>
                        <a:rPr lang="en-US" sz="1200" b="1" baseline="0" dirty="0" smtClean="0">
                          <a:solidFill>
                            <a:srgbClr val="0000FF"/>
                          </a:solidFill>
                          <a:latin typeface="Trebuchet MS" pitchFamily="34" charset="0"/>
                        </a:rPr>
                        <a:t> Dairy</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Spring</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r>
                        <a:rPr lang="en-US" sz="1200" b="1" dirty="0" smtClean="0">
                          <a:solidFill>
                            <a:schemeClr val="tx1">
                              <a:lumMod val="75000"/>
                              <a:lumOff val="25000"/>
                            </a:schemeClr>
                          </a:solidFill>
                          <a:latin typeface="Lucida Handwriting" pitchFamily="66" charset="0"/>
                        </a:rPr>
                        <a:t>9000 gal/A</a:t>
                      </a:r>
                      <a:endParaRPr lang="en-US" sz="1200" b="1" dirty="0">
                        <a:solidFill>
                          <a:schemeClr val="tx1">
                            <a:lumMod val="75000"/>
                            <a:lumOff val="25000"/>
                          </a:schemeClr>
                        </a:solidFill>
                        <a:latin typeface="Lucida Handwriting" pitchFamily="66"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No lncorporation</a:t>
                      </a:r>
                      <a:endParaRPr lang="en-US" sz="1200" b="1" dirty="0">
                        <a:solidFill>
                          <a:srgbClr val="0000FF"/>
                        </a:solidFill>
                        <a:latin typeface="Trebuchet MS" pitchFamily="34" charset="0"/>
                      </a:endParaRPr>
                    </a:p>
                  </a:txBody>
                  <a:tcPr marL="91434" marR="91434" marT="45723" marB="45723"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22" marB="45722" anchor="ctr">
                    <a:solidFill>
                      <a:schemeClr val="bg1"/>
                    </a:solidFill>
                  </a:tcPr>
                </a:tc>
              </a:tr>
              <a:tr h="486223">
                <a:tc>
                  <a:txBody>
                    <a:bodyPr/>
                    <a:lstStyle/>
                    <a:p>
                      <a:pPr algn="ctr"/>
                      <a:r>
                        <a:rPr lang="en-US" sz="1200" b="1" dirty="0" smtClean="0">
                          <a:solidFill>
                            <a:srgbClr val="0000FF"/>
                          </a:solidFill>
                          <a:latin typeface="Trebuchet MS" pitchFamily="34" charset="0"/>
                        </a:rPr>
                        <a:t>Corn Silage After</a:t>
                      </a:r>
                      <a:r>
                        <a:rPr lang="en-US" sz="1200" b="1" baseline="0" dirty="0" smtClean="0">
                          <a:solidFill>
                            <a:srgbClr val="0000FF"/>
                          </a:solidFill>
                          <a:latin typeface="Trebuchet MS" pitchFamily="34" charset="0"/>
                        </a:rPr>
                        <a:t> Alfalfa </a:t>
                      </a:r>
                      <a:r>
                        <a:rPr lang="en-US" sz="1200" b="1" dirty="0" smtClean="0">
                          <a:solidFill>
                            <a:srgbClr val="0000FF"/>
                          </a:solidFill>
                          <a:latin typeface="Trebuchet MS" pitchFamily="34" charset="0"/>
                        </a:rPr>
                        <a:t>(23 T/A)</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00FF"/>
                          </a:solidFill>
                          <a:latin typeface="Trebuchet MS" pitchFamily="34" charset="0"/>
                        </a:rPr>
                        <a:t>Liquid</a:t>
                      </a:r>
                      <a:r>
                        <a:rPr lang="en-US" sz="1200" b="1" baseline="0" dirty="0" smtClean="0">
                          <a:solidFill>
                            <a:srgbClr val="0000FF"/>
                          </a:solidFill>
                          <a:latin typeface="Trebuchet MS" pitchFamily="34" charset="0"/>
                        </a:rPr>
                        <a:t> Dairy</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Spring</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lumMod val="75000"/>
                              <a:lumOff val="25000"/>
                            </a:schemeClr>
                          </a:solidFill>
                          <a:latin typeface="Lucida Handwriting" pitchFamily="66" charset="0"/>
                        </a:rPr>
                        <a:t>9000 gal/A</a:t>
                      </a:r>
                      <a:endParaRPr lang="en-US" sz="1200" b="1" dirty="0">
                        <a:solidFill>
                          <a:schemeClr val="tx1">
                            <a:lumMod val="75000"/>
                            <a:lumOff val="25000"/>
                          </a:schemeClr>
                        </a:solidFill>
                        <a:latin typeface="Lucida Handwriting" pitchFamily="66"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Inc. &lt; 1 Week</a:t>
                      </a:r>
                      <a:endParaRPr lang="en-US" sz="1200" b="1" dirty="0">
                        <a:solidFill>
                          <a:srgbClr val="0000FF"/>
                        </a:solidFill>
                        <a:latin typeface="Trebuchet MS" pitchFamily="34" charset="0"/>
                      </a:endParaRPr>
                    </a:p>
                  </a:txBody>
                  <a:tcPr marL="91434" marR="91434" marT="45723" marB="45723"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22" marB="45722" anchor="ctr">
                    <a:solidFill>
                      <a:schemeClr val="bg1"/>
                    </a:solidFill>
                  </a:tcPr>
                </a:tc>
              </a:tr>
              <a:tr h="461613">
                <a:tc>
                  <a:txBody>
                    <a:bodyPr/>
                    <a:lstStyle/>
                    <a:p>
                      <a:pPr algn="ctr"/>
                      <a:r>
                        <a:rPr lang="en-US" sz="1200" b="1" dirty="0" smtClean="0">
                          <a:solidFill>
                            <a:srgbClr val="0000FF"/>
                          </a:solidFill>
                          <a:latin typeface="Trebuchet MS" pitchFamily="34" charset="0"/>
                        </a:rPr>
                        <a:t>Grass Hay</a:t>
                      </a:r>
                      <a:r>
                        <a:rPr lang="en-US" sz="1200" b="1" baseline="0" dirty="0" smtClean="0">
                          <a:solidFill>
                            <a:srgbClr val="0000FF"/>
                          </a:solidFill>
                          <a:latin typeface="Trebuchet MS" pitchFamily="34" charset="0"/>
                        </a:rPr>
                        <a:t> (4 T/A)</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00FF"/>
                          </a:solidFill>
                          <a:latin typeface="Trebuchet MS" pitchFamily="34" charset="0"/>
                        </a:rPr>
                        <a:t>Liquid</a:t>
                      </a:r>
                      <a:r>
                        <a:rPr lang="en-US" sz="1200" b="1" baseline="0" dirty="0" smtClean="0">
                          <a:solidFill>
                            <a:srgbClr val="0000FF"/>
                          </a:solidFill>
                          <a:latin typeface="Trebuchet MS" pitchFamily="34" charset="0"/>
                        </a:rPr>
                        <a:t> Dairy</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Summer</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lumMod val="75000"/>
                              <a:lumOff val="25000"/>
                            </a:schemeClr>
                          </a:solidFill>
                          <a:latin typeface="Lucida Handwriting" pitchFamily="66" charset="0"/>
                        </a:rPr>
                        <a:t>4000 gal/A</a:t>
                      </a:r>
                      <a:endParaRPr lang="en-US" sz="1200" b="1" dirty="0">
                        <a:solidFill>
                          <a:schemeClr val="tx1">
                            <a:lumMod val="75000"/>
                            <a:lumOff val="25000"/>
                          </a:schemeClr>
                        </a:solidFill>
                        <a:latin typeface="Lucida Handwriting" pitchFamily="66"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No lncorporation</a:t>
                      </a:r>
                      <a:endParaRPr lang="en-US" sz="1200" b="1" dirty="0">
                        <a:solidFill>
                          <a:srgbClr val="0000FF"/>
                        </a:solidFill>
                        <a:latin typeface="Trebuchet MS" pitchFamily="34" charset="0"/>
                      </a:endParaRPr>
                    </a:p>
                  </a:txBody>
                  <a:tcPr marL="91434" marR="91434" marT="45723" marB="45723"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22" marB="45722" anchor="ctr">
                    <a:solidFill>
                      <a:schemeClr val="bg1"/>
                    </a:solidFill>
                  </a:tcPr>
                </a:tc>
              </a:tr>
              <a:tr h="484688">
                <a:tc>
                  <a:txBody>
                    <a:bodyPr/>
                    <a:lstStyle/>
                    <a:p>
                      <a:pPr algn="ctr"/>
                      <a:r>
                        <a:rPr lang="en-US" sz="1200" b="1" dirty="0" smtClean="0">
                          <a:solidFill>
                            <a:srgbClr val="0000FF"/>
                          </a:solidFill>
                          <a:latin typeface="Trebuchet MS" pitchFamily="34" charset="0"/>
                        </a:rPr>
                        <a:t>Corn Silage</a:t>
                      </a:r>
                    </a:p>
                    <a:p>
                      <a:pPr algn="ctr"/>
                      <a:r>
                        <a:rPr lang="en-US" sz="1200" b="1" dirty="0" smtClean="0">
                          <a:solidFill>
                            <a:srgbClr val="0000FF"/>
                          </a:solidFill>
                          <a:latin typeface="Trebuchet MS" pitchFamily="34" charset="0"/>
                        </a:rPr>
                        <a:t>(23 T/A)</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Solid </a:t>
                      </a:r>
                      <a:r>
                        <a:rPr lang="en-US" sz="1200" b="1" baseline="0" dirty="0" smtClean="0">
                          <a:solidFill>
                            <a:srgbClr val="0000FF"/>
                          </a:solidFill>
                          <a:latin typeface="Trebuchet MS" pitchFamily="34" charset="0"/>
                        </a:rPr>
                        <a:t>Dairy</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Spring</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lumMod val="75000"/>
                              <a:lumOff val="25000"/>
                            </a:schemeClr>
                          </a:solidFill>
                          <a:latin typeface="Lucida Handwriting" pitchFamily="66" charset="0"/>
                        </a:rPr>
                        <a:t>25 ton/A</a:t>
                      </a:r>
                      <a:endParaRPr lang="en-US" sz="1200" b="1" dirty="0">
                        <a:solidFill>
                          <a:schemeClr val="tx1">
                            <a:lumMod val="75000"/>
                            <a:lumOff val="25000"/>
                          </a:schemeClr>
                        </a:solidFill>
                        <a:latin typeface="Lucida Handwriting" pitchFamily="66" charset="0"/>
                      </a:endParaRPr>
                    </a:p>
                  </a:txBody>
                  <a:tcPr marL="91434" marR="91434" marT="45722" marB="4572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00FF"/>
                          </a:solidFill>
                          <a:latin typeface="Trebuchet MS" pitchFamily="34" charset="0"/>
                        </a:rPr>
                        <a:t>No lncorporation</a:t>
                      </a:r>
                    </a:p>
                  </a:txBody>
                  <a:tcPr marL="91434" marR="91434" marT="45723" marB="45723"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22" marB="45722" anchor="ctr">
                    <a:solidFill>
                      <a:schemeClr val="bg1"/>
                    </a:solidFill>
                  </a:tcPr>
                </a:tc>
              </a:tr>
              <a:tr h="484688">
                <a:tc>
                  <a:txBody>
                    <a:bodyPr/>
                    <a:lstStyle/>
                    <a:p>
                      <a:pPr algn="ctr"/>
                      <a:r>
                        <a:rPr lang="en-US" sz="1200" b="1" dirty="0" smtClean="0">
                          <a:solidFill>
                            <a:srgbClr val="0000FF"/>
                          </a:solidFill>
                          <a:latin typeface="Trebuchet MS" pitchFamily="34" charset="0"/>
                        </a:rPr>
                        <a:t>Corn Silage</a:t>
                      </a:r>
                    </a:p>
                    <a:p>
                      <a:pPr algn="ctr"/>
                      <a:r>
                        <a:rPr lang="en-US" sz="1200" b="1" dirty="0" smtClean="0">
                          <a:solidFill>
                            <a:srgbClr val="0000FF"/>
                          </a:solidFill>
                          <a:latin typeface="Trebuchet MS" pitchFamily="34" charset="0"/>
                        </a:rPr>
                        <a:t>(23 T/A)</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Liquid</a:t>
                      </a:r>
                      <a:r>
                        <a:rPr lang="en-US" sz="1200" b="1" baseline="0" dirty="0" smtClean="0">
                          <a:solidFill>
                            <a:srgbClr val="0000FF"/>
                          </a:solidFill>
                          <a:latin typeface="Trebuchet MS" pitchFamily="34" charset="0"/>
                        </a:rPr>
                        <a:t> Dairy</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Fall</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lumMod val="75000"/>
                              <a:lumOff val="25000"/>
                            </a:schemeClr>
                          </a:solidFill>
                          <a:latin typeface="Lucida Handwriting" pitchFamily="66" charset="0"/>
                        </a:rPr>
                        <a:t>9000 gal/A</a:t>
                      </a:r>
                      <a:endParaRPr lang="en-US" sz="1200" b="1" dirty="0">
                        <a:solidFill>
                          <a:schemeClr val="tx1">
                            <a:lumMod val="75000"/>
                            <a:lumOff val="25000"/>
                          </a:schemeClr>
                        </a:solidFill>
                        <a:latin typeface="Lucida Handwriting" pitchFamily="66"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No lncorporation</a:t>
                      </a:r>
                      <a:endParaRPr lang="en-US" sz="1200" b="1" dirty="0">
                        <a:solidFill>
                          <a:srgbClr val="0000FF"/>
                        </a:solidFill>
                        <a:latin typeface="Trebuchet MS" pitchFamily="34" charset="0"/>
                      </a:endParaRPr>
                    </a:p>
                  </a:txBody>
                  <a:tcPr marL="91434" marR="91434" marT="45723" marB="45723"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22" marB="45722" anchor="ctr">
                    <a:solidFill>
                      <a:schemeClr val="bg1"/>
                    </a:solidFill>
                  </a:tcPr>
                </a:tc>
              </a:tr>
              <a:tr h="484688">
                <a:tc>
                  <a:txBody>
                    <a:bodyPr/>
                    <a:lstStyle/>
                    <a:p>
                      <a:pPr algn="ctr"/>
                      <a:r>
                        <a:rPr lang="en-US" sz="1200" b="1" dirty="0" smtClean="0">
                          <a:solidFill>
                            <a:srgbClr val="0000FF"/>
                          </a:solidFill>
                          <a:latin typeface="Trebuchet MS" pitchFamily="34" charset="0"/>
                        </a:rPr>
                        <a:t>Corn Silage</a:t>
                      </a:r>
                    </a:p>
                    <a:p>
                      <a:pPr algn="ctr"/>
                      <a:r>
                        <a:rPr lang="en-US" sz="1200" b="1" dirty="0" smtClean="0">
                          <a:solidFill>
                            <a:srgbClr val="0000FF"/>
                          </a:solidFill>
                          <a:latin typeface="Trebuchet MS" pitchFamily="34" charset="0"/>
                        </a:rPr>
                        <a:t>(23 T/A)</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Solid </a:t>
                      </a:r>
                      <a:r>
                        <a:rPr lang="en-US" sz="1200" b="1" baseline="0" dirty="0" smtClean="0">
                          <a:solidFill>
                            <a:srgbClr val="0000FF"/>
                          </a:solidFill>
                          <a:latin typeface="Trebuchet MS" pitchFamily="34" charset="0"/>
                        </a:rPr>
                        <a:t>Dairy</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Fall</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lumMod val="75000"/>
                              <a:lumOff val="25000"/>
                            </a:schemeClr>
                          </a:solidFill>
                          <a:latin typeface="Lucida Handwriting" pitchFamily="66" charset="0"/>
                        </a:rPr>
                        <a:t>25 ton/A</a:t>
                      </a:r>
                      <a:endParaRPr lang="en-US" sz="1200" b="1" dirty="0">
                        <a:solidFill>
                          <a:schemeClr val="tx1">
                            <a:lumMod val="75000"/>
                            <a:lumOff val="25000"/>
                          </a:schemeClr>
                        </a:solidFill>
                        <a:latin typeface="Lucida Handwriting" pitchFamily="66" charset="0"/>
                      </a:endParaRPr>
                    </a:p>
                  </a:txBody>
                  <a:tcPr marL="91434" marR="91434" marT="45722" marB="4572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00FF"/>
                          </a:solidFill>
                          <a:latin typeface="Trebuchet MS" pitchFamily="34" charset="0"/>
                        </a:rPr>
                        <a:t>No lncorporation</a:t>
                      </a:r>
                      <a:endParaRPr lang="en-US" sz="1200" b="1" dirty="0">
                        <a:solidFill>
                          <a:srgbClr val="0000FF"/>
                        </a:solidFill>
                        <a:latin typeface="Trebuchet MS" pitchFamily="34" charset="0"/>
                      </a:endParaRPr>
                    </a:p>
                  </a:txBody>
                  <a:tcPr marL="91434" marR="91434" marT="45723" marB="45723"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22" marB="45722" anchor="ctr">
                    <a:solidFill>
                      <a:schemeClr val="bg1"/>
                    </a:solidFill>
                  </a:tcPr>
                </a:tc>
              </a:tr>
              <a:tr h="485461">
                <a:tc>
                  <a:txBody>
                    <a:bodyPr/>
                    <a:lstStyle/>
                    <a:p>
                      <a:pPr algn="ctr"/>
                      <a:r>
                        <a:rPr lang="en-US" sz="1200" b="1" dirty="0" smtClean="0">
                          <a:solidFill>
                            <a:srgbClr val="0000FF"/>
                          </a:solidFill>
                          <a:latin typeface="Trebuchet MS" pitchFamily="34" charset="0"/>
                        </a:rPr>
                        <a:t>Corn Silage</a:t>
                      </a:r>
                    </a:p>
                    <a:p>
                      <a:pPr algn="ctr"/>
                      <a:r>
                        <a:rPr lang="en-US" sz="1200" b="1" dirty="0" smtClean="0">
                          <a:solidFill>
                            <a:srgbClr val="0000FF"/>
                          </a:solidFill>
                          <a:latin typeface="Trebuchet MS" pitchFamily="34" charset="0"/>
                        </a:rPr>
                        <a:t>(23 T/A)</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Solid </a:t>
                      </a:r>
                      <a:r>
                        <a:rPr lang="en-US" sz="1200" b="1" baseline="0" dirty="0" smtClean="0">
                          <a:solidFill>
                            <a:srgbClr val="0000FF"/>
                          </a:solidFill>
                          <a:latin typeface="Trebuchet MS" pitchFamily="34" charset="0"/>
                        </a:rPr>
                        <a:t>Dairy</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Winter</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lumMod val="75000"/>
                              <a:lumOff val="25000"/>
                            </a:schemeClr>
                          </a:solidFill>
                          <a:latin typeface="Lucida Handwriting" pitchFamily="66" charset="0"/>
                        </a:rPr>
                        <a:t>25 ton/A</a:t>
                      </a:r>
                      <a:endParaRPr lang="en-US" sz="1200" b="1" dirty="0">
                        <a:solidFill>
                          <a:schemeClr val="tx1">
                            <a:lumMod val="75000"/>
                            <a:lumOff val="25000"/>
                          </a:schemeClr>
                        </a:solidFill>
                        <a:latin typeface="Lucida Handwriting" pitchFamily="66" charset="0"/>
                      </a:endParaRPr>
                    </a:p>
                  </a:txBody>
                  <a:tcPr marL="91434" marR="91434" marT="45722" marB="4572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00FF"/>
                          </a:solidFill>
                          <a:latin typeface="Trebuchet MS" pitchFamily="34" charset="0"/>
                        </a:rPr>
                        <a:t>Cover Crop</a:t>
                      </a:r>
                      <a:endParaRPr lang="en-US" sz="1200" b="1" dirty="0">
                        <a:solidFill>
                          <a:srgbClr val="0000FF"/>
                        </a:solidFill>
                        <a:latin typeface="Trebuchet MS" pitchFamily="34" charset="0"/>
                      </a:endParaRPr>
                    </a:p>
                  </a:txBody>
                  <a:tcPr marL="91434" marR="91434" marT="45723" marB="45723"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22" marB="45722" anchor="ctr">
                    <a:solidFill>
                      <a:schemeClr val="bg1"/>
                    </a:solidFill>
                  </a:tcPr>
                </a:tc>
              </a:tr>
              <a:tr h="489306">
                <a:tc>
                  <a:txBody>
                    <a:bodyPr/>
                    <a:lstStyle/>
                    <a:p>
                      <a:pPr algn="ctr"/>
                      <a:r>
                        <a:rPr lang="en-US" sz="1200" b="1" dirty="0" smtClean="0">
                          <a:solidFill>
                            <a:srgbClr val="0000FF"/>
                          </a:solidFill>
                          <a:latin typeface="Trebuchet MS" pitchFamily="34" charset="0"/>
                        </a:rPr>
                        <a:t>Corn Silage</a:t>
                      </a:r>
                    </a:p>
                    <a:p>
                      <a:pPr algn="ctr"/>
                      <a:r>
                        <a:rPr lang="en-US" sz="1200" b="1" dirty="0" smtClean="0">
                          <a:solidFill>
                            <a:srgbClr val="0000FF"/>
                          </a:solidFill>
                          <a:latin typeface="Trebuchet MS" pitchFamily="34" charset="0"/>
                        </a:rPr>
                        <a:t>(23 T/A)</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Liquid</a:t>
                      </a:r>
                      <a:r>
                        <a:rPr lang="en-US" sz="1200" b="1" baseline="0" dirty="0" smtClean="0">
                          <a:solidFill>
                            <a:srgbClr val="0000FF"/>
                          </a:solidFill>
                          <a:latin typeface="Trebuchet MS" pitchFamily="34" charset="0"/>
                        </a:rPr>
                        <a:t> Dairy</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Spring</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lumMod val="75000"/>
                              <a:lumOff val="25000"/>
                            </a:schemeClr>
                          </a:solidFill>
                          <a:latin typeface="Lucida Handwriting" pitchFamily="66" charset="0"/>
                        </a:rPr>
                        <a:t>9000 gal/A</a:t>
                      </a:r>
                      <a:endParaRPr lang="en-US" sz="1200" b="1" dirty="0">
                        <a:solidFill>
                          <a:schemeClr val="tx1">
                            <a:lumMod val="75000"/>
                            <a:lumOff val="25000"/>
                          </a:schemeClr>
                        </a:solidFill>
                        <a:latin typeface="Lucida Handwriting" pitchFamily="66"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Inc. &lt; 1 Week</a:t>
                      </a:r>
                      <a:endParaRPr lang="en-US" sz="1200" b="1" dirty="0">
                        <a:solidFill>
                          <a:srgbClr val="0000FF"/>
                        </a:solidFill>
                        <a:latin typeface="Trebuchet MS" pitchFamily="34" charset="0"/>
                      </a:endParaRPr>
                    </a:p>
                  </a:txBody>
                  <a:tcPr marL="91434" marR="91434" marT="45723" marB="45723"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22" marB="45722" anchor="ctr">
                    <a:solidFill>
                      <a:schemeClr val="bg1"/>
                    </a:solidFill>
                  </a:tcPr>
                </a:tc>
              </a:tr>
              <a:tr h="414676">
                <a:tc>
                  <a:txBody>
                    <a:bodyPr/>
                    <a:lstStyle/>
                    <a:p>
                      <a:endParaRPr lang="en-US" dirty="0">
                        <a:solidFill>
                          <a:srgbClr val="0000FF"/>
                        </a:solidFill>
                      </a:endParaRPr>
                    </a:p>
                  </a:txBody>
                  <a:tcPr marL="91434" marR="91434" marT="45722" marB="45722" anchor="ctr">
                    <a:solidFill>
                      <a:schemeClr val="bg1"/>
                    </a:solidFill>
                  </a:tcPr>
                </a:tc>
                <a:tc>
                  <a:txBody>
                    <a:bodyPr/>
                    <a:lstStyle/>
                    <a:p>
                      <a:endParaRPr lang="en-US" dirty="0">
                        <a:solidFill>
                          <a:srgbClr val="0000FF"/>
                        </a:solidFill>
                      </a:endParaRPr>
                    </a:p>
                  </a:txBody>
                  <a:tcPr marL="91434" marR="91434" marT="45722" marB="45722" anchor="ctr">
                    <a:solidFill>
                      <a:schemeClr val="bg1"/>
                    </a:solidFill>
                  </a:tcPr>
                </a:tc>
                <a:tc>
                  <a:txBody>
                    <a:bodyPr/>
                    <a:lstStyle/>
                    <a:p>
                      <a:endParaRPr lang="en-US" dirty="0">
                        <a:solidFill>
                          <a:srgbClr val="0000FF"/>
                        </a:solidFill>
                      </a:endParaRPr>
                    </a:p>
                  </a:txBody>
                  <a:tcPr marL="91434" marR="91434" marT="45722" marB="45722" anchor="ctr">
                    <a:solidFill>
                      <a:schemeClr val="bg1"/>
                    </a:solidFill>
                  </a:tcPr>
                </a:tc>
                <a:tc>
                  <a:txBody>
                    <a:bodyPr/>
                    <a:lstStyle/>
                    <a:p>
                      <a:endParaRPr lang="en-US" dirty="0"/>
                    </a:p>
                  </a:txBody>
                  <a:tcPr marL="91434" marR="91434" marT="45722" marB="45722">
                    <a:solidFill>
                      <a:schemeClr val="bg1"/>
                    </a:solidFill>
                  </a:tcPr>
                </a:tc>
                <a:tc>
                  <a:txBody>
                    <a:bodyPr/>
                    <a:lstStyle/>
                    <a:p>
                      <a:endParaRPr lang="en-US" dirty="0">
                        <a:solidFill>
                          <a:srgbClr val="0000FF"/>
                        </a:solidFill>
                      </a:endParaRPr>
                    </a:p>
                  </a:txBody>
                  <a:tcPr marL="91434" marR="91434" marT="45728" marB="45728"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22" marB="45722" anchor="ctr">
                    <a:solidFill>
                      <a:schemeClr val="bg1"/>
                    </a:solidFill>
                  </a:tcPr>
                </a:tc>
              </a:tr>
            </a:tbl>
          </a:graphicData>
        </a:graphic>
      </p:graphicFrame>
      <p:sp>
        <p:nvSpPr>
          <p:cNvPr id="68610" name="Title 3"/>
          <p:cNvSpPr>
            <a:spLocks noGrp="1"/>
          </p:cNvSpPr>
          <p:nvPr>
            <p:ph type="title"/>
          </p:nvPr>
        </p:nvSpPr>
        <p:spPr/>
        <p:txBody>
          <a:bodyPr/>
          <a:lstStyle/>
          <a:p>
            <a:r>
              <a:rPr lang="en-US" sz="3200" dirty="0" smtClean="0"/>
              <a:t>Using the MMM Manure Application Rate Tables</a:t>
            </a:r>
          </a:p>
        </p:txBody>
      </p:sp>
      <p:sp>
        <p:nvSpPr>
          <p:cNvPr id="6" name="Rounded Rectangle 5"/>
          <p:cNvSpPr/>
          <p:nvPr/>
        </p:nvSpPr>
        <p:spPr>
          <a:xfrm>
            <a:off x="217488" y="1811383"/>
            <a:ext cx="8691562" cy="452846"/>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3" descr="Liquid Dairy Table p.1 (cropped).jpg"/>
          <p:cNvPicPr>
            <a:picLocks noChangeAspect="1"/>
          </p:cNvPicPr>
          <p:nvPr/>
        </p:nvPicPr>
        <p:blipFill>
          <a:blip r:embed="rId2" cstate="screen"/>
          <a:srcRect/>
          <a:stretch>
            <a:fillRect/>
          </a:stretch>
        </p:blipFill>
        <p:spPr bwMode="auto">
          <a:xfrm>
            <a:off x="3689350" y="131763"/>
            <a:ext cx="4964113" cy="6218237"/>
          </a:xfrm>
          <a:prstGeom prst="rect">
            <a:avLst/>
          </a:prstGeom>
          <a:noFill/>
          <a:ln w="19050">
            <a:solidFill>
              <a:schemeClr val="tx1"/>
            </a:solidFill>
            <a:miter lim="800000"/>
            <a:headEnd/>
            <a:tailEnd/>
          </a:ln>
        </p:spPr>
      </p:pic>
      <p:sp>
        <p:nvSpPr>
          <p:cNvPr id="5" name="Rounded Rectangle 4"/>
          <p:cNvSpPr/>
          <p:nvPr/>
        </p:nvSpPr>
        <p:spPr>
          <a:xfrm>
            <a:off x="3698875" y="3971925"/>
            <a:ext cx="4948238" cy="1236663"/>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6" name="Rounded Rectangle 5"/>
          <p:cNvSpPr/>
          <p:nvPr/>
        </p:nvSpPr>
        <p:spPr>
          <a:xfrm>
            <a:off x="4876800" y="123825"/>
            <a:ext cx="2613025" cy="469900"/>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0000"/>
              </a:solidFill>
            </a:endParaRPr>
          </a:p>
        </p:txBody>
      </p:sp>
      <p:sp>
        <p:nvSpPr>
          <p:cNvPr id="69637" name="TextBox 1"/>
          <p:cNvSpPr txBox="1">
            <a:spLocks noChangeArrowheads="1"/>
          </p:cNvSpPr>
          <p:nvPr/>
        </p:nvSpPr>
        <p:spPr bwMode="auto">
          <a:xfrm>
            <a:off x="481829" y="1127261"/>
            <a:ext cx="3010307" cy="3046988"/>
          </a:xfrm>
          <a:prstGeom prst="rect">
            <a:avLst/>
          </a:prstGeom>
          <a:noFill/>
          <a:ln w="9525">
            <a:noFill/>
            <a:miter lim="800000"/>
            <a:headEnd/>
            <a:tailEnd/>
          </a:ln>
        </p:spPr>
        <p:txBody>
          <a:bodyPr wrap="square">
            <a:spAutoFit/>
          </a:bodyPr>
          <a:lstStyle/>
          <a:p>
            <a:r>
              <a:rPr lang="en-US" sz="2000" b="1" dirty="0" smtClean="0"/>
              <a:t>Step 1: Find </a:t>
            </a:r>
            <a:r>
              <a:rPr lang="en-US" sz="2000" b="1" dirty="0"/>
              <a:t>the table in the back of the </a:t>
            </a:r>
            <a:r>
              <a:rPr lang="en-US" sz="2000" b="1" dirty="0" smtClean="0"/>
              <a:t>MMM (Appendix 1) for:</a:t>
            </a:r>
          </a:p>
          <a:p>
            <a:endParaRPr lang="en-US" sz="1200" dirty="0" smtClean="0"/>
          </a:p>
          <a:p>
            <a:pPr marL="457200" indent="-457200"/>
            <a:r>
              <a:rPr lang="en-US" sz="2000" dirty="0" smtClean="0"/>
              <a:t>  1.  Rate basis N or P</a:t>
            </a:r>
          </a:p>
          <a:p>
            <a:pPr marL="457200" indent="-457200"/>
            <a:r>
              <a:rPr lang="en-US" sz="2000" dirty="0" smtClean="0"/>
              <a:t>  2.  Type of manure </a:t>
            </a:r>
            <a:endParaRPr lang="en-US" sz="2000" dirty="0"/>
          </a:p>
          <a:p>
            <a:endParaRPr lang="en-US" sz="2000" dirty="0" smtClean="0"/>
          </a:p>
          <a:p>
            <a:endParaRPr lang="en-US" sz="2000" dirty="0"/>
          </a:p>
          <a:p>
            <a:r>
              <a:rPr lang="en-US" sz="2000" b="1" dirty="0" smtClean="0"/>
              <a:t>Step 2: Find the </a:t>
            </a:r>
            <a:r>
              <a:rPr lang="en-US" sz="2000" b="1" dirty="0"/>
              <a:t>crop in the table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182881" y="1663339"/>
          <a:ext cx="8804367" cy="3389310"/>
        </p:xfrm>
        <a:graphic>
          <a:graphicData uri="http://schemas.openxmlformats.org/drawingml/2006/table">
            <a:tbl>
              <a:tblPr/>
              <a:tblGrid>
                <a:gridCol w="2246811"/>
                <a:gridCol w="615043"/>
                <a:gridCol w="615043"/>
                <a:gridCol w="615043"/>
                <a:gridCol w="615043"/>
                <a:gridCol w="615043"/>
                <a:gridCol w="615043"/>
                <a:gridCol w="615043"/>
                <a:gridCol w="615043"/>
                <a:gridCol w="1637212"/>
              </a:tblGrid>
              <a:tr h="287381">
                <a:tc>
                  <a:txBody>
                    <a:bodyPr/>
                    <a:lstStyle/>
                    <a:p>
                      <a:pPr algn="l" fontAlgn="b"/>
                      <a:r>
                        <a:rPr lang="en-US" sz="1400" b="1" i="0" u="none" strike="noStrike" dirty="0">
                          <a:solidFill>
                            <a:srgbClr val="000000"/>
                          </a:solidFill>
                          <a:effectLst/>
                          <a:latin typeface="+mn-lt"/>
                        </a:rPr>
                        <a:t>Corn Silage</a:t>
                      </a:r>
                    </a:p>
                  </a:txBody>
                  <a:tcPr marL="8932" marR="8932" marT="893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gridSpan="7">
                  <a:txBody>
                    <a:bodyPr/>
                    <a:lstStyle/>
                    <a:p>
                      <a:pPr algn="ctr" fontAlgn="b"/>
                      <a:r>
                        <a:rPr lang="en-US" sz="1200" b="1" i="0" u="none" strike="noStrike" dirty="0">
                          <a:solidFill>
                            <a:srgbClr val="000000"/>
                          </a:solidFill>
                          <a:effectLst/>
                          <a:latin typeface="+mn-lt"/>
                        </a:rPr>
                        <a:t>Yield Groups (ton/A)</a:t>
                      </a:r>
                    </a:p>
                  </a:txBody>
                  <a:tcPr marL="8932" marR="8932" marT="8938"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1200" b="0" i="0" u="none" strike="noStrike" dirty="0">
                          <a:solidFill>
                            <a:srgbClr val="000000"/>
                          </a:solidFill>
                          <a:effectLst/>
                          <a:latin typeface="+mn-lt"/>
                        </a:rPr>
                        <a:t> </a:t>
                      </a:r>
                    </a:p>
                  </a:txBody>
                  <a:tcPr marL="8932" marR="8932" marT="8938"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3">
                  <a:txBody>
                    <a:bodyPr/>
                    <a:lstStyle/>
                    <a:p>
                      <a:pPr algn="ctr" fontAlgn="b"/>
                      <a:r>
                        <a:rPr lang="en-US" sz="1200" b="1" i="0" u="none" strike="noStrike" dirty="0" smtClean="0">
                          <a:solidFill>
                            <a:srgbClr val="000000"/>
                          </a:solidFill>
                          <a:effectLst/>
                          <a:latin typeface="+mn-lt"/>
                        </a:rPr>
                        <a:t>Manure</a:t>
                      </a:r>
                      <a:r>
                        <a:rPr lang="en-US" sz="1200" b="1" i="0" u="none" strike="noStrike" baseline="0" dirty="0" smtClean="0">
                          <a:solidFill>
                            <a:srgbClr val="000000"/>
                          </a:solidFill>
                          <a:effectLst/>
                          <a:latin typeface="+mn-lt"/>
                        </a:rPr>
                        <a:t> Application Rate Adjustment</a:t>
                      </a:r>
                    </a:p>
                    <a:p>
                      <a:pPr algn="ctr" fontAlgn="b"/>
                      <a:r>
                        <a:rPr lang="en-US" sz="1200" b="0" i="0" u="none" strike="noStrike" dirty="0" smtClean="0">
                          <a:solidFill>
                            <a:srgbClr val="000000"/>
                          </a:solidFill>
                          <a:effectLst/>
                          <a:latin typeface="+mn-lt"/>
                        </a:rPr>
                        <a:t>For </a:t>
                      </a:r>
                      <a:r>
                        <a:rPr lang="en-US" sz="1200" b="0" i="0" u="none" strike="noStrike" dirty="0">
                          <a:solidFill>
                            <a:srgbClr val="000000"/>
                          </a:solidFill>
                          <a:effectLst/>
                          <a:latin typeface="+mn-lt"/>
                        </a:rPr>
                        <a:t>each 1000 gal/A less than the rate in the table, apply lbs. N fertilizer listed below.</a:t>
                      </a:r>
                    </a:p>
                  </a:txBody>
                  <a:tcPr marL="8932" marR="8932" marT="89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35131">
                <a:tc>
                  <a:txBody>
                    <a:bodyPr/>
                    <a:lstStyle/>
                    <a:p>
                      <a:pPr algn="l" fontAlgn="b"/>
                      <a:r>
                        <a:rPr lang="en-US" sz="1200" b="0" i="0" u="none" strike="noStrike" dirty="0">
                          <a:solidFill>
                            <a:srgbClr val="000000"/>
                          </a:solidFill>
                          <a:effectLst/>
                          <a:latin typeface="+mn-lt"/>
                        </a:rPr>
                        <a:t> </a:t>
                      </a:r>
                    </a:p>
                  </a:txBody>
                  <a:tcPr marL="8932" marR="8932" marT="893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gridSpan="2">
                  <a:txBody>
                    <a:bodyPr/>
                    <a:lstStyle/>
                    <a:p>
                      <a:pPr algn="ctr" fontAlgn="b"/>
                      <a:r>
                        <a:rPr lang="en-US" sz="1200" b="0" i="0" u="none" strike="noStrike" dirty="0">
                          <a:solidFill>
                            <a:srgbClr val="000000"/>
                          </a:solidFill>
                          <a:effectLst/>
                          <a:latin typeface="+mn-lt"/>
                        </a:rPr>
                        <a:t>17-21</a:t>
                      </a:r>
                    </a:p>
                  </a:txBody>
                  <a:tcPr marL="8932" marR="8932" marT="8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b"/>
                      <a:r>
                        <a:rPr lang="en-US" sz="1200" b="0" i="0" u="none" strike="noStrike" dirty="0">
                          <a:solidFill>
                            <a:srgbClr val="000000"/>
                          </a:solidFill>
                          <a:effectLst/>
                          <a:latin typeface="+mn-lt"/>
                        </a:rPr>
                        <a:t>22-25</a:t>
                      </a:r>
                    </a:p>
                  </a:txBody>
                  <a:tcPr marL="8932" marR="8932" marT="8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b"/>
                      <a:r>
                        <a:rPr lang="en-US" sz="1200" b="0" i="0" u="none" strike="noStrike" dirty="0">
                          <a:solidFill>
                            <a:srgbClr val="000000"/>
                          </a:solidFill>
                          <a:effectLst/>
                          <a:latin typeface="+mn-lt"/>
                        </a:rPr>
                        <a:t>26-29</a:t>
                      </a:r>
                    </a:p>
                  </a:txBody>
                  <a:tcPr marL="8932" marR="8932" marT="8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b"/>
                      <a:r>
                        <a:rPr lang="en-US" sz="1200" b="0" i="0" u="none" strike="noStrike" dirty="0">
                          <a:solidFill>
                            <a:srgbClr val="000000"/>
                          </a:solidFill>
                          <a:effectLst/>
                          <a:latin typeface="+mn-lt"/>
                        </a:rPr>
                        <a:t>30-33</a:t>
                      </a:r>
                    </a:p>
                  </a:txBody>
                  <a:tcPr marL="8932" marR="8932" marT="893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vMerge="1">
                  <a:txBody>
                    <a:bodyPr/>
                    <a:lstStyle/>
                    <a:p>
                      <a:endParaRPr lang="en-US"/>
                    </a:p>
                  </a:txBody>
                  <a:tcPr/>
                </a:tc>
              </a:tr>
              <a:tr h="383177">
                <a:tc>
                  <a:txBody>
                    <a:bodyPr/>
                    <a:lstStyle/>
                    <a:p>
                      <a:pPr algn="ctr" fontAlgn="b"/>
                      <a:r>
                        <a:rPr lang="en-US" sz="1200" b="1" i="0" u="none" strike="noStrike" dirty="0">
                          <a:solidFill>
                            <a:srgbClr val="000000"/>
                          </a:solidFill>
                          <a:effectLst/>
                          <a:latin typeface="+mn-lt"/>
                        </a:rPr>
                        <a:t>Manure Application Method</a:t>
                      </a:r>
                    </a:p>
                  </a:txBody>
                  <a:tcPr marL="8932" marR="8932" marT="893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mn-lt"/>
                        </a:rPr>
                        <a:t>Manure gal/A</a:t>
                      </a:r>
                    </a:p>
                  </a:txBody>
                  <a:tcPr marL="8932" marR="8932" marT="8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mn-lt"/>
                        </a:rPr>
                        <a:t>Fert N  lb/A</a:t>
                      </a:r>
                    </a:p>
                  </a:txBody>
                  <a:tcPr marL="8932" marR="8932" marT="8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mn-lt"/>
                        </a:rPr>
                        <a:t>Manure gal/A</a:t>
                      </a:r>
                    </a:p>
                  </a:txBody>
                  <a:tcPr marL="8932" marR="8932" marT="8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mn-lt"/>
                        </a:rPr>
                        <a:t>Fert N  lb/A</a:t>
                      </a:r>
                    </a:p>
                  </a:txBody>
                  <a:tcPr marL="8932" marR="8932" marT="8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mn-lt"/>
                        </a:rPr>
                        <a:t>Manure gal/A</a:t>
                      </a:r>
                    </a:p>
                  </a:txBody>
                  <a:tcPr marL="8932" marR="8932" marT="8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mn-lt"/>
                        </a:rPr>
                        <a:t>Fert N  lb/A</a:t>
                      </a:r>
                    </a:p>
                  </a:txBody>
                  <a:tcPr marL="8932" marR="8932" marT="8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mn-lt"/>
                        </a:rPr>
                        <a:t>Manure gal/A</a:t>
                      </a:r>
                    </a:p>
                  </a:txBody>
                  <a:tcPr marL="8932" marR="8932" marT="8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mn-lt"/>
                        </a:rPr>
                        <a:t>Fert N  lb/A</a:t>
                      </a:r>
                    </a:p>
                  </a:txBody>
                  <a:tcPr marL="8932" marR="8932" marT="89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lang="en-US"/>
                    </a:p>
                  </a:txBody>
                  <a:tcPr/>
                </a:tc>
              </a:tr>
              <a:tr h="377370">
                <a:tc>
                  <a:txBody>
                    <a:bodyPr/>
                    <a:lstStyle/>
                    <a:p>
                      <a:pPr algn="l" fontAlgn="b"/>
                      <a:r>
                        <a:rPr lang="en-US" sz="1200" b="0" i="0" u="none" strike="noStrike" dirty="0">
                          <a:solidFill>
                            <a:srgbClr val="000000"/>
                          </a:solidFill>
                          <a:effectLst/>
                          <a:latin typeface="+mn-lt"/>
                        </a:rPr>
                        <a:t>Spring Incorporation within 1 day</a:t>
                      </a:r>
                    </a:p>
                  </a:txBody>
                  <a:tcPr marL="8932" marR="8932" marT="89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mn-lt"/>
                        </a:rPr>
                        <a:t>9000</a:t>
                      </a:r>
                    </a:p>
                  </a:txBody>
                  <a:tcPr marL="8932" marR="8932" marT="8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mn-lt"/>
                        </a:rPr>
                        <a:t>0</a:t>
                      </a:r>
                    </a:p>
                  </a:txBody>
                  <a:tcPr marL="8932" marR="8932" marT="8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mn-lt"/>
                        </a:rPr>
                        <a:t>11000</a:t>
                      </a:r>
                    </a:p>
                  </a:txBody>
                  <a:tcPr marL="8932" marR="8932" marT="8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mn-lt"/>
                        </a:rPr>
                        <a:t>0</a:t>
                      </a:r>
                    </a:p>
                  </a:txBody>
                  <a:tcPr marL="8932" marR="8932" marT="8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mn-lt"/>
                        </a:rPr>
                        <a:t>14000</a:t>
                      </a:r>
                    </a:p>
                  </a:txBody>
                  <a:tcPr marL="8932" marR="8932" marT="8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mn-lt"/>
                        </a:rPr>
                        <a:t>0</a:t>
                      </a:r>
                    </a:p>
                  </a:txBody>
                  <a:tcPr marL="8932" marR="8932" marT="8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mn-lt"/>
                        </a:rPr>
                        <a:t>16000</a:t>
                      </a:r>
                    </a:p>
                  </a:txBody>
                  <a:tcPr marL="8932" marR="8932" marT="8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mn-lt"/>
                        </a:rPr>
                        <a:t>0</a:t>
                      </a:r>
                    </a:p>
                  </a:txBody>
                  <a:tcPr marL="8932" marR="8932" marT="89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mn-lt"/>
                        </a:rPr>
                        <a:t>14</a:t>
                      </a:r>
                    </a:p>
                  </a:txBody>
                  <a:tcPr marL="8932" marR="8932" marT="89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377370">
                <a:tc>
                  <a:txBody>
                    <a:bodyPr/>
                    <a:lstStyle/>
                    <a:p>
                      <a:pPr algn="l" fontAlgn="b"/>
                      <a:r>
                        <a:rPr lang="en-US" sz="1200" b="0" i="0" u="none" strike="noStrike" dirty="0">
                          <a:solidFill>
                            <a:srgbClr val="000000"/>
                          </a:solidFill>
                          <a:effectLst/>
                          <a:latin typeface="+mn-lt"/>
                        </a:rPr>
                        <a:t>Spring Incorporation within 1 week</a:t>
                      </a:r>
                    </a:p>
                  </a:txBody>
                  <a:tcPr marL="8932" marR="8932" marT="89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mn-lt"/>
                        </a:rPr>
                        <a:t>13000</a:t>
                      </a:r>
                    </a:p>
                  </a:txBody>
                  <a:tcPr marL="8932" marR="8932" marT="8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mn-lt"/>
                        </a:rPr>
                        <a:t>0</a:t>
                      </a:r>
                    </a:p>
                  </a:txBody>
                  <a:tcPr marL="8932" marR="8932" marT="8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mn-lt"/>
                        </a:rPr>
                        <a:t>16000</a:t>
                      </a:r>
                    </a:p>
                  </a:txBody>
                  <a:tcPr marL="8932" marR="8932" marT="8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mn-lt"/>
                        </a:rPr>
                        <a:t>0</a:t>
                      </a:r>
                    </a:p>
                  </a:txBody>
                  <a:tcPr marL="8932" marR="8932" marT="8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mn-lt"/>
                        </a:rPr>
                        <a:t>16000</a:t>
                      </a:r>
                    </a:p>
                  </a:txBody>
                  <a:tcPr marL="8932" marR="8932" marT="8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mn-lt"/>
                        </a:rPr>
                        <a:t>35</a:t>
                      </a:r>
                    </a:p>
                  </a:txBody>
                  <a:tcPr marL="8932" marR="8932" marT="8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mn-lt"/>
                        </a:rPr>
                        <a:t>16000</a:t>
                      </a:r>
                    </a:p>
                  </a:txBody>
                  <a:tcPr marL="8932" marR="8932" marT="8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mn-lt"/>
                        </a:rPr>
                        <a:t>65</a:t>
                      </a:r>
                    </a:p>
                  </a:txBody>
                  <a:tcPr marL="8932" marR="8932" marT="89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mn-lt"/>
                        </a:rPr>
                        <a:t>10</a:t>
                      </a:r>
                    </a:p>
                  </a:txBody>
                  <a:tcPr marL="8932" marR="8932" marT="89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377370">
                <a:tc>
                  <a:txBody>
                    <a:bodyPr/>
                    <a:lstStyle/>
                    <a:p>
                      <a:pPr algn="l" fontAlgn="b"/>
                      <a:r>
                        <a:rPr lang="en-US" sz="1200" b="0" i="0" u="none" strike="noStrike" dirty="0">
                          <a:solidFill>
                            <a:srgbClr val="000000"/>
                          </a:solidFill>
                          <a:effectLst/>
                          <a:latin typeface="+mn-lt"/>
                        </a:rPr>
                        <a:t>Spring No Incorporation</a:t>
                      </a:r>
                    </a:p>
                  </a:txBody>
                  <a:tcPr marL="8932" marR="8932" marT="89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mn-lt"/>
                        </a:rPr>
                        <a:t>16000</a:t>
                      </a:r>
                    </a:p>
                  </a:txBody>
                  <a:tcPr marL="8932" marR="8932" marT="8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mn-lt"/>
                        </a:rPr>
                        <a:t>40</a:t>
                      </a:r>
                    </a:p>
                  </a:txBody>
                  <a:tcPr marL="8932" marR="8932" marT="8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mn-lt"/>
                        </a:rPr>
                        <a:t>16000</a:t>
                      </a:r>
                    </a:p>
                  </a:txBody>
                  <a:tcPr marL="8932" marR="8932" marT="8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mn-lt"/>
                        </a:rPr>
                        <a:t>70</a:t>
                      </a:r>
                    </a:p>
                  </a:txBody>
                  <a:tcPr marL="8932" marR="8932" marT="8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mn-lt"/>
                        </a:rPr>
                        <a:t>16000</a:t>
                      </a:r>
                    </a:p>
                  </a:txBody>
                  <a:tcPr marL="8932" marR="8932" marT="8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mn-lt"/>
                        </a:rPr>
                        <a:t>100</a:t>
                      </a:r>
                    </a:p>
                  </a:txBody>
                  <a:tcPr marL="8932" marR="8932" marT="8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mn-lt"/>
                        </a:rPr>
                        <a:t>16000</a:t>
                      </a:r>
                    </a:p>
                  </a:txBody>
                  <a:tcPr marL="8932" marR="8932" marT="8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mn-lt"/>
                        </a:rPr>
                        <a:t>130</a:t>
                      </a:r>
                    </a:p>
                  </a:txBody>
                  <a:tcPr marL="8932" marR="8932" marT="89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mn-lt"/>
                        </a:rPr>
                        <a:t>6</a:t>
                      </a:r>
                    </a:p>
                  </a:txBody>
                  <a:tcPr marL="8932" marR="8932" marT="89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377370">
                <a:tc>
                  <a:txBody>
                    <a:bodyPr/>
                    <a:lstStyle/>
                    <a:p>
                      <a:pPr algn="l" fontAlgn="b"/>
                      <a:r>
                        <a:rPr lang="en-US" sz="1200" b="0" i="0" u="none" strike="noStrike" dirty="0">
                          <a:solidFill>
                            <a:srgbClr val="000000"/>
                          </a:solidFill>
                          <a:effectLst/>
                          <a:latin typeface="+mn-lt"/>
                        </a:rPr>
                        <a:t>Fall </a:t>
                      </a:r>
                    </a:p>
                  </a:txBody>
                  <a:tcPr marL="8932" marR="8932" marT="89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mn-lt"/>
                        </a:rPr>
                        <a:t>16000</a:t>
                      </a:r>
                    </a:p>
                  </a:txBody>
                  <a:tcPr marL="8932" marR="8932" marT="8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mn-lt"/>
                        </a:rPr>
                        <a:t>40</a:t>
                      </a:r>
                    </a:p>
                  </a:txBody>
                  <a:tcPr marL="8932" marR="8932" marT="8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mn-lt"/>
                        </a:rPr>
                        <a:t>16000</a:t>
                      </a:r>
                    </a:p>
                  </a:txBody>
                  <a:tcPr marL="8932" marR="8932" marT="8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mn-lt"/>
                        </a:rPr>
                        <a:t>70</a:t>
                      </a:r>
                    </a:p>
                  </a:txBody>
                  <a:tcPr marL="8932" marR="8932" marT="8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mn-lt"/>
                        </a:rPr>
                        <a:t>16000</a:t>
                      </a:r>
                    </a:p>
                  </a:txBody>
                  <a:tcPr marL="8932" marR="8932" marT="8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mn-lt"/>
                        </a:rPr>
                        <a:t>100</a:t>
                      </a:r>
                    </a:p>
                  </a:txBody>
                  <a:tcPr marL="8932" marR="8932" marT="8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mn-lt"/>
                        </a:rPr>
                        <a:t>16000</a:t>
                      </a:r>
                    </a:p>
                  </a:txBody>
                  <a:tcPr marL="8932" marR="8932" marT="8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mn-lt"/>
                        </a:rPr>
                        <a:t>130</a:t>
                      </a:r>
                    </a:p>
                  </a:txBody>
                  <a:tcPr marL="8932" marR="8932" marT="89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mn-lt"/>
                        </a:rPr>
                        <a:t>6</a:t>
                      </a:r>
                    </a:p>
                  </a:txBody>
                  <a:tcPr marL="8932" marR="8932" marT="89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377370">
                <a:tc>
                  <a:txBody>
                    <a:bodyPr/>
                    <a:lstStyle/>
                    <a:p>
                      <a:pPr algn="l" fontAlgn="b"/>
                      <a:r>
                        <a:rPr lang="en-US" sz="1200" b="0" i="0" u="none" strike="noStrike" dirty="0">
                          <a:solidFill>
                            <a:srgbClr val="000000"/>
                          </a:solidFill>
                          <a:effectLst/>
                          <a:latin typeface="+mn-lt"/>
                        </a:rPr>
                        <a:t>Winter with cover crop</a:t>
                      </a:r>
                    </a:p>
                  </a:txBody>
                  <a:tcPr marL="8932" marR="8932" marT="89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mn-lt"/>
                        </a:rPr>
                        <a:t>5000</a:t>
                      </a:r>
                    </a:p>
                  </a:txBody>
                  <a:tcPr marL="8932" marR="8932" marT="8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mn-lt"/>
                        </a:rPr>
                        <a:t>75</a:t>
                      </a:r>
                    </a:p>
                  </a:txBody>
                  <a:tcPr marL="8932" marR="8932" marT="8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mn-lt"/>
                        </a:rPr>
                        <a:t>5000</a:t>
                      </a:r>
                    </a:p>
                  </a:txBody>
                  <a:tcPr marL="8932" marR="8932" marT="8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mn-lt"/>
                        </a:rPr>
                        <a:t>105</a:t>
                      </a:r>
                    </a:p>
                  </a:txBody>
                  <a:tcPr marL="8932" marR="8932" marT="8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mn-lt"/>
                        </a:rPr>
                        <a:t>5000</a:t>
                      </a:r>
                    </a:p>
                  </a:txBody>
                  <a:tcPr marL="8932" marR="8932" marT="8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mn-lt"/>
                        </a:rPr>
                        <a:t>135</a:t>
                      </a:r>
                    </a:p>
                  </a:txBody>
                  <a:tcPr marL="8932" marR="8932" marT="8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mn-lt"/>
                        </a:rPr>
                        <a:t>5000</a:t>
                      </a:r>
                    </a:p>
                  </a:txBody>
                  <a:tcPr marL="8932" marR="8932" marT="8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mn-lt"/>
                        </a:rPr>
                        <a:t>165</a:t>
                      </a:r>
                    </a:p>
                  </a:txBody>
                  <a:tcPr marL="8932" marR="8932" marT="89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mn-lt"/>
                        </a:rPr>
                        <a:t>11</a:t>
                      </a:r>
                    </a:p>
                  </a:txBody>
                  <a:tcPr marL="8932" marR="8932" marT="89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396242">
                <a:tc>
                  <a:txBody>
                    <a:bodyPr/>
                    <a:lstStyle/>
                    <a:p>
                      <a:pPr algn="l" fontAlgn="b"/>
                      <a:r>
                        <a:rPr lang="en-US" sz="1200" b="0" i="0" u="none" strike="noStrike" dirty="0">
                          <a:solidFill>
                            <a:srgbClr val="000000"/>
                          </a:solidFill>
                          <a:effectLst/>
                          <a:latin typeface="+mn-lt"/>
                        </a:rPr>
                        <a:t>Winter No cover crop</a:t>
                      </a:r>
                    </a:p>
                  </a:txBody>
                  <a:tcPr marL="8932" marR="8932" marT="89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mn-lt"/>
                        </a:rPr>
                        <a:t>5000</a:t>
                      </a:r>
                    </a:p>
                  </a:txBody>
                  <a:tcPr marL="8932" marR="8932" marT="8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mn-lt"/>
                        </a:rPr>
                        <a:t>100</a:t>
                      </a:r>
                    </a:p>
                  </a:txBody>
                  <a:tcPr marL="8932" marR="8932" marT="8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mn-lt"/>
                        </a:rPr>
                        <a:t>5000</a:t>
                      </a:r>
                    </a:p>
                  </a:txBody>
                  <a:tcPr marL="8932" marR="8932" marT="8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mn-lt"/>
                        </a:rPr>
                        <a:t>130</a:t>
                      </a:r>
                    </a:p>
                  </a:txBody>
                  <a:tcPr marL="8932" marR="8932" marT="8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mn-lt"/>
                        </a:rPr>
                        <a:t>5000</a:t>
                      </a:r>
                    </a:p>
                  </a:txBody>
                  <a:tcPr marL="8932" marR="8932" marT="8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mn-lt"/>
                        </a:rPr>
                        <a:t>160</a:t>
                      </a:r>
                    </a:p>
                  </a:txBody>
                  <a:tcPr marL="8932" marR="8932" marT="8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mn-lt"/>
                        </a:rPr>
                        <a:t>5000</a:t>
                      </a:r>
                    </a:p>
                  </a:txBody>
                  <a:tcPr marL="8932" marR="8932" marT="8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mn-lt"/>
                        </a:rPr>
                        <a:t>190</a:t>
                      </a:r>
                    </a:p>
                  </a:txBody>
                  <a:tcPr marL="8932" marR="8932" marT="89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mn-lt"/>
                        </a:rPr>
                        <a:t>6</a:t>
                      </a:r>
                    </a:p>
                  </a:txBody>
                  <a:tcPr marL="8932" marR="8932" marT="89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8" name="Rounded Rectangle 7"/>
          <p:cNvSpPr/>
          <p:nvPr/>
        </p:nvSpPr>
        <p:spPr>
          <a:xfrm>
            <a:off x="3645136" y="1956025"/>
            <a:ext cx="1240373" cy="238535"/>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a:xfrm>
            <a:off x="130629" y="3529010"/>
            <a:ext cx="2290354" cy="381137"/>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Rounded Rectangle 9"/>
          <p:cNvSpPr/>
          <p:nvPr/>
        </p:nvSpPr>
        <p:spPr>
          <a:xfrm>
            <a:off x="3648016" y="3546291"/>
            <a:ext cx="1254910" cy="372565"/>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11" name="Straight Arrow Connector 10"/>
          <p:cNvCxnSpPr/>
          <p:nvPr/>
        </p:nvCxnSpPr>
        <p:spPr>
          <a:xfrm>
            <a:off x="2420983" y="3719579"/>
            <a:ext cx="1210491" cy="20623"/>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264182" y="2218099"/>
            <a:ext cx="11289" cy="1328192"/>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39337" y="1602377"/>
            <a:ext cx="8882743" cy="3492137"/>
          </a:xfrm>
          <a:prstGeom prst="rect">
            <a:avLst/>
          </a:prstGeom>
          <a:noFill/>
          <a:ln w="38100"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
          <p:cNvSpPr txBox="1">
            <a:spLocks noChangeArrowheads="1"/>
          </p:cNvSpPr>
          <p:nvPr/>
        </p:nvSpPr>
        <p:spPr bwMode="auto">
          <a:xfrm>
            <a:off x="955946" y="365080"/>
            <a:ext cx="6708775" cy="923330"/>
          </a:xfrm>
          <a:prstGeom prst="rect">
            <a:avLst/>
          </a:prstGeom>
          <a:noFill/>
          <a:ln w="9525">
            <a:noFill/>
            <a:miter lim="800000"/>
            <a:headEnd/>
            <a:tailEnd/>
          </a:ln>
        </p:spPr>
        <p:txBody>
          <a:bodyPr>
            <a:spAutoFit/>
          </a:bodyPr>
          <a:lstStyle/>
          <a:p>
            <a:pPr marL="342900" indent="-342900">
              <a:buFont typeface="+mj-lt"/>
              <a:buAutoNum type="arabicPeriod"/>
            </a:pPr>
            <a:r>
              <a:rPr lang="en-US" b="1" dirty="0"/>
              <a:t>Find the yield at the top</a:t>
            </a:r>
          </a:p>
          <a:p>
            <a:pPr marL="342900" indent="-342900">
              <a:buFont typeface="+mj-lt"/>
              <a:buAutoNum type="arabicPeriod"/>
            </a:pPr>
            <a:r>
              <a:rPr lang="en-US" b="1" dirty="0"/>
              <a:t>Find the application method in the left column</a:t>
            </a:r>
          </a:p>
          <a:p>
            <a:pPr marL="342900" indent="-342900">
              <a:buFont typeface="+mj-lt"/>
              <a:buAutoNum type="arabicPeriod"/>
            </a:pPr>
            <a:r>
              <a:rPr lang="en-US" b="1" dirty="0"/>
              <a:t>Read the rate from the table </a:t>
            </a:r>
          </a:p>
        </p:txBody>
      </p:sp>
      <p:sp>
        <p:nvSpPr>
          <p:cNvPr id="16" name="TextBox 15"/>
          <p:cNvSpPr txBox="1"/>
          <p:nvPr/>
        </p:nvSpPr>
        <p:spPr>
          <a:xfrm>
            <a:off x="6427518" y="4078851"/>
            <a:ext cx="2594562" cy="2031325"/>
          </a:xfrm>
          <a:prstGeom prst="rect">
            <a:avLst/>
          </a:prstGeom>
          <a:solidFill>
            <a:srgbClr val="FFFF00"/>
          </a:solidFill>
          <a:ln w="19050">
            <a:solidFill>
              <a:schemeClr val="tx1"/>
            </a:solidFill>
          </a:ln>
        </p:spPr>
        <p:txBody>
          <a:bodyPr wrap="square" rtlCol="0">
            <a:spAutoFit/>
          </a:bodyPr>
          <a:lstStyle/>
          <a:p>
            <a:pPr fontAlgn="b"/>
            <a:r>
              <a:rPr lang="en-US" sz="1400" b="1" dirty="0" smtClean="0">
                <a:latin typeface="+mn-lt"/>
              </a:rPr>
              <a:t>No more than 9000 gal/A of liquid manure can be applied in a single application. </a:t>
            </a:r>
          </a:p>
          <a:p>
            <a:pPr fontAlgn="b"/>
            <a:endParaRPr lang="en-US" sz="1400" b="1" dirty="0" smtClean="0">
              <a:latin typeface="+mn-lt"/>
            </a:endParaRPr>
          </a:p>
          <a:p>
            <a:pPr fontAlgn="b"/>
            <a:r>
              <a:rPr lang="en-US" sz="1400" b="1" dirty="0" smtClean="0">
                <a:latin typeface="+mn-lt"/>
              </a:rPr>
              <a:t>Spilt higher rates into multiple applications.</a:t>
            </a:r>
          </a:p>
          <a:p>
            <a:pPr fontAlgn="b"/>
            <a:endParaRPr lang="en-US" sz="1400" b="1" dirty="0">
              <a:latin typeface="+mn-lt"/>
            </a:endParaRPr>
          </a:p>
          <a:p>
            <a:pPr fontAlgn="b"/>
            <a:r>
              <a:rPr lang="en-US" sz="1400" b="1" dirty="0">
                <a:latin typeface="+mn-lt"/>
              </a:rPr>
              <a:t>N based rates N are also limited to 3X P </a:t>
            </a:r>
            <a:r>
              <a:rPr lang="en-US" sz="1400" b="1" dirty="0" smtClean="0">
                <a:latin typeface="+mn-lt"/>
              </a:rPr>
              <a:t>removal</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1502109012"/>
              </p:ext>
            </p:extLst>
          </p:nvPr>
        </p:nvGraphicFramePr>
        <p:xfrm>
          <a:off x="225746" y="1157218"/>
          <a:ext cx="8686799" cy="4982830"/>
        </p:xfrm>
        <a:graphic>
          <a:graphicData uri="http://schemas.openxmlformats.org/drawingml/2006/table">
            <a:tbl>
              <a:tblPr firstRow="1" bandRow="1">
                <a:tableStyleId>{5940675A-B579-460E-94D1-54222C63F5DA}</a:tableStyleId>
              </a:tblPr>
              <a:tblGrid>
                <a:gridCol w="1482226"/>
                <a:gridCol w="1136285"/>
                <a:gridCol w="886690"/>
                <a:gridCol w="1320887"/>
                <a:gridCol w="1159077"/>
                <a:gridCol w="1080652"/>
                <a:gridCol w="1620982"/>
              </a:tblGrid>
              <a:tr h="734281">
                <a:tc>
                  <a:txBody>
                    <a:bodyPr/>
                    <a:lstStyle/>
                    <a:p>
                      <a:pPr algn="ctr"/>
                      <a:r>
                        <a:rPr lang="en-US" sz="1000" b="1" dirty="0" smtClean="0">
                          <a:latin typeface="Trebuchet MS" pitchFamily="34" charset="0"/>
                        </a:rPr>
                        <a:t>Crop Group and Yield (a)</a:t>
                      </a:r>
                      <a:endParaRPr lang="en-US" sz="1000" b="1" dirty="0">
                        <a:latin typeface="Trebuchet MS" pitchFamily="34" charset="0"/>
                      </a:endParaRPr>
                    </a:p>
                  </a:txBody>
                  <a:tcPr marL="91434" marR="91434" marT="45722" marB="45722" anchor="ctr">
                    <a:solidFill>
                      <a:schemeClr val="bg1"/>
                    </a:solidFill>
                  </a:tcPr>
                </a:tc>
                <a:tc>
                  <a:txBody>
                    <a:bodyPr/>
                    <a:lstStyle/>
                    <a:p>
                      <a:pPr algn="ctr"/>
                      <a:r>
                        <a:rPr lang="en-US" sz="1000" b="1" dirty="0" smtClean="0">
                          <a:latin typeface="Trebuchet MS" pitchFamily="34" charset="0"/>
                        </a:rPr>
                        <a:t>Manure Group (b)</a:t>
                      </a:r>
                      <a:endParaRPr lang="en-US" sz="1000" b="1" dirty="0">
                        <a:latin typeface="Trebuchet MS" pitchFamily="34" charset="0"/>
                      </a:endParaRPr>
                    </a:p>
                  </a:txBody>
                  <a:tcPr marL="91434" marR="91434" marT="45722" marB="45722" anchor="ctr">
                    <a:solidFill>
                      <a:schemeClr val="bg1"/>
                    </a:solidFill>
                  </a:tcPr>
                </a:tc>
                <a:tc>
                  <a:txBody>
                    <a:bodyPr/>
                    <a:lstStyle/>
                    <a:p>
                      <a:pPr algn="ctr"/>
                      <a:r>
                        <a:rPr lang="en-US" sz="1000" b="1" dirty="0" smtClean="0">
                          <a:latin typeface="Trebuchet MS" pitchFamily="34" charset="0"/>
                        </a:rPr>
                        <a:t>Application Season (c )</a:t>
                      </a:r>
                      <a:endParaRPr lang="en-US" sz="1000" b="1" dirty="0">
                        <a:latin typeface="Trebuchet MS" pitchFamily="34" charset="0"/>
                      </a:endParaRPr>
                    </a:p>
                  </a:txBody>
                  <a:tcPr marL="91434" marR="91434" marT="45722" marB="45722" anchor="ctr">
                    <a:solidFill>
                      <a:schemeClr val="bg1"/>
                    </a:solidFill>
                  </a:tcPr>
                </a:tc>
                <a:tc>
                  <a:txBody>
                    <a:bodyPr/>
                    <a:lstStyle/>
                    <a:p>
                      <a:pPr algn="ctr"/>
                      <a:r>
                        <a:rPr lang="en-US" sz="1000" b="1" dirty="0" smtClean="0">
                          <a:latin typeface="Trebuchet MS" pitchFamily="34" charset="0"/>
                        </a:rPr>
                        <a:t>Planned Application Rate from C, NBS, PI * (d)</a:t>
                      </a:r>
                      <a:endParaRPr lang="en-US" sz="1000" b="1" dirty="0">
                        <a:latin typeface="Trebuchet MS" pitchFamily="34" charset="0"/>
                      </a:endParaRPr>
                    </a:p>
                  </a:txBody>
                  <a:tcPr marL="91434" marR="91434" marT="45722" marB="45722" anchor="ctr">
                    <a:solidFill>
                      <a:schemeClr val="bg1"/>
                    </a:solidFill>
                  </a:tcPr>
                </a:tc>
                <a:tc>
                  <a:txBody>
                    <a:bodyPr/>
                    <a:lstStyle/>
                    <a:p>
                      <a:pPr algn="ctr"/>
                      <a:r>
                        <a:rPr lang="en-US" sz="1000" b="1" dirty="0" smtClean="0">
                          <a:latin typeface="Trebuchet MS" pitchFamily="34" charset="0"/>
                        </a:rPr>
                        <a:t>Incorporation</a:t>
                      </a:r>
                      <a:r>
                        <a:rPr lang="en-US" sz="1000" b="1" baseline="0" dirty="0" smtClean="0">
                          <a:latin typeface="Trebuchet MS" pitchFamily="34" charset="0"/>
                        </a:rPr>
                        <a:t> Timing (e)</a:t>
                      </a:r>
                      <a:endParaRPr lang="en-US" sz="1000" b="1" dirty="0">
                        <a:latin typeface="Trebuchet MS" pitchFamily="34" charset="0"/>
                      </a:endParaRPr>
                    </a:p>
                  </a:txBody>
                  <a:tcPr marL="91434" marR="91434" marT="45722" marB="45722" anchor="ctr">
                    <a:solidFill>
                      <a:schemeClr val="bg1"/>
                    </a:solidFill>
                  </a:tcPr>
                </a:tc>
                <a:tc>
                  <a:txBody>
                    <a:bodyPr/>
                    <a:lstStyle/>
                    <a:p>
                      <a:pPr algn="ctr"/>
                      <a:r>
                        <a:rPr lang="en-US" sz="1000" b="1" dirty="0" smtClean="0">
                          <a:latin typeface="Trebuchet MS" pitchFamily="34" charset="0"/>
                        </a:rPr>
                        <a:t>Commercial Fertilizer Application Rate (f)</a:t>
                      </a:r>
                      <a:endParaRPr lang="en-US" sz="1000" b="1" dirty="0">
                        <a:latin typeface="Trebuchet MS" pitchFamily="34" charset="0"/>
                      </a:endParaRPr>
                    </a:p>
                  </a:txBody>
                  <a:tcPr marL="91434" marR="91434" marT="45722" marB="45722" anchor="ctr">
                    <a:solidFill>
                      <a:schemeClr val="bg1"/>
                    </a:solidFill>
                  </a:tcPr>
                </a:tc>
                <a:tc>
                  <a:txBody>
                    <a:bodyPr/>
                    <a:lstStyle/>
                    <a:p>
                      <a:pPr algn="ctr"/>
                      <a:r>
                        <a:rPr lang="en-US" sz="1000" b="1" dirty="0" smtClean="0">
                          <a:latin typeface="Trebuchet MS" pitchFamily="34" charset="0"/>
                        </a:rPr>
                        <a:t>Fields where this crop group can</a:t>
                      </a:r>
                      <a:r>
                        <a:rPr lang="en-US" sz="1000" b="1" baseline="0" dirty="0" smtClean="0">
                          <a:latin typeface="Trebuchet MS" pitchFamily="34" charset="0"/>
                        </a:rPr>
                        <a:t> be used (g)</a:t>
                      </a:r>
                      <a:endParaRPr lang="en-US" sz="1000" b="1" dirty="0">
                        <a:latin typeface="Trebuchet MS" pitchFamily="34" charset="0"/>
                      </a:endParaRPr>
                    </a:p>
                  </a:txBody>
                  <a:tcPr marL="91434" marR="91434" marT="45722" marB="45722" anchor="ctr">
                    <a:solidFill>
                      <a:schemeClr val="bg1"/>
                    </a:solidFill>
                  </a:tcPr>
                </a:tc>
              </a:tr>
              <a:tr h="414676">
                <a:tc>
                  <a:txBody>
                    <a:bodyPr/>
                    <a:lstStyle/>
                    <a:p>
                      <a:pPr algn="ctr"/>
                      <a:r>
                        <a:rPr lang="en-US" sz="1200" b="1" dirty="0" smtClean="0">
                          <a:solidFill>
                            <a:srgbClr val="0000FF"/>
                          </a:solidFill>
                          <a:latin typeface="Trebuchet MS" pitchFamily="34" charset="0"/>
                        </a:rPr>
                        <a:t>Corn Silage</a:t>
                      </a:r>
                    </a:p>
                    <a:p>
                      <a:pPr algn="ctr"/>
                      <a:r>
                        <a:rPr lang="en-US" sz="1200" b="1" dirty="0" smtClean="0">
                          <a:solidFill>
                            <a:srgbClr val="0000FF"/>
                          </a:solidFill>
                          <a:latin typeface="Trebuchet MS" pitchFamily="34" charset="0"/>
                        </a:rPr>
                        <a:t>(23 T/A)</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Liquid</a:t>
                      </a:r>
                      <a:r>
                        <a:rPr lang="en-US" sz="1200" b="1" baseline="0" dirty="0" smtClean="0">
                          <a:solidFill>
                            <a:srgbClr val="0000FF"/>
                          </a:solidFill>
                          <a:latin typeface="Trebuchet MS" pitchFamily="34" charset="0"/>
                        </a:rPr>
                        <a:t> Dairy</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Spring</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r>
                        <a:rPr lang="en-US" sz="1200" b="1" dirty="0" smtClean="0">
                          <a:solidFill>
                            <a:srgbClr val="C00000"/>
                          </a:solidFill>
                          <a:latin typeface="Trebuchet MS" pitchFamily="34" charset="0"/>
                        </a:rPr>
                        <a:t>9000 gal/A</a:t>
                      </a:r>
                    </a:p>
                    <a:p>
                      <a:pPr algn="ctr"/>
                      <a:r>
                        <a:rPr lang="en-US" sz="1200" b="1" dirty="0" smtClean="0">
                          <a:solidFill>
                            <a:srgbClr val="C00000"/>
                          </a:solidFill>
                          <a:latin typeface="Trebuchet MS" pitchFamily="34" charset="0"/>
                        </a:rPr>
                        <a:t>C</a:t>
                      </a:r>
                      <a:endParaRPr lang="en-US" sz="1200" b="1" dirty="0">
                        <a:solidFill>
                          <a:srgbClr val="C00000"/>
                        </a:solidFill>
                        <a:latin typeface="Trebuchet MS" pitchFamily="34"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No lncorporation</a:t>
                      </a:r>
                      <a:endParaRPr lang="en-US" sz="1200" b="1" dirty="0">
                        <a:solidFill>
                          <a:srgbClr val="0000FF"/>
                        </a:solidFill>
                        <a:latin typeface="Trebuchet MS" pitchFamily="34" charset="0"/>
                      </a:endParaRPr>
                    </a:p>
                  </a:txBody>
                  <a:tcPr marL="91434" marR="91434" marT="45723" marB="45723" anchor="ctr">
                    <a:solidFill>
                      <a:schemeClr val="bg1"/>
                    </a:solidFill>
                  </a:tcPr>
                </a:tc>
                <a:tc>
                  <a:txBody>
                    <a:bodyPr/>
                    <a:lstStyle/>
                    <a:p>
                      <a:pPr algn="ctr"/>
                      <a:endParaRPr lang="en-US" sz="1000" b="1" dirty="0">
                        <a:solidFill>
                          <a:srgbClr val="0033CC"/>
                        </a:solidFill>
                        <a:latin typeface="Trebuchet MS" pitchFamily="34" charset="0"/>
                      </a:endParaRPr>
                    </a:p>
                  </a:txBody>
                  <a:tcPr marL="91434" marR="91434" marT="45722" marB="45722" anchor="ctr">
                    <a:solidFill>
                      <a:schemeClr val="bg1"/>
                    </a:solidFill>
                  </a:tcPr>
                </a:tc>
                <a:tc>
                  <a:txBody>
                    <a:bodyPr/>
                    <a:lstStyle/>
                    <a:p>
                      <a:pPr algn="ctr"/>
                      <a:endParaRPr lang="en-US" sz="1000" b="1" dirty="0">
                        <a:solidFill>
                          <a:srgbClr val="0033CC"/>
                        </a:solidFill>
                        <a:latin typeface="Trebuchet MS" pitchFamily="34" charset="0"/>
                      </a:endParaRPr>
                    </a:p>
                  </a:txBody>
                  <a:tcPr marL="91434" marR="91434" marT="45722" marB="45722" anchor="ctr">
                    <a:solidFill>
                      <a:schemeClr val="bg1"/>
                    </a:solidFill>
                  </a:tcPr>
                </a:tc>
              </a:tr>
              <a:tr h="486223">
                <a:tc>
                  <a:txBody>
                    <a:bodyPr/>
                    <a:lstStyle/>
                    <a:p>
                      <a:pPr algn="ctr"/>
                      <a:r>
                        <a:rPr lang="en-US" sz="1200" b="1" dirty="0" smtClean="0">
                          <a:solidFill>
                            <a:srgbClr val="0000FF"/>
                          </a:solidFill>
                          <a:latin typeface="Trebuchet MS" pitchFamily="34" charset="0"/>
                        </a:rPr>
                        <a:t>Corn Silage After</a:t>
                      </a:r>
                      <a:r>
                        <a:rPr lang="en-US" sz="1200" b="1" baseline="0" dirty="0" smtClean="0">
                          <a:solidFill>
                            <a:srgbClr val="0000FF"/>
                          </a:solidFill>
                          <a:latin typeface="Trebuchet MS" pitchFamily="34" charset="0"/>
                        </a:rPr>
                        <a:t> Alfalfa </a:t>
                      </a:r>
                      <a:r>
                        <a:rPr lang="en-US" sz="1200" b="1" dirty="0" smtClean="0">
                          <a:solidFill>
                            <a:srgbClr val="0000FF"/>
                          </a:solidFill>
                          <a:latin typeface="Trebuchet MS" pitchFamily="34" charset="0"/>
                        </a:rPr>
                        <a:t>(23 T/A)</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00FF"/>
                          </a:solidFill>
                          <a:latin typeface="Trebuchet MS" pitchFamily="34" charset="0"/>
                        </a:rPr>
                        <a:t>Liquid</a:t>
                      </a:r>
                      <a:r>
                        <a:rPr lang="en-US" sz="1200" b="1" baseline="0" dirty="0" smtClean="0">
                          <a:solidFill>
                            <a:srgbClr val="0000FF"/>
                          </a:solidFill>
                          <a:latin typeface="Trebuchet MS" pitchFamily="34" charset="0"/>
                        </a:rPr>
                        <a:t> Dairy</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Spring</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smtClean="0">
                          <a:solidFill>
                            <a:schemeClr val="tx1">
                              <a:lumMod val="75000"/>
                              <a:lumOff val="25000"/>
                            </a:schemeClr>
                          </a:solidFill>
                          <a:latin typeface="Lucida Handwriting" pitchFamily="66" charset="0"/>
                        </a:rPr>
                        <a:t>9000 gal/A</a:t>
                      </a:r>
                      <a:endParaRPr lang="en-US" sz="1000" b="1" dirty="0">
                        <a:solidFill>
                          <a:schemeClr val="tx1">
                            <a:lumMod val="75000"/>
                            <a:lumOff val="25000"/>
                          </a:schemeClr>
                        </a:solidFill>
                        <a:latin typeface="Lucida Handwriting" pitchFamily="66"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Inc. &lt; 1 Week</a:t>
                      </a:r>
                      <a:endParaRPr lang="en-US" sz="1200" b="1" dirty="0">
                        <a:solidFill>
                          <a:srgbClr val="0000FF"/>
                        </a:solidFill>
                        <a:latin typeface="Trebuchet MS" pitchFamily="34" charset="0"/>
                      </a:endParaRPr>
                    </a:p>
                  </a:txBody>
                  <a:tcPr marL="91434" marR="91434" marT="45723" marB="45723" anchor="ctr">
                    <a:solidFill>
                      <a:schemeClr val="bg1"/>
                    </a:solidFill>
                  </a:tcPr>
                </a:tc>
                <a:tc>
                  <a:txBody>
                    <a:bodyPr/>
                    <a:lstStyle/>
                    <a:p>
                      <a:pPr algn="ctr"/>
                      <a:endParaRPr lang="en-US" sz="1000" b="1" dirty="0">
                        <a:solidFill>
                          <a:srgbClr val="0033CC"/>
                        </a:solidFill>
                        <a:latin typeface="Trebuchet MS" pitchFamily="34" charset="0"/>
                      </a:endParaRPr>
                    </a:p>
                  </a:txBody>
                  <a:tcPr marL="91434" marR="91434" marT="45722" marB="45722" anchor="ctr">
                    <a:solidFill>
                      <a:schemeClr val="bg1"/>
                    </a:solidFill>
                  </a:tcPr>
                </a:tc>
                <a:tc>
                  <a:txBody>
                    <a:bodyPr/>
                    <a:lstStyle/>
                    <a:p>
                      <a:pPr algn="ctr"/>
                      <a:endParaRPr lang="en-US" sz="1000" b="1" dirty="0">
                        <a:solidFill>
                          <a:srgbClr val="0033CC"/>
                        </a:solidFill>
                        <a:latin typeface="Trebuchet MS" pitchFamily="34" charset="0"/>
                      </a:endParaRPr>
                    </a:p>
                  </a:txBody>
                  <a:tcPr marL="91434" marR="91434" marT="45722" marB="45722" anchor="ctr">
                    <a:solidFill>
                      <a:schemeClr val="bg1"/>
                    </a:solidFill>
                  </a:tcPr>
                </a:tc>
              </a:tr>
              <a:tr h="461613">
                <a:tc>
                  <a:txBody>
                    <a:bodyPr/>
                    <a:lstStyle/>
                    <a:p>
                      <a:pPr algn="ctr"/>
                      <a:r>
                        <a:rPr lang="en-US" sz="1200" b="1" dirty="0" smtClean="0">
                          <a:solidFill>
                            <a:srgbClr val="0000FF"/>
                          </a:solidFill>
                          <a:latin typeface="Trebuchet MS" pitchFamily="34" charset="0"/>
                        </a:rPr>
                        <a:t>Grass Hay</a:t>
                      </a:r>
                      <a:r>
                        <a:rPr lang="en-US" sz="1200" b="1" baseline="0" dirty="0" smtClean="0">
                          <a:solidFill>
                            <a:srgbClr val="0000FF"/>
                          </a:solidFill>
                          <a:latin typeface="Trebuchet MS" pitchFamily="34" charset="0"/>
                        </a:rPr>
                        <a:t> (4 T/A)</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00FF"/>
                          </a:solidFill>
                          <a:latin typeface="Trebuchet MS" pitchFamily="34" charset="0"/>
                        </a:rPr>
                        <a:t>Liquid</a:t>
                      </a:r>
                      <a:r>
                        <a:rPr lang="en-US" sz="1200" b="1" baseline="0" dirty="0" smtClean="0">
                          <a:solidFill>
                            <a:srgbClr val="0000FF"/>
                          </a:solidFill>
                          <a:latin typeface="Trebuchet MS" pitchFamily="34" charset="0"/>
                        </a:rPr>
                        <a:t> Dairy</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Summer</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smtClean="0">
                          <a:solidFill>
                            <a:schemeClr val="tx1">
                              <a:lumMod val="75000"/>
                              <a:lumOff val="25000"/>
                            </a:schemeClr>
                          </a:solidFill>
                          <a:latin typeface="Lucida Handwriting" pitchFamily="66" charset="0"/>
                        </a:rPr>
                        <a:t>4000 gal/A</a:t>
                      </a:r>
                      <a:endParaRPr lang="en-US" sz="1000" b="1" dirty="0">
                        <a:solidFill>
                          <a:schemeClr val="tx1">
                            <a:lumMod val="75000"/>
                            <a:lumOff val="25000"/>
                          </a:schemeClr>
                        </a:solidFill>
                        <a:latin typeface="Lucida Handwriting" pitchFamily="66"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No lncorporation</a:t>
                      </a:r>
                      <a:endParaRPr lang="en-US" sz="1200" b="1" dirty="0">
                        <a:solidFill>
                          <a:srgbClr val="0000FF"/>
                        </a:solidFill>
                        <a:latin typeface="Trebuchet MS" pitchFamily="34" charset="0"/>
                      </a:endParaRPr>
                    </a:p>
                  </a:txBody>
                  <a:tcPr marL="91434" marR="91434" marT="45723" marB="45723" anchor="ctr">
                    <a:solidFill>
                      <a:schemeClr val="bg1"/>
                    </a:solidFill>
                  </a:tcPr>
                </a:tc>
                <a:tc>
                  <a:txBody>
                    <a:bodyPr/>
                    <a:lstStyle/>
                    <a:p>
                      <a:pPr algn="ctr"/>
                      <a:endParaRPr lang="en-US" sz="1000" b="1" dirty="0">
                        <a:solidFill>
                          <a:srgbClr val="0033CC"/>
                        </a:solidFill>
                        <a:latin typeface="Trebuchet MS" pitchFamily="34" charset="0"/>
                      </a:endParaRPr>
                    </a:p>
                  </a:txBody>
                  <a:tcPr marL="91434" marR="91434" marT="45722" marB="45722" anchor="ctr">
                    <a:solidFill>
                      <a:schemeClr val="bg1"/>
                    </a:solidFill>
                  </a:tcPr>
                </a:tc>
                <a:tc>
                  <a:txBody>
                    <a:bodyPr/>
                    <a:lstStyle/>
                    <a:p>
                      <a:pPr algn="ctr"/>
                      <a:endParaRPr lang="en-US" sz="1000" b="1" dirty="0">
                        <a:solidFill>
                          <a:srgbClr val="0033CC"/>
                        </a:solidFill>
                        <a:latin typeface="Trebuchet MS" pitchFamily="34" charset="0"/>
                      </a:endParaRPr>
                    </a:p>
                  </a:txBody>
                  <a:tcPr marL="91434" marR="91434" marT="45722" marB="45722" anchor="ctr">
                    <a:solidFill>
                      <a:schemeClr val="bg1"/>
                    </a:solidFill>
                  </a:tcPr>
                </a:tc>
              </a:tr>
              <a:tr h="484688">
                <a:tc>
                  <a:txBody>
                    <a:bodyPr/>
                    <a:lstStyle/>
                    <a:p>
                      <a:pPr algn="ctr"/>
                      <a:r>
                        <a:rPr lang="en-US" sz="1200" b="1" dirty="0" smtClean="0">
                          <a:solidFill>
                            <a:srgbClr val="0000FF"/>
                          </a:solidFill>
                          <a:latin typeface="Trebuchet MS" pitchFamily="34" charset="0"/>
                        </a:rPr>
                        <a:t>Corn Silage</a:t>
                      </a:r>
                    </a:p>
                    <a:p>
                      <a:pPr algn="ctr"/>
                      <a:r>
                        <a:rPr lang="en-US" sz="1200" b="1" dirty="0" smtClean="0">
                          <a:solidFill>
                            <a:srgbClr val="0000FF"/>
                          </a:solidFill>
                          <a:latin typeface="Trebuchet MS" pitchFamily="34" charset="0"/>
                        </a:rPr>
                        <a:t>(23 T/A)</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Solid </a:t>
                      </a:r>
                      <a:r>
                        <a:rPr lang="en-US" sz="1200" b="1" baseline="0" dirty="0" smtClean="0">
                          <a:solidFill>
                            <a:srgbClr val="0000FF"/>
                          </a:solidFill>
                          <a:latin typeface="Trebuchet MS" pitchFamily="34" charset="0"/>
                        </a:rPr>
                        <a:t>Dairy</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Spring</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smtClean="0">
                          <a:solidFill>
                            <a:schemeClr val="tx1">
                              <a:lumMod val="75000"/>
                              <a:lumOff val="25000"/>
                            </a:schemeClr>
                          </a:solidFill>
                          <a:latin typeface="Lucida Handwriting" pitchFamily="66" charset="0"/>
                        </a:rPr>
                        <a:t>25 ton/A</a:t>
                      </a:r>
                      <a:endParaRPr lang="en-US" sz="1000" b="1" dirty="0">
                        <a:solidFill>
                          <a:schemeClr val="tx1">
                            <a:lumMod val="75000"/>
                            <a:lumOff val="25000"/>
                          </a:schemeClr>
                        </a:solidFill>
                        <a:latin typeface="Lucida Handwriting" pitchFamily="66" charset="0"/>
                      </a:endParaRPr>
                    </a:p>
                  </a:txBody>
                  <a:tcPr marL="91434" marR="91434" marT="45722" marB="4572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00FF"/>
                          </a:solidFill>
                          <a:latin typeface="Trebuchet MS" pitchFamily="34" charset="0"/>
                        </a:rPr>
                        <a:t>No lncorporation</a:t>
                      </a:r>
                    </a:p>
                  </a:txBody>
                  <a:tcPr marL="91434" marR="91434" marT="45723" marB="45723" anchor="ctr">
                    <a:solidFill>
                      <a:schemeClr val="bg1"/>
                    </a:solidFill>
                  </a:tcPr>
                </a:tc>
                <a:tc>
                  <a:txBody>
                    <a:bodyPr/>
                    <a:lstStyle/>
                    <a:p>
                      <a:pPr algn="ctr"/>
                      <a:endParaRPr lang="en-US" sz="1000" b="1" dirty="0">
                        <a:solidFill>
                          <a:srgbClr val="0033CC"/>
                        </a:solidFill>
                        <a:latin typeface="Trebuchet MS" pitchFamily="34" charset="0"/>
                      </a:endParaRPr>
                    </a:p>
                  </a:txBody>
                  <a:tcPr marL="91434" marR="91434" marT="45722" marB="45722" anchor="ctr">
                    <a:solidFill>
                      <a:schemeClr val="bg1"/>
                    </a:solidFill>
                  </a:tcPr>
                </a:tc>
                <a:tc>
                  <a:txBody>
                    <a:bodyPr/>
                    <a:lstStyle/>
                    <a:p>
                      <a:pPr algn="ctr"/>
                      <a:endParaRPr lang="en-US" sz="1000" b="1" dirty="0">
                        <a:solidFill>
                          <a:srgbClr val="0033CC"/>
                        </a:solidFill>
                        <a:latin typeface="Trebuchet MS" pitchFamily="34" charset="0"/>
                      </a:endParaRPr>
                    </a:p>
                  </a:txBody>
                  <a:tcPr marL="91434" marR="91434" marT="45722" marB="45722" anchor="ctr">
                    <a:solidFill>
                      <a:schemeClr val="bg1"/>
                    </a:solidFill>
                  </a:tcPr>
                </a:tc>
              </a:tr>
              <a:tr h="484688">
                <a:tc>
                  <a:txBody>
                    <a:bodyPr/>
                    <a:lstStyle/>
                    <a:p>
                      <a:pPr algn="ctr"/>
                      <a:r>
                        <a:rPr lang="en-US" sz="1200" b="1" dirty="0" smtClean="0">
                          <a:solidFill>
                            <a:srgbClr val="0000FF"/>
                          </a:solidFill>
                          <a:latin typeface="Trebuchet MS" pitchFamily="34" charset="0"/>
                        </a:rPr>
                        <a:t>Corn Silage</a:t>
                      </a:r>
                    </a:p>
                    <a:p>
                      <a:pPr algn="ctr"/>
                      <a:r>
                        <a:rPr lang="en-US" sz="1200" b="1" dirty="0" smtClean="0">
                          <a:solidFill>
                            <a:srgbClr val="0000FF"/>
                          </a:solidFill>
                          <a:latin typeface="Trebuchet MS" pitchFamily="34" charset="0"/>
                        </a:rPr>
                        <a:t>(23 T/A)</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Liquid</a:t>
                      </a:r>
                      <a:r>
                        <a:rPr lang="en-US" sz="1200" b="1" baseline="0" dirty="0" smtClean="0">
                          <a:solidFill>
                            <a:srgbClr val="0000FF"/>
                          </a:solidFill>
                          <a:latin typeface="Trebuchet MS" pitchFamily="34" charset="0"/>
                        </a:rPr>
                        <a:t> Dairy</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Fall</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smtClean="0">
                          <a:solidFill>
                            <a:schemeClr val="tx1">
                              <a:lumMod val="75000"/>
                              <a:lumOff val="25000"/>
                            </a:schemeClr>
                          </a:solidFill>
                          <a:latin typeface="Lucida Handwriting" pitchFamily="66" charset="0"/>
                        </a:rPr>
                        <a:t>9000 gal/A</a:t>
                      </a:r>
                      <a:endParaRPr lang="en-US" sz="1000" b="1" dirty="0">
                        <a:solidFill>
                          <a:schemeClr val="tx1">
                            <a:lumMod val="75000"/>
                            <a:lumOff val="25000"/>
                          </a:schemeClr>
                        </a:solidFill>
                        <a:latin typeface="Lucida Handwriting" pitchFamily="66"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No lncorporation</a:t>
                      </a:r>
                      <a:endParaRPr lang="en-US" sz="1200" b="1" dirty="0">
                        <a:solidFill>
                          <a:srgbClr val="0000FF"/>
                        </a:solidFill>
                        <a:latin typeface="Trebuchet MS" pitchFamily="34" charset="0"/>
                      </a:endParaRPr>
                    </a:p>
                  </a:txBody>
                  <a:tcPr marL="91434" marR="91434" marT="45723" marB="45723" anchor="ctr">
                    <a:solidFill>
                      <a:schemeClr val="bg1"/>
                    </a:solidFill>
                  </a:tcPr>
                </a:tc>
                <a:tc>
                  <a:txBody>
                    <a:bodyPr/>
                    <a:lstStyle/>
                    <a:p>
                      <a:pPr algn="ctr"/>
                      <a:endParaRPr lang="en-US" sz="1000" b="1" dirty="0">
                        <a:solidFill>
                          <a:srgbClr val="0033CC"/>
                        </a:solidFill>
                        <a:latin typeface="Trebuchet MS" pitchFamily="34" charset="0"/>
                      </a:endParaRPr>
                    </a:p>
                  </a:txBody>
                  <a:tcPr marL="91434" marR="91434" marT="45722" marB="45722" anchor="ctr">
                    <a:solidFill>
                      <a:schemeClr val="bg1"/>
                    </a:solidFill>
                  </a:tcPr>
                </a:tc>
                <a:tc>
                  <a:txBody>
                    <a:bodyPr/>
                    <a:lstStyle/>
                    <a:p>
                      <a:pPr algn="ctr"/>
                      <a:endParaRPr lang="en-US" sz="1000" b="1" dirty="0">
                        <a:solidFill>
                          <a:srgbClr val="0033CC"/>
                        </a:solidFill>
                        <a:latin typeface="Trebuchet MS" pitchFamily="34" charset="0"/>
                      </a:endParaRPr>
                    </a:p>
                  </a:txBody>
                  <a:tcPr marL="91434" marR="91434" marT="45722" marB="45722" anchor="ctr">
                    <a:solidFill>
                      <a:schemeClr val="bg1"/>
                    </a:solidFill>
                  </a:tcPr>
                </a:tc>
              </a:tr>
              <a:tr h="484688">
                <a:tc>
                  <a:txBody>
                    <a:bodyPr/>
                    <a:lstStyle/>
                    <a:p>
                      <a:pPr algn="ctr"/>
                      <a:r>
                        <a:rPr lang="en-US" sz="1200" b="1" dirty="0" smtClean="0">
                          <a:solidFill>
                            <a:srgbClr val="0000FF"/>
                          </a:solidFill>
                          <a:latin typeface="Trebuchet MS" pitchFamily="34" charset="0"/>
                        </a:rPr>
                        <a:t>Corn Silage</a:t>
                      </a:r>
                    </a:p>
                    <a:p>
                      <a:pPr algn="ctr"/>
                      <a:r>
                        <a:rPr lang="en-US" sz="1200" b="1" dirty="0" smtClean="0">
                          <a:solidFill>
                            <a:srgbClr val="0000FF"/>
                          </a:solidFill>
                          <a:latin typeface="Trebuchet MS" pitchFamily="34" charset="0"/>
                        </a:rPr>
                        <a:t>(23 T/A)</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Solid </a:t>
                      </a:r>
                      <a:r>
                        <a:rPr lang="en-US" sz="1200" b="1" baseline="0" dirty="0" smtClean="0">
                          <a:solidFill>
                            <a:srgbClr val="0000FF"/>
                          </a:solidFill>
                          <a:latin typeface="Trebuchet MS" pitchFamily="34" charset="0"/>
                        </a:rPr>
                        <a:t>Dairy</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Fall</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smtClean="0">
                          <a:solidFill>
                            <a:schemeClr val="tx1">
                              <a:lumMod val="75000"/>
                              <a:lumOff val="25000"/>
                            </a:schemeClr>
                          </a:solidFill>
                          <a:latin typeface="Lucida Handwriting" pitchFamily="66" charset="0"/>
                        </a:rPr>
                        <a:t>25 ton/A</a:t>
                      </a:r>
                      <a:endParaRPr lang="en-US" sz="1000" b="1" dirty="0">
                        <a:solidFill>
                          <a:schemeClr val="tx1">
                            <a:lumMod val="75000"/>
                            <a:lumOff val="25000"/>
                          </a:schemeClr>
                        </a:solidFill>
                        <a:latin typeface="Lucida Handwriting" pitchFamily="66" charset="0"/>
                      </a:endParaRPr>
                    </a:p>
                  </a:txBody>
                  <a:tcPr marL="91434" marR="91434" marT="45722" marB="4572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00FF"/>
                          </a:solidFill>
                          <a:latin typeface="Trebuchet MS" pitchFamily="34" charset="0"/>
                        </a:rPr>
                        <a:t>No lncorporation</a:t>
                      </a:r>
                      <a:endParaRPr lang="en-US" sz="1200" b="1" dirty="0">
                        <a:solidFill>
                          <a:srgbClr val="0000FF"/>
                        </a:solidFill>
                        <a:latin typeface="Trebuchet MS" pitchFamily="34" charset="0"/>
                      </a:endParaRPr>
                    </a:p>
                  </a:txBody>
                  <a:tcPr marL="91434" marR="91434" marT="45723" marB="45723" anchor="ctr">
                    <a:solidFill>
                      <a:schemeClr val="bg1"/>
                    </a:solidFill>
                  </a:tcPr>
                </a:tc>
                <a:tc>
                  <a:txBody>
                    <a:bodyPr/>
                    <a:lstStyle/>
                    <a:p>
                      <a:pPr algn="ctr"/>
                      <a:endParaRPr lang="en-US" sz="1000" b="1" dirty="0">
                        <a:solidFill>
                          <a:srgbClr val="0033CC"/>
                        </a:solidFill>
                        <a:latin typeface="Trebuchet MS" pitchFamily="34" charset="0"/>
                      </a:endParaRPr>
                    </a:p>
                  </a:txBody>
                  <a:tcPr marL="91434" marR="91434" marT="45722" marB="45722" anchor="ctr">
                    <a:solidFill>
                      <a:schemeClr val="bg1"/>
                    </a:solidFill>
                  </a:tcPr>
                </a:tc>
                <a:tc>
                  <a:txBody>
                    <a:bodyPr/>
                    <a:lstStyle/>
                    <a:p>
                      <a:pPr algn="ctr"/>
                      <a:endParaRPr lang="en-US" sz="1000" b="1" dirty="0">
                        <a:solidFill>
                          <a:srgbClr val="0033CC"/>
                        </a:solidFill>
                        <a:latin typeface="Trebuchet MS" pitchFamily="34" charset="0"/>
                      </a:endParaRPr>
                    </a:p>
                  </a:txBody>
                  <a:tcPr marL="91434" marR="91434" marT="45722" marB="45722" anchor="ctr">
                    <a:solidFill>
                      <a:schemeClr val="bg1"/>
                    </a:solidFill>
                  </a:tcPr>
                </a:tc>
              </a:tr>
              <a:tr h="485461">
                <a:tc>
                  <a:txBody>
                    <a:bodyPr/>
                    <a:lstStyle/>
                    <a:p>
                      <a:pPr algn="ctr"/>
                      <a:r>
                        <a:rPr lang="en-US" sz="1200" b="1" dirty="0" smtClean="0">
                          <a:solidFill>
                            <a:srgbClr val="0000FF"/>
                          </a:solidFill>
                          <a:latin typeface="Trebuchet MS" pitchFamily="34" charset="0"/>
                        </a:rPr>
                        <a:t>Corn Silage</a:t>
                      </a:r>
                    </a:p>
                    <a:p>
                      <a:pPr algn="ctr"/>
                      <a:r>
                        <a:rPr lang="en-US" sz="1200" b="1" dirty="0" smtClean="0">
                          <a:solidFill>
                            <a:srgbClr val="0000FF"/>
                          </a:solidFill>
                          <a:latin typeface="Trebuchet MS" pitchFamily="34" charset="0"/>
                        </a:rPr>
                        <a:t>(23 T/A)</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Solid </a:t>
                      </a:r>
                      <a:r>
                        <a:rPr lang="en-US" sz="1200" b="1" baseline="0" dirty="0" smtClean="0">
                          <a:solidFill>
                            <a:srgbClr val="0000FF"/>
                          </a:solidFill>
                          <a:latin typeface="Trebuchet MS" pitchFamily="34" charset="0"/>
                        </a:rPr>
                        <a:t>Dairy</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Winter</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smtClean="0">
                          <a:solidFill>
                            <a:schemeClr val="tx1">
                              <a:lumMod val="75000"/>
                              <a:lumOff val="25000"/>
                            </a:schemeClr>
                          </a:solidFill>
                          <a:latin typeface="Lucida Handwriting" pitchFamily="66" charset="0"/>
                        </a:rPr>
                        <a:t>25 ton/A</a:t>
                      </a:r>
                      <a:endParaRPr lang="en-US" sz="1000" b="1" dirty="0">
                        <a:solidFill>
                          <a:schemeClr val="tx1">
                            <a:lumMod val="75000"/>
                            <a:lumOff val="25000"/>
                          </a:schemeClr>
                        </a:solidFill>
                        <a:latin typeface="Lucida Handwriting" pitchFamily="66" charset="0"/>
                      </a:endParaRPr>
                    </a:p>
                  </a:txBody>
                  <a:tcPr marL="91434" marR="91434" marT="45722" marB="4572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00FF"/>
                          </a:solidFill>
                          <a:latin typeface="Trebuchet MS" pitchFamily="34" charset="0"/>
                        </a:rPr>
                        <a:t>Cover Crop</a:t>
                      </a:r>
                      <a:endParaRPr lang="en-US" sz="1200" b="1" dirty="0">
                        <a:solidFill>
                          <a:srgbClr val="0000FF"/>
                        </a:solidFill>
                        <a:latin typeface="Trebuchet MS" pitchFamily="34" charset="0"/>
                      </a:endParaRPr>
                    </a:p>
                  </a:txBody>
                  <a:tcPr marL="91434" marR="91434" marT="45723" marB="45723" anchor="ctr">
                    <a:solidFill>
                      <a:schemeClr val="bg1"/>
                    </a:solidFill>
                  </a:tcPr>
                </a:tc>
                <a:tc>
                  <a:txBody>
                    <a:bodyPr/>
                    <a:lstStyle/>
                    <a:p>
                      <a:pPr algn="ctr"/>
                      <a:endParaRPr lang="en-US" sz="1000" b="1" dirty="0">
                        <a:solidFill>
                          <a:srgbClr val="0033CC"/>
                        </a:solidFill>
                        <a:latin typeface="Trebuchet MS" pitchFamily="34" charset="0"/>
                      </a:endParaRPr>
                    </a:p>
                  </a:txBody>
                  <a:tcPr marL="91434" marR="91434" marT="45722" marB="45722" anchor="ctr">
                    <a:solidFill>
                      <a:schemeClr val="bg1"/>
                    </a:solidFill>
                  </a:tcPr>
                </a:tc>
                <a:tc>
                  <a:txBody>
                    <a:bodyPr/>
                    <a:lstStyle/>
                    <a:p>
                      <a:pPr algn="ctr"/>
                      <a:endParaRPr lang="en-US" sz="1000" b="1" dirty="0">
                        <a:solidFill>
                          <a:srgbClr val="0033CC"/>
                        </a:solidFill>
                        <a:latin typeface="Trebuchet MS" pitchFamily="34" charset="0"/>
                      </a:endParaRPr>
                    </a:p>
                  </a:txBody>
                  <a:tcPr marL="91434" marR="91434" marT="45722" marB="45722" anchor="ctr">
                    <a:solidFill>
                      <a:schemeClr val="bg1"/>
                    </a:solidFill>
                  </a:tcPr>
                </a:tc>
              </a:tr>
              <a:tr h="489306">
                <a:tc>
                  <a:txBody>
                    <a:bodyPr/>
                    <a:lstStyle/>
                    <a:p>
                      <a:pPr algn="ctr"/>
                      <a:r>
                        <a:rPr lang="en-US" sz="1200" b="1" dirty="0" smtClean="0">
                          <a:solidFill>
                            <a:srgbClr val="0000FF"/>
                          </a:solidFill>
                          <a:latin typeface="Trebuchet MS" pitchFamily="34" charset="0"/>
                        </a:rPr>
                        <a:t>Corn Silage</a:t>
                      </a:r>
                    </a:p>
                    <a:p>
                      <a:pPr algn="ctr"/>
                      <a:r>
                        <a:rPr lang="en-US" sz="1200" b="1" dirty="0" smtClean="0">
                          <a:solidFill>
                            <a:srgbClr val="0000FF"/>
                          </a:solidFill>
                          <a:latin typeface="Trebuchet MS" pitchFamily="34" charset="0"/>
                        </a:rPr>
                        <a:t>(23 T/A)</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Liquid</a:t>
                      </a:r>
                      <a:r>
                        <a:rPr lang="en-US" sz="1200" b="1" baseline="0" dirty="0" smtClean="0">
                          <a:solidFill>
                            <a:srgbClr val="0000FF"/>
                          </a:solidFill>
                          <a:latin typeface="Trebuchet MS" pitchFamily="34" charset="0"/>
                        </a:rPr>
                        <a:t> Dairy</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Spring</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smtClean="0">
                          <a:solidFill>
                            <a:schemeClr val="tx1">
                              <a:lumMod val="75000"/>
                              <a:lumOff val="25000"/>
                            </a:schemeClr>
                          </a:solidFill>
                          <a:latin typeface="Lucida Handwriting" pitchFamily="66" charset="0"/>
                        </a:rPr>
                        <a:t>9000 gal/A</a:t>
                      </a:r>
                      <a:endParaRPr lang="en-US" sz="1000" b="1" dirty="0">
                        <a:solidFill>
                          <a:schemeClr val="tx1">
                            <a:lumMod val="75000"/>
                            <a:lumOff val="25000"/>
                          </a:schemeClr>
                        </a:solidFill>
                        <a:latin typeface="Lucida Handwriting" pitchFamily="66"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Inc. &lt; 1 Week</a:t>
                      </a:r>
                      <a:endParaRPr lang="en-US" sz="1200" b="1" dirty="0">
                        <a:solidFill>
                          <a:srgbClr val="0000FF"/>
                        </a:solidFill>
                        <a:latin typeface="Trebuchet MS" pitchFamily="34" charset="0"/>
                      </a:endParaRPr>
                    </a:p>
                  </a:txBody>
                  <a:tcPr marL="91434" marR="91434" marT="45723" marB="45723" anchor="ctr">
                    <a:solidFill>
                      <a:schemeClr val="bg1"/>
                    </a:solidFill>
                  </a:tcPr>
                </a:tc>
                <a:tc>
                  <a:txBody>
                    <a:bodyPr/>
                    <a:lstStyle/>
                    <a:p>
                      <a:pPr algn="ctr"/>
                      <a:endParaRPr lang="en-US" sz="1000" b="1" dirty="0">
                        <a:solidFill>
                          <a:srgbClr val="0033CC"/>
                        </a:solidFill>
                        <a:latin typeface="Trebuchet MS" pitchFamily="34" charset="0"/>
                      </a:endParaRPr>
                    </a:p>
                  </a:txBody>
                  <a:tcPr marL="91434" marR="91434" marT="45722" marB="45722" anchor="ctr">
                    <a:solidFill>
                      <a:schemeClr val="bg1"/>
                    </a:solidFill>
                  </a:tcPr>
                </a:tc>
                <a:tc>
                  <a:txBody>
                    <a:bodyPr/>
                    <a:lstStyle/>
                    <a:p>
                      <a:pPr algn="ctr"/>
                      <a:endParaRPr lang="en-US" sz="1000" b="1" dirty="0">
                        <a:solidFill>
                          <a:srgbClr val="0033CC"/>
                        </a:solidFill>
                        <a:latin typeface="Trebuchet MS" pitchFamily="34" charset="0"/>
                      </a:endParaRPr>
                    </a:p>
                  </a:txBody>
                  <a:tcPr marL="91434" marR="91434" marT="45722" marB="45722" anchor="ctr">
                    <a:solidFill>
                      <a:schemeClr val="bg1"/>
                    </a:solidFill>
                  </a:tcPr>
                </a:tc>
              </a:tr>
              <a:tr h="414676">
                <a:tc>
                  <a:txBody>
                    <a:bodyPr/>
                    <a:lstStyle/>
                    <a:p>
                      <a:endParaRPr lang="en-US" dirty="0"/>
                    </a:p>
                  </a:txBody>
                  <a:tcPr marL="91434" marR="91434" marT="45722" marB="45722" anchor="ctr">
                    <a:solidFill>
                      <a:schemeClr val="bg1"/>
                    </a:solidFill>
                  </a:tcPr>
                </a:tc>
                <a:tc>
                  <a:txBody>
                    <a:bodyPr/>
                    <a:lstStyle/>
                    <a:p>
                      <a:endParaRPr lang="en-US" dirty="0"/>
                    </a:p>
                  </a:txBody>
                  <a:tcPr marL="91434" marR="91434" marT="45722" marB="45722" anchor="ctr">
                    <a:solidFill>
                      <a:schemeClr val="bg1"/>
                    </a:solidFill>
                  </a:tcPr>
                </a:tc>
                <a:tc>
                  <a:txBody>
                    <a:bodyPr/>
                    <a:lstStyle/>
                    <a:p>
                      <a:endParaRPr lang="en-US" dirty="0"/>
                    </a:p>
                  </a:txBody>
                  <a:tcPr marL="91434" marR="91434" marT="45722" marB="45722" anchor="ctr">
                    <a:solidFill>
                      <a:schemeClr val="bg1"/>
                    </a:solidFill>
                  </a:tcPr>
                </a:tc>
                <a:tc>
                  <a:txBody>
                    <a:bodyPr/>
                    <a:lstStyle/>
                    <a:p>
                      <a:endParaRPr lang="en-US" dirty="0"/>
                    </a:p>
                  </a:txBody>
                  <a:tcPr marL="91434" marR="91434" marT="45722" marB="45722">
                    <a:solidFill>
                      <a:schemeClr val="bg1"/>
                    </a:solidFill>
                  </a:tcPr>
                </a:tc>
                <a:tc>
                  <a:txBody>
                    <a:bodyPr/>
                    <a:lstStyle/>
                    <a:p>
                      <a:endParaRPr lang="en-US" dirty="0">
                        <a:solidFill>
                          <a:srgbClr val="0000FF"/>
                        </a:solidFill>
                      </a:endParaRPr>
                    </a:p>
                  </a:txBody>
                  <a:tcPr marL="91434" marR="91434" marT="45728" marB="45728" anchor="ctr">
                    <a:solidFill>
                      <a:schemeClr val="bg1"/>
                    </a:solidFill>
                  </a:tcPr>
                </a:tc>
                <a:tc>
                  <a:txBody>
                    <a:bodyPr/>
                    <a:lstStyle/>
                    <a:p>
                      <a:pPr algn="ctr"/>
                      <a:endParaRPr lang="en-US" sz="1000" b="1" dirty="0">
                        <a:solidFill>
                          <a:srgbClr val="0033CC"/>
                        </a:solidFill>
                        <a:latin typeface="Trebuchet MS" pitchFamily="34" charset="0"/>
                      </a:endParaRPr>
                    </a:p>
                  </a:txBody>
                  <a:tcPr marL="91434" marR="91434" marT="45722" marB="45722" anchor="ctr">
                    <a:solidFill>
                      <a:schemeClr val="bg1"/>
                    </a:solidFill>
                  </a:tcPr>
                </a:tc>
                <a:tc>
                  <a:txBody>
                    <a:bodyPr/>
                    <a:lstStyle/>
                    <a:p>
                      <a:pPr algn="ctr"/>
                      <a:endParaRPr lang="en-US" sz="1000" b="1" dirty="0">
                        <a:solidFill>
                          <a:srgbClr val="0033CC"/>
                        </a:solidFill>
                        <a:latin typeface="Trebuchet MS" pitchFamily="34" charset="0"/>
                      </a:endParaRPr>
                    </a:p>
                  </a:txBody>
                  <a:tcPr marL="91434" marR="91434" marT="45722" marB="45722" anchor="ctr">
                    <a:solidFill>
                      <a:schemeClr val="bg1"/>
                    </a:solidFill>
                  </a:tcPr>
                </a:tc>
              </a:tr>
            </a:tbl>
          </a:graphicData>
        </a:graphic>
      </p:graphicFrame>
      <p:sp>
        <p:nvSpPr>
          <p:cNvPr id="71682" name="Title 3"/>
          <p:cNvSpPr>
            <a:spLocks noGrp="1"/>
          </p:cNvSpPr>
          <p:nvPr>
            <p:ph type="title"/>
          </p:nvPr>
        </p:nvSpPr>
        <p:spPr>
          <a:xfrm>
            <a:off x="646113" y="357188"/>
            <a:ext cx="8150225" cy="731837"/>
          </a:xfrm>
        </p:spPr>
        <p:txBody>
          <a:bodyPr/>
          <a:lstStyle/>
          <a:p>
            <a:r>
              <a:rPr lang="en-US" sz="3200" dirty="0" smtClean="0">
                <a:ea typeface="ＭＳ Ｐゴシック" pitchFamily="34" charset="-128"/>
              </a:rPr>
              <a:t>Using the MMM Manure Application Rate Tables</a:t>
            </a:r>
          </a:p>
        </p:txBody>
      </p:sp>
      <p:sp>
        <p:nvSpPr>
          <p:cNvPr id="6" name="Rounded Rectangle 5"/>
          <p:cNvSpPr/>
          <p:nvPr/>
        </p:nvSpPr>
        <p:spPr>
          <a:xfrm>
            <a:off x="217488" y="1889125"/>
            <a:ext cx="8691562" cy="444772"/>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71774" name="TextBox 1"/>
          <p:cNvSpPr txBox="1">
            <a:spLocks noChangeArrowheads="1"/>
          </p:cNvSpPr>
          <p:nvPr/>
        </p:nvSpPr>
        <p:spPr bwMode="auto">
          <a:xfrm>
            <a:off x="5112703" y="3284538"/>
            <a:ext cx="3743913" cy="2553891"/>
          </a:xfrm>
          <a:prstGeom prst="roundRect">
            <a:avLst/>
          </a:prstGeom>
          <a:solidFill>
            <a:srgbClr val="FFFF00"/>
          </a:solidFill>
          <a:ln w="19050">
            <a:solidFill>
              <a:schemeClr val="tx1"/>
            </a:solidFill>
            <a:miter lim="800000"/>
            <a:headEnd/>
            <a:tailEnd/>
          </a:ln>
        </p:spPr>
        <p:txBody>
          <a:bodyPr wrap="square">
            <a:spAutoFit/>
          </a:bodyPr>
          <a:lstStyle/>
          <a:p>
            <a:r>
              <a:rPr lang="en-US" b="1" dirty="0" smtClean="0">
                <a:latin typeface="Arial" pitchFamily="34" charset="0"/>
                <a:cs typeface="Arial" pitchFamily="34" charset="0"/>
              </a:rPr>
              <a:t>Farmer’s normal rate </a:t>
            </a:r>
            <a:r>
              <a:rPr lang="en-US" b="1" dirty="0">
                <a:latin typeface="Arial" pitchFamily="34" charset="0"/>
                <a:cs typeface="Arial" pitchFamily="34" charset="0"/>
              </a:rPr>
              <a:t>= 9000 </a:t>
            </a:r>
            <a:r>
              <a:rPr lang="en-US" b="1" dirty="0" smtClean="0">
                <a:latin typeface="Arial" pitchFamily="34" charset="0"/>
                <a:cs typeface="Arial" pitchFamily="34" charset="0"/>
              </a:rPr>
              <a:t>gal/A.</a:t>
            </a:r>
          </a:p>
          <a:p>
            <a:endParaRPr lang="en-US" b="1" dirty="0">
              <a:latin typeface="Arial" pitchFamily="34" charset="0"/>
              <a:cs typeface="Arial" pitchFamily="34" charset="0"/>
            </a:endParaRPr>
          </a:p>
          <a:p>
            <a:r>
              <a:rPr lang="en-US" b="1" dirty="0">
                <a:latin typeface="Arial" pitchFamily="34" charset="0"/>
                <a:cs typeface="Arial" pitchFamily="34" charset="0"/>
              </a:rPr>
              <a:t>This is less than the table rate of 16,000 </a:t>
            </a:r>
            <a:r>
              <a:rPr lang="en-US" b="1" dirty="0" smtClean="0">
                <a:latin typeface="Arial" pitchFamily="34" charset="0"/>
                <a:cs typeface="Arial" pitchFamily="34" charset="0"/>
              </a:rPr>
              <a:t>gal/A.</a:t>
            </a:r>
            <a:r>
              <a:rPr lang="en-US" b="1" dirty="0">
                <a:latin typeface="Arial" pitchFamily="34" charset="0"/>
                <a:cs typeface="Arial" pitchFamily="34" charset="0"/>
              </a:rPr>
              <a:t/>
            </a:r>
            <a:br>
              <a:rPr lang="en-US" b="1" dirty="0">
                <a:latin typeface="Arial" pitchFamily="34" charset="0"/>
                <a:cs typeface="Arial" pitchFamily="34" charset="0"/>
              </a:rPr>
            </a:br>
            <a:endParaRPr lang="en-US" b="1" dirty="0">
              <a:latin typeface="Arial" pitchFamily="34" charset="0"/>
              <a:cs typeface="Arial" pitchFamily="34" charset="0"/>
            </a:endParaRPr>
          </a:p>
          <a:p>
            <a:r>
              <a:rPr lang="en-US" b="1" dirty="0">
                <a:latin typeface="Arial" pitchFamily="34" charset="0"/>
                <a:cs typeface="Arial" pitchFamily="34" charset="0"/>
              </a:rPr>
              <a:t>Therefore </a:t>
            </a:r>
            <a:r>
              <a:rPr lang="en-US" b="1" dirty="0" smtClean="0">
                <a:latin typeface="Arial" pitchFamily="34" charset="0"/>
                <a:cs typeface="Arial" pitchFamily="34" charset="0"/>
              </a:rPr>
              <a:t>the normal rate is OK.</a:t>
            </a:r>
            <a:endParaRPr lang="en-US" b="1" dirty="0">
              <a:latin typeface="Arial" pitchFamily="34" charset="0"/>
              <a:cs typeface="Arial" pitchFamily="34" charset="0"/>
            </a:endParaRPr>
          </a:p>
        </p:txBody>
      </p:sp>
      <p:cxnSp>
        <p:nvCxnSpPr>
          <p:cNvPr id="4" name="Straight Arrow Connector 3"/>
          <p:cNvCxnSpPr/>
          <p:nvPr/>
        </p:nvCxnSpPr>
        <p:spPr>
          <a:xfrm flipH="1" flipV="1">
            <a:off x="4563269" y="2333898"/>
            <a:ext cx="678687" cy="1043045"/>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Commercial Fertilizer &amp; Fields</a:t>
            </a:r>
            <a:endParaRPr lang="en-US" dirty="0"/>
          </a:p>
        </p:txBody>
      </p:sp>
      <p:sp>
        <p:nvSpPr>
          <p:cNvPr id="4" name="Content Placeholder 3"/>
          <p:cNvSpPr>
            <a:spLocks noGrp="1"/>
          </p:cNvSpPr>
          <p:nvPr>
            <p:ph idx="1"/>
          </p:nvPr>
        </p:nvSpPr>
        <p:spPr/>
        <p:txBody>
          <a:bodyPr>
            <a:normAutofit/>
          </a:bodyPr>
          <a:lstStyle/>
          <a:p>
            <a:r>
              <a:rPr lang="en-US" dirty="0"/>
              <a:t>Complete the “Fields where this crop group can be used” column</a:t>
            </a:r>
          </a:p>
          <a:p>
            <a:pPr lvl="1"/>
            <a:r>
              <a:rPr lang="en-US" dirty="0"/>
              <a:t>Include all the fields that potentially have this management scenario over the crop rotation</a:t>
            </a:r>
          </a:p>
          <a:p>
            <a:pPr lvl="2"/>
            <a:r>
              <a:rPr lang="en-US" dirty="0"/>
              <a:t>Frequently this is all the fields on the </a:t>
            </a:r>
            <a:r>
              <a:rPr lang="en-US" dirty="0" smtClean="0"/>
              <a:t>farm</a:t>
            </a:r>
          </a:p>
          <a:p>
            <a:pPr lvl="8"/>
            <a:endParaRPr lang="en-US" dirty="0"/>
          </a:p>
          <a:p>
            <a:r>
              <a:rPr lang="en-US" dirty="0" smtClean="0"/>
              <a:t>Complete the “Commercial Fertilizer Application Rate” column for each crop group scenario</a:t>
            </a:r>
          </a:p>
        </p:txBody>
      </p:sp>
    </p:spTree>
    <p:extLst>
      <p:ext uri="{BB962C8B-B14F-4D97-AF65-F5344CB8AC3E}">
        <p14:creationId xmlns:p14="http://schemas.microsoft.com/office/powerpoint/2010/main" val="41485183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6" name="Table 5"/>
          <p:cNvGraphicFramePr>
            <a:graphicFrameLocks noGrp="1"/>
          </p:cNvGraphicFramePr>
          <p:nvPr/>
        </p:nvGraphicFramePr>
        <p:xfrm>
          <a:off x="174172" y="217716"/>
          <a:ext cx="8804367" cy="3389310"/>
        </p:xfrm>
        <a:graphic>
          <a:graphicData uri="http://schemas.openxmlformats.org/drawingml/2006/table">
            <a:tbl>
              <a:tblPr/>
              <a:tblGrid>
                <a:gridCol w="2246811"/>
                <a:gridCol w="615043"/>
                <a:gridCol w="615043"/>
                <a:gridCol w="615043"/>
                <a:gridCol w="615043"/>
                <a:gridCol w="615043"/>
                <a:gridCol w="615043"/>
                <a:gridCol w="615043"/>
                <a:gridCol w="615043"/>
                <a:gridCol w="1637212"/>
              </a:tblGrid>
              <a:tr h="287381">
                <a:tc>
                  <a:txBody>
                    <a:bodyPr/>
                    <a:lstStyle/>
                    <a:p>
                      <a:pPr algn="l" fontAlgn="b"/>
                      <a:r>
                        <a:rPr lang="en-US" sz="1400" b="1" i="0" u="none" strike="noStrike" dirty="0">
                          <a:solidFill>
                            <a:srgbClr val="000000"/>
                          </a:solidFill>
                          <a:effectLst/>
                          <a:latin typeface="+mn-lt"/>
                        </a:rPr>
                        <a:t>Corn Silage</a:t>
                      </a:r>
                    </a:p>
                  </a:txBody>
                  <a:tcPr marL="8932" marR="8932" marT="893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gridSpan="7">
                  <a:txBody>
                    <a:bodyPr/>
                    <a:lstStyle/>
                    <a:p>
                      <a:pPr algn="ctr" fontAlgn="b"/>
                      <a:r>
                        <a:rPr lang="en-US" sz="1200" b="1" i="0" u="none" strike="noStrike" dirty="0">
                          <a:solidFill>
                            <a:srgbClr val="000000"/>
                          </a:solidFill>
                          <a:effectLst/>
                          <a:latin typeface="+mn-lt"/>
                        </a:rPr>
                        <a:t>Yield Groups (ton/A)</a:t>
                      </a:r>
                    </a:p>
                  </a:txBody>
                  <a:tcPr marL="8932" marR="8932" marT="8938"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1200" b="0" i="0" u="none" strike="noStrike" dirty="0">
                          <a:solidFill>
                            <a:srgbClr val="000000"/>
                          </a:solidFill>
                          <a:effectLst/>
                          <a:latin typeface="+mn-lt"/>
                        </a:rPr>
                        <a:t> </a:t>
                      </a:r>
                    </a:p>
                  </a:txBody>
                  <a:tcPr marL="8932" marR="8932" marT="8938"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3">
                  <a:txBody>
                    <a:bodyPr/>
                    <a:lstStyle/>
                    <a:p>
                      <a:pPr algn="ctr" fontAlgn="b"/>
                      <a:r>
                        <a:rPr lang="en-US" sz="1200" b="1" i="0" u="none" strike="noStrike" dirty="0" smtClean="0">
                          <a:solidFill>
                            <a:srgbClr val="000000"/>
                          </a:solidFill>
                          <a:effectLst/>
                          <a:latin typeface="+mn-lt"/>
                        </a:rPr>
                        <a:t>Manure</a:t>
                      </a:r>
                      <a:r>
                        <a:rPr lang="en-US" sz="1200" b="1" i="0" u="none" strike="noStrike" baseline="0" dirty="0" smtClean="0">
                          <a:solidFill>
                            <a:srgbClr val="000000"/>
                          </a:solidFill>
                          <a:effectLst/>
                          <a:latin typeface="+mn-lt"/>
                        </a:rPr>
                        <a:t> Application Rate Adjustment</a:t>
                      </a:r>
                    </a:p>
                    <a:p>
                      <a:pPr algn="ctr" fontAlgn="b"/>
                      <a:r>
                        <a:rPr lang="en-US" sz="1200" b="0" i="0" u="none" strike="noStrike" dirty="0" smtClean="0">
                          <a:solidFill>
                            <a:srgbClr val="000000"/>
                          </a:solidFill>
                          <a:effectLst/>
                          <a:latin typeface="+mn-lt"/>
                        </a:rPr>
                        <a:t>For </a:t>
                      </a:r>
                      <a:r>
                        <a:rPr lang="en-US" sz="1200" b="0" i="0" u="none" strike="noStrike" dirty="0">
                          <a:solidFill>
                            <a:srgbClr val="000000"/>
                          </a:solidFill>
                          <a:effectLst/>
                          <a:latin typeface="+mn-lt"/>
                        </a:rPr>
                        <a:t>each 1000 gal/A less than the rate in the table, apply lbs. N fertilizer listed below.</a:t>
                      </a:r>
                    </a:p>
                  </a:txBody>
                  <a:tcPr marL="8932" marR="8932" marT="89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35131">
                <a:tc>
                  <a:txBody>
                    <a:bodyPr/>
                    <a:lstStyle/>
                    <a:p>
                      <a:pPr algn="l" fontAlgn="b"/>
                      <a:r>
                        <a:rPr lang="en-US" sz="1200" b="0" i="0" u="none" strike="noStrike" dirty="0">
                          <a:solidFill>
                            <a:srgbClr val="000000"/>
                          </a:solidFill>
                          <a:effectLst/>
                          <a:latin typeface="+mn-lt"/>
                        </a:rPr>
                        <a:t> </a:t>
                      </a:r>
                    </a:p>
                  </a:txBody>
                  <a:tcPr marL="8932" marR="8932" marT="893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gridSpan="2">
                  <a:txBody>
                    <a:bodyPr/>
                    <a:lstStyle/>
                    <a:p>
                      <a:pPr algn="ctr" fontAlgn="b"/>
                      <a:r>
                        <a:rPr lang="en-US" sz="1200" b="0" i="0" u="none" strike="noStrike" dirty="0">
                          <a:solidFill>
                            <a:srgbClr val="000000"/>
                          </a:solidFill>
                          <a:effectLst/>
                          <a:latin typeface="+mn-lt"/>
                        </a:rPr>
                        <a:t>17-21</a:t>
                      </a:r>
                    </a:p>
                  </a:txBody>
                  <a:tcPr marL="8932" marR="8932" marT="8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b"/>
                      <a:r>
                        <a:rPr lang="en-US" sz="1200" b="0" i="0" u="none" strike="noStrike" dirty="0">
                          <a:solidFill>
                            <a:srgbClr val="000000"/>
                          </a:solidFill>
                          <a:effectLst/>
                          <a:latin typeface="+mn-lt"/>
                        </a:rPr>
                        <a:t>22-25</a:t>
                      </a:r>
                    </a:p>
                  </a:txBody>
                  <a:tcPr marL="8932" marR="8932" marT="8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b"/>
                      <a:r>
                        <a:rPr lang="en-US" sz="1200" b="0" i="0" u="none" strike="noStrike" dirty="0">
                          <a:solidFill>
                            <a:srgbClr val="000000"/>
                          </a:solidFill>
                          <a:effectLst/>
                          <a:latin typeface="+mn-lt"/>
                        </a:rPr>
                        <a:t>26-29</a:t>
                      </a:r>
                    </a:p>
                  </a:txBody>
                  <a:tcPr marL="8932" marR="8932" marT="8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b"/>
                      <a:r>
                        <a:rPr lang="en-US" sz="1200" b="0" i="0" u="none" strike="noStrike" dirty="0">
                          <a:solidFill>
                            <a:srgbClr val="000000"/>
                          </a:solidFill>
                          <a:effectLst/>
                          <a:latin typeface="+mn-lt"/>
                        </a:rPr>
                        <a:t>30-33</a:t>
                      </a:r>
                    </a:p>
                  </a:txBody>
                  <a:tcPr marL="8932" marR="8932" marT="893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vMerge="1">
                  <a:txBody>
                    <a:bodyPr/>
                    <a:lstStyle/>
                    <a:p>
                      <a:endParaRPr lang="en-US"/>
                    </a:p>
                  </a:txBody>
                  <a:tcPr/>
                </a:tc>
              </a:tr>
              <a:tr h="383177">
                <a:tc>
                  <a:txBody>
                    <a:bodyPr/>
                    <a:lstStyle/>
                    <a:p>
                      <a:pPr algn="ctr" fontAlgn="b"/>
                      <a:r>
                        <a:rPr lang="en-US" sz="1200" b="1" i="0" u="none" strike="noStrike" dirty="0">
                          <a:solidFill>
                            <a:srgbClr val="000000"/>
                          </a:solidFill>
                          <a:effectLst/>
                          <a:latin typeface="+mn-lt"/>
                        </a:rPr>
                        <a:t>Manure Application Method</a:t>
                      </a:r>
                    </a:p>
                  </a:txBody>
                  <a:tcPr marL="8932" marR="8932" marT="893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mn-lt"/>
                        </a:rPr>
                        <a:t>Manure gal/A</a:t>
                      </a:r>
                    </a:p>
                  </a:txBody>
                  <a:tcPr marL="8932" marR="8932" marT="8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mn-lt"/>
                        </a:rPr>
                        <a:t>Fert N  lb/A</a:t>
                      </a:r>
                    </a:p>
                  </a:txBody>
                  <a:tcPr marL="8932" marR="8932" marT="8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mn-lt"/>
                        </a:rPr>
                        <a:t>Manure gal/A</a:t>
                      </a:r>
                    </a:p>
                  </a:txBody>
                  <a:tcPr marL="8932" marR="8932" marT="8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mn-lt"/>
                        </a:rPr>
                        <a:t>Fert N  lb/A</a:t>
                      </a:r>
                    </a:p>
                  </a:txBody>
                  <a:tcPr marL="8932" marR="8932" marT="8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mn-lt"/>
                        </a:rPr>
                        <a:t>Manure gal/A</a:t>
                      </a:r>
                    </a:p>
                  </a:txBody>
                  <a:tcPr marL="8932" marR="8932" marT="8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mn-lt"/>
                        </a:rPr>
                        <a:t>Fert N  lb/A</a:t>
                      </a:r>
                    </a:p>
                  </a:txBody>
                  <a:tcPr marL="8932" marR="8932" marT="8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mn-lt"/>
                        </a:rPr>
                        <a:t>Manure gal/A</a:t>
                      </a:r>
                    </a:p>
                  </a:txBody>
                  <a:tcPr marL="8932" marR="8932" marT="8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mn-lt"/>
                        </a:rPr>
                        <a:t>Fert N  lb/A</a:t>
                      </a:r>
                    </a:p>
                  </a:txBody>
                  <a:tcPr marL="8932" marR="8932" marT="89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lang="en-US"/>
                    </a:p>
                  </a:txBody>
                  <a:tcPr/>
                </a:tc>
              </a:tr>
              <a:tr h="377370">
                <a:tc>
                  <a:txBody>
                    <a:bodyPr/>
                    <a:lstStyle/>
                    <a:p>
                      <a:pPr algn="l" fontAlgn="b"/>
                      <a:r>
                        <a:rPr lang="en-US" sz="1200" b="0" i="0" u="none" strike="noStrike" dirty="0">
                          <a:solidFill>
                            <a:srgbClr val="000000"/>
                          </a:solidFill>
                          <a:effectLst/>
                          <a:latin typeface="+mn-lt"/>
                        </a:rPr>
                        <a:t>Spring Incorporation within 1 day</a:t>
                      </a:r>
                    </a:p>
                  </a:txBody>
                  <a:tcPr marL="8932" marR="8932" marT="89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mn-lt"/>
                        </a:rPr>
                        <a:t>9000</a:t>
                      </a:r>
                    </a:p>
                  </a:txBody>
                  <a:tcPr marL="8932" marR="8932" marT="8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mn-lt"/>
                        </a:rPr>
                        <a:t>0</a:t>
                      </a:r>
                    </a:p>
                  </a:txBody>
                  <a:tcPr marL="8932" marR="8932" marT="8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mn-lt"/>
                        </a:rPr>
                        <a:t>11000</a:t>
                      </a:r>
                    </a:p>
                  </a:txBody>
                  <a:tcPr marL="8932" marR="8932" marT="8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mn-lt"/>
                        </a:rPr>
                        <a:t>0</a:t>
                      </a:r>
                    </a:p>
                  </a:txBody>
                  <a:tcPr marL="8932" marR="8932" marT="8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mn-lt"/>
                        </a:rPr>
                        <a:t>14000</a:t>
                      </a:r>
                    </a:p>
                  </a:txBody>
                  <a:tcPr marL="8932" marR="8932" marT="8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mn-lt"/>
                        </a:rPr>
                        <a:t>0</a:t>
                      </a:r>
                    </a:p>
                  </a:txBody>
                  <a:tcPr marL="8932" marR="8932" marT="8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mn-lt"/>
                        </a:rPr>
                        <a:t>16000</a:t>
                      </a:r>
                    </a:p>
                  </a:txBody>
                  <a:tcPr marL="8932" marR="8932" marT="8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mn-lt"/>
                        </a:rPr>
                        <a:t>0</a:t>
                      </a:r>
                    </a:p>
                  </a:txBody>
                  <a:tcPr marL="8932" marR="8932" marT="89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mn-lt"/>
                        </a:rPr>
                        <a:t>14</a:t>
                      </a:r>
                    </a:p>
                  </a:txBody>
                  <a:tcPr marL="8932" marR="8932" marT="89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377370">
                <a:tc>
                  <a:txBody>
                    <a:bodyPr/>
                    <a:lstStyle/>
                    <a:p>
                      <a:pPr algn="l" fontAlgn="b"/>
                      <a:r>
                        <a:rPr lang="en-US" sz="1200" b="0" i="0" u="none" strike="noStrike" dirty="0">
                          <a:solidFill>
                            <a:srgbClr val="000000"/>
                          </a:solidFill>
                          <a:effectLst/>
                          <a:latin typeface="+mn-lt"/>
                        </a:rPr>
                        <a:t>Spring Incorporation within 1 week</a:t>
                      </a:r>
                    </a:p>
                  </a:txBody>
                  <a:tcPr marL="8932" marR="8932" marT="89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mn-lt"/>
                        </a:rPr>
                        <a:t>13000</a:t>
                      </a:r>
                    </a:p>
                  </a:txBody>
                  <a:tcPr marL="8932" marR="8932" marT="8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mn-lt"/>
                        </a:rPr>
                        <a:t>0</a:t>
                      </a:r>
                    </a:p>
                  </a:txBody>
                  <a:tcPr marL="8932" marR="8932" marT="8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mn-lt"/>
                        </a:rPr>
                        <a:t>16000</a:t>
                      </a:r>
                    </a:p>
                  </a:txBody>
                  <a:tcPr marL="8932" marR="8932" marT="8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mn-lt"/>
                        </a:rPr>
                        <a:t>0</a:t>
                      </a:r>
                    </a:p>
                  </a:txBody>
                  <a:tcPr marL="8932" marR="8932" marT="8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mn-lt"/>
                        </a:rPr>
                        <a:t>16000</a:t>
                      </a:r>
                    </a:p>
                  </a:txBody>
                  <a:tcPr marL="8932" marR="8932" marT="8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mn-lt"/>
                        </a:rPr>
                        <a:t>35</a:t>
                      </a:r>
                    </a:p>
                  </a:txBody>
                  <a:tcPr marL="8932" marR="8932" marT="8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mn-lt"/>
                        </a:rPr>
                        <a:t>16000</a:t>
                      </a:r>
                    </a:p>
                  </a:txBody>
                  <a:tcPr marL="8932" marR="8932" marT="8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mn-lt"/>
                        </a:rPr>
                        <a:t>65</a:t>
                      </a:r>
                    </a:p>
                  </a:txBody>
                  <a:tcPr marL="8932" marR="8932" marT="89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mn-lt"/>
                        </a:rPr>
                        <a:t>10</a:t>
                      </a:r>
                    </a:p>
                  </a:txBody>
                  <a:tcPr marL="8932" marR="8932" marT="89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377370">
                <a:tc>
                  <a:txBody>
                    <a:bodyPr/>
                    <a:lstStyle/>
                    <a:p>
                      <a:pPr algn="l" fontAlgn="b"/>
                      <a:r>
                        <a:rPr lang="en-US" sz="1200" b="0" i="0" u="none" strike="noStrike" dirty="0">
                          <a:solidFill>
                            <a:srgbClr val="000000"/>
                          </a:solidFill>
                          <a:effectLst/>
                          <a:latin typeface="+mn-lt"/>
                        </a:rPr>
                        <a:t>Spring No Incorporation</a:t>
                      </a:r>
                    </a:p>
                  </a:txBody>
                  <a:tcPr marL="8932" marR="8932" marT="89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mn-lt"/>
                        </a:rPr>
                        <a:t>16000</a:t>
                      </a:r>
                    </a:p>
                  </a:txBody>
                  <a:tcPr marL="8932" marR="8932" marT="8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mn-lt"/>
                        </a:rPr>
                        <a:t>40</a:t>
                      </a:r>
                    </a:p>
                  </a:txBody>
                  <a:tcPr marL="8932" marR="8932" marT="8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mn-lt"/>
                        </a:rPr>
                        <a:t>16000</a:t>
                      </a:r>
                    </a:p>
                  </a:txBody>
                  <a:tcPr marL="8932" marR="8932" marT="8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mn-lt"/>
                        </a:rPr>
                        <a:t>70</a:t>
                      </a:r>
                    </a:p>
                  </a:txBody>
                  <a:tcPr marL="8932" marR="8932" marT="8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mn-lt"/>
                        </a:rPr>
                        <a:t>16000</a:t>
                      </a:r>
                    </a:p>
                  </a:txBody>
                  <a:tcPr marL="8932" marR="8932" marT="8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mn-lt"/>
                        </a:rPr>
                        <a:t>100</a:t>
                      </a:r>
                    </a:p>
                  </a:txBody>
                  <a:tcPr marL="8932" marR="8932" marT="8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mn-lt"/>
                        </a:rPr>
                        <a:t>16000</a:t>
                      </a:r>
                    </a:p>
                  </a:txBody>
                  <a:tcPr marL="8932" marR="8932" marT="8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mn-lt"/>
                        </a:rPr>
                        <a:t>130</a:t>
                      </a:r>
                    </a:p>
                  </a:txBody>
                  <a:tcPr marL="8932" marR="8932" marT="89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mn-lt"/>
                        </a:rPr>
                        <a:t>6</a:t>
                      </a:r>
                    </a:p>
                  </a:txBody>
                  <a:tcPr marL="8932" marR="8932" marT="89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377370">
                <a:tc>
                  <a:txBody>
                    <a:bodyPr/>
                    <a:lstStyle/>
                    <a:p>
                      <a:pPr algn="l" fontAlgn="b"/>
                      <a:r>
                        <a:rPr lang="en-US" sz="1200" b="0" i="0" u="none" strike="noStrike" dirty="0">
                          <a:solidFill>
                            <a:srgbClr val="000000"/>
                          </a:solidFill>
                          <a:effectLst/>
                          <a:latin typeface="+mn-lt"/>
                        </a:rPr>
                        <a:t>Fall </a:t>
                      </a:r>
                    </a:p>
                  </a:txBody>
                  <a:tcPr marL="8932" marR="8932" marT="89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mn-lt"/>
                        </a:rPr>
                        <a:t>16000</a:t>
                      </a:r>
                    </a:p>
                  </a:txBody>
                  <a:tcPr marL="8932" marR="8932" marT="8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mn-lt"/>
                        </a:rPr>
                        <a:t>40</a:t>
                      </a:r>
                    </a:p>
                  </a:txBody>
                  <a:tcPr marL="8932" marR="8932" marT="8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mn-lt"/>
                        </a:rPr>
                        <a:t>16000</a:t>
                      </a:r>
                    </a:p>
                  </a:txBody>
                  <a:tcPr marL="8932" marR="8932" marT="8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mn-lt"/>
                        </a:rPr>
                        <a:t>70</a:t>
                      </a:r>
                    </a:p>
                  </a:txBody>
                  <a:tcPr marL="8932" marR="8932" marT="8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mn-lt"/>
                        </a:rPr>
                        <a:t>16000</a:t>
                      </a:r>
                    </a:p>
                  </a:txBody>
                  <a:tcPr marL="8932" marR="8932" marT="8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mn-lt"/>
                        </a:rPr>
                        <a:t>100</a:t>
                      </a:r>
                    </a:p>
                  </a:txBody>
                  <a:tcPr marL="8932" marR="8932" marT="8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mn-lt"/>
                        </a:rPr>
                        <a:t>16000</a:t>
                      </a:r>
                    </a:p>
                  </a:txBody>
                  <a:tcPr marL="8932" marR="8932" marT="8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mn-lt"/>
                        </a:rPr>
                        <a:t>130</a:t>
                      </a:r>
                    </a:p>
                  </a:txBody>
                  <a:tcPr marL="8932" marR="8932" marT="89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mn-lt"/>
                        </a:rPr>
                        <a:t>6</a:t>
                      </a:r>
                    </a:p>
                  </a:txBody>
                  <a:tcPr marL="8932" marR="8932" marT="89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377370">
                <a:tc>
                  <a:txBody>
                    <a:bodyPr/>
                    <a:lstStyle/>
                    <a:p>
                      <a:pPr algn="l" fontAlgn="b"/>
                      <a:r>
                        <a:rPr lang="en-US" sz="1200" b="0" i="0" u="none" strike="noStrike" dirty="0">
                          <a:solidFill>
                            <a:srgbClr val="000000"/>
                          </a:solidFill>
                          <a:effectLst/>
                          <a:latin typeface="+mn-lt"/>
                        </a:rPr>
                        <a:t>Winter with cover crop</a:t>
                      </a:r>
                    </a:p>
                  </a:txBody>
                  <a:tcPr marL="8932" marR="8932" marT="89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mn-lt"/>
                        </a:rPr>
                        <a:t>5000</a:t>
                      </a:r>
                    </a:p>
                  </a:txBody>
                  <a:tcPr marL="8932" marR="8932" marT="8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mn-lt"/>
                        </a:rPr>
                        <a:t>75</a:t>
                      </a:r>
                    </a:p>
                  </a:txBody>
                  <a:tcPr marL="8932" marR="8932" marT="8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mn-lt"/>
                        </a:rPr>
                        <a:t>5000</a:t>
                      </a:r>
                    </a:p>
                  </a:txBody>
                  <a:tcPr marL="8932" marR="8932" marT="8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mn-lt"/>
                        </a:rPr>
                        <a:t>105</a:t>
                      </a:r>
                    </a:p>
                  </a:txBody>
                  <a:tcPr marL="8932" marR="8932" marT="8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mn-lt"/>
                        </a:rPr>
                        <a:t>5000</a:t>
                      </a:r>
                    </a:p>
                  </a:txBody>
                  <a:tcPr marL="8932" marR="8932" marT="8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mn-lt"/>
                        </a:rPr>
                        <a:t>135</a:t>
                      </a:r>
                    </a:p>
                  </a:txBody>
                  <a:tcPr marL="8932" marR="8932" marT="8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mn-lt"/>
                        </a:rPr>
                        <a:t>5000</a:t>
                      </a:r>
                    </a:p>
                  </a:txBody>
                  <a:tcPr marL="8932" marR="8932" marT="8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mn-lt"/>
                        </a:rPr>
                        <a:t>165</a:t>
                      </a:r>
                    </a:p>
                  </a:txBody>
                  <a:tcPr marL="8932" marR="8932" marT="89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mn-lt"/>
                        </a:rPr>
                        <a:t>11</a:t>
                      </a:r>
                    </a:p>
                  </a:txBody>
                  <a:tcPr marL="8932" marR="8932" marT="89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396242">
                <a:tc>
                  <a:txBody>
                    <a:bodyPr/>
                    <a:lstStyle/>
                    <a:p>
                      <a:pPr algn="l" fontAlgn="b"/>
                      <a:r>
                        <a:rPr lang="en-US" sz="1200" b="0" i="0" u="none" strike="noStrike" dirty="0">
                          <a:solidFill>
                            <a:srgbClr val="000000"/>
                          </a:solidFill>
                          <a:effectLst/>
                          <a:latin typeface="+mn-lt"/>
                        </a:rPr>
                        <a:t>Winter No cover crop</a:t>
                      </a:r>
                    </a:p>
                  </a:txBody>
                  <a:tcPr marL="8932" marR="8932" marT="89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mn-lt"/>
                        </a:rPr>
                        <a:t>5000</a:t>
                      </a:r>
                    </a:p>
                  </a:txBody>
                  <a:tcPr marL="8932" marR="8932" marT="8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mn-lt"/>
                        </a:rPr>
                        <a:t>100</a:t>
                      </a:r>
                    </a:p>
                  </a:txBody>
                  <a:tcPr marL="8932" marR="8932" marT="8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mn-lt"/>
                        </a:rPr>
                        <a:t>5000</a:t>
                      </a:r>
                    </a:p>
                  </a:txBody>
                  <a:tcPr marL="8932" marR="8932" marT="8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mn-lt"/>
                        </a:rPr>
                        <a:t>130</a:t>
                      </a:r>
                    </a:p>
                  </a:txBody>
                  <a:tcPr marL="8932" marR="8932" marT="8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mn-lt"/>
                        </a:rPr>
                        <a:t>5000</a:t>
                      </a:r>
                    </a:p>
                  </a:txBody>
                  <a:tcPr marL="8932" marR="8932" marT="8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mn-lt"/>
                        </a:rPr>
                        <a:t>160</a:t>
                      </a:r>
                    </a:p>
                  </a:txBody>
                  <a:tcPr marL="8932" marR="8932" marT="8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mn-lt"/>
                        </a:rPr>
                        <a:t>5000</a:t>
                      </a:r>
                    </a:p>
                  </a:txBody>
                  <a:tcPr marL="8932" marR="8932" marT="8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mn-lt"/>
                        </a:rPr>
                        <a:t>190</a:t>
                      </a:r>
                    </a:p>
                  </a:txBody>
                  <a:tcPr marL="8932" marR="8932" marT="89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mn-lt"/>
                        </a:rPr>
                        <a:t>6</a:t>
                      </a:r>
                    </a:p>
                  </a:txBody>
                  <a:tcPr marL="8932" marR="8932" marT="89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7" name="Rounded Rectangle 6"/>
          <p:cNvSpPr/>
          <p:nvPr/>
        </p:nvSpPr>
        <p:spPr>
          <a:xfrm>
            <a:off x="3636427" y="510402"/>
            <a:ext cx="1240373" cy="238535"/>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ounded Rectangle 7"/>
          <p:cNvSpPr/>
          <p:nvPr/>
        </p:nvSpPr>
        <p:spPr>
          <a:xfrm>
            <a:off x="121920" y="2083387"/>
            <a:ext cx="2290354" cy="381137"/>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a:xfrm>
            <a:off x="3639307" y="2100668"/>
            <a:ext cx="1254910" cy="372565"/>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10" name="Straight Arrow Connector 9"/>
          <p:cNvCxnSpPr/>
          <p:nvPr/>
        </p:nvCxnSpPr>
        <p:spPr>
          <a:xfrm>
            <a:off x="2422309" y="2333015"/>
            <a:ext cx="1253398" cy="2779"/>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256614" y="748937"/>
            <a:ext cx="10148" cy="1351731"/>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30628" y="156754"/>
            <a:ext cx="8882743" cy="3492137"/>
          </a:xfrm>
          <a:prstGeom prst="rect">
            <a:avLst/>
          </a:prstGeom>
          <a:noFill/>
          <a:ln w="19050"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Content Placeholder 2"/>
          <p:cNvSpPr txBox="1">
            <a:spLocks/>
          </p:cNvSpPr>
          <p:nvPr/>
        </p:nvSpPr>
        <p:spPr bwMode="auto">
          <a:xfrm>
            <a:off x="352969" y="3774984"/>
            <a:ext cx="8347075" cy="2376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Allowable Rate = 16,000 gal/A   +  70 lb N/A</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2000" b="1" i="0" u="none" strike="noStrike" kern="1200" cap="none" spc="0" normalizeH="0" baseline="0" noProof="0" dirty="0" smtClean="0">
                <a:ln>
                  <a:noFill/>
                </a:ln>
                <a:solidFill>
                  <a:srgbClr val="C00000"/>
                </a:solidFill>
                <a:effectLst/>
                <a:uLnTx/>
                <a:uFillTx/>
                <a:latin typeface="+mn-lt"/>
                <a:ea typeface="+mn-ea"/>
                <a:cs typeface="+mn-cs"/>
              </a:rPr>
              <a:t>Planned Rate = 9000 gal/A</a:t>
            </a:r>
          </a:p>
          <a:p>
            <a:pPr marL="4000500" lvl="8" indent="-342900" eaLnBrk="0" hangingPunct="0">
              <a:spcBef>
                <a:spcPct val="20000"/>
              </a:spcBef>
              <a:buFont typeface="Arial" charset="0"/>
              <a:buChar cha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Difference = 7000 gal/A x 6 lb N/1000 gal = 42 lb additional fertilizer N required per acre </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2000" b="1" i="0" u="none" strike="noStrike" kern="1200" cap="none" spc="0" normalizeH="0" baseline="0" noProof="0" dirty="0" smtClean="0">
                <a:ln>
                  <a:noFill/>
                </a:ln>
                <a:solidFill>
                  <a:srgbClr val="C00000"/>
                </a:solidFill>
                <a:effectLst/>
                <a:uLnTx/>
                <a:uFillTx/>
                <a:latin typeface="+mn-lt"/>
                <a:ea typeface="+mn-ea"/>
                <a:cs typeface="+mn-cs"/>
              </a:rPr>
              <a:t>Total Fertilizer Required = 70  + 42 = 112 lb N/A</a:t>
            </a:r>
          </a:p>
        </p:txBody>
      </p:sp>
      <p:cxnSp>
        <p:nvCxnSpPr>
          <p:cNvPr id="14" name="Straight Connector 13"/>
          <p:cNvCxnSpPr/>
          <p:nvPr/>
        </p:nvCxnSpPr>
        <p:spPr>
          <a:xfrm>
            <a:off x="561975" y="4643438"/>
            <a:ext cx="82962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7332617" y="162962"/>
            <a:ext cx="1641566" cy="1169449"/>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6" name="Rounded Rectangle 15"/>
          <p:cNvSpPr/>
          <p:nvPr/>
        </p:nvSpPr>
        <p:spPr>
          <a:xfrm>
            <a:off x="7362221" y="2087606"/>
            <a:ext cx="1607608" cy="372565"/>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Determining Crop Groups &amp; Yields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List the crops grown on the farm that might receive manure</a:t>
            </a:r>
          </a:p>
          <a:p>
            <a:pPr lvl="1"/>
            <a:r>
              <a:rPr lang="en-US" dirty="0" smtClean="0"/>
              <a:t>Consider crop rotation</a:t>
            </a:r>
          </a:p>
          <a:p>
            <a:pPr lvl="8"/>
            <a:endParaRPr lang="en-US" dirty="0" smtClean="0"/>
          </a:p>
          <a:p>
            <a:r>
              <a:rPr lang="en-US" dirty="0" smtClean="0"/>
              <a:t>Same crop but different crop groups</a:t>
            </a:r>
          </a:p>
          <a:p>
            <a:pPr lvl="1"/>
            <a:r>
              <a:rPr lang="en-US" dirty="0" smtClean="0"/>
              <a:t>Harvested differently</a:t>
            </a:r>
          </a:p>
          <a:p>
            <a:pPr lvl="2"/>
            <a:r>
              <a:rPr lang="en-US" dirty="0" smtClean="0"/>
              <a:t>Corn Silage</a:t>
            </a:r>
          </a:p>
          <a:p>
            <a:pPr lvl="2"/>
            <a:r>
              <a:rPr lang="en-US" dirty="0" smtClean="0"/>
              <a:t>Corn Grain</a:t>
            </a:r>
          </a:p>
          <a:p>
            <a:pPr lvl="1"/>
            <a:r>
              <a:rPr lang="en-US" dirty="0" smtClean="0"/>
              <a:t>Following legume crops in the rotation</a:t>
            </a:r>
          </a:p>
          <a:p>
            <a:pPr lvl="2"/>
            <a:r>
              <a:rPr lang="en-US" dirty="0" smtClean="0"/>
              <a:t>Corn Silage After Alfalfa</a:t>
            </a:r>
          </a:p>
          <a:p>
            <a:pPr lvl="2"/>
            <a:r>
              <a:rPr lang="en-US" dirty="0" smtClean="0"/>
              <a:t>Corn Silage After Soybeans</a:t>
            </a:r>
          </a:p>
          <a:p>
            <a:pPr lvl="2"/>
            <a:r>
              <a:rPr lang="en-US" dirty="0" smtClean="0"/>
              <a:t>Corn Silage After Corn</a:t>
            </a:r>
          </a:p>
          <a:p>
            <a:pPr lvl="8"/>
            <a:endParaRPr lang="en-US" dirty="0" smtClean="0"/>
          </a:p>
          <a:p>
            <a:r>
              <a:rPr lang="en-US" dirty="0" smtClean="0"/>
              <a:t>List the expected optimum yield for each crop group</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349097035"/>
              </p:ext>
            </p:extLst>
          </p:nvPr>
        </p:nvGraphicFramePr>
        <p:xfrm>
          <a:off x="225746" y="1157218"/>
          <a:ext cx="8686799" cy="4982830"/>
        </p:xfrm>
        <a:graphic>
          <a:graphicData uri="http://schemas.openxmlformats.org/drawingml/2006/table">
            <a:tbl>
              <a:tblPr firstRow="1" bandRow="1">
                <a:tableStyleId>{5940675A-B579-460E-94D1-54222C63F5DA}</a:tableStyleId>
              </a:tblPr>
              <a:tblGrid>
                <a:gridCol w="1482226"/>
                <a:gridCol w="1136285"/>
                <a:gridCol w="886690"/>
                <a:gridCol w="1302780"/>
                <a:gridCol w="1177184"/>
                <a:gridCol w="1080652"/>
                <a:gridCol w="1620982"/>
              </a:tblGrid>
              <a:tr h="734281">
                <a:tc>
                  <a:txBody>
                    <a:bodyPr/>
                    <a:lstStyle/>
                    <a:p>
                      <a:pPr algn="ctr"/>
                      <a:r>
                        <a:rPr lang="en-US" sz="1000" b="1" dirty="0" smtClean="0">
                          <a:latin typeface="Trebuchet MS" pitchFamily="34" charset="0"/>
                        </a:rPr>
                        <a:t>Crop Group and Yield (a)</a:t>
                      </a:r>
                      <a:endParaRPr lang="en-US" sz="1000" b="1" dirty="0">
                        <a:latin typeface="Trebuchet MS" pitchFamily="34" charset="0"/>
                      </a:endParaRPr>
                    </a:p>
                  </a:txBody>
                  <a:tcPr marL="91434" marR="91434" marT="45722" marB="45722" anchor="ctr">
                    <a:solidFill>
                      <a:schemeClr val="bg1"/>
                    </a:solidFill>
                  </a:tcPr>
                </a:tc>
                <a:tc>
                  <a:txBody>
                    <a:bodyPr/>
                    <a:lstStyle/>
                    <a:p>
                      <a:pPr algn="ctr"/>
                      <a:r>
                        <a:rPr lang="en-US" sz="1000" b="1" dirty="0" smtClean="0">
                          <a:latin typeface="Trebuchet MS" pitchFamily="34" charset="0"/>
                        </a:rPr>
                        <a:t>Manure Group (b)</a:t>
                      </a:r>
                      <a:endParaRPr lang="en-US" sz="1000" b="1" dirty="0">
                        <a:latin typeface="Trebuchet MS" pitchFamily="34" charset="0"/>
                      </a:endParaRPr>
                    </a:p>
                  </a:txBody>
                  <a:tcPr marL="91434" marR="91434" marT="45722" marB="45722" anchor="ctr">
                    <a:solidFill>
                      <a:schemeClr val="bg1"/>
                    </a:solidFill>
                  </a:tcPr>
                </a:tc>
                <a:tc>
                  <a:txBody>
                    <a:bodyPr/>
                    <a:lstStyle/>
                    <a:p>
                      <a:pPr algn="ctr"/>
                      <a:r>
                        <a:rPr lang="en-US" sz="1000" b="1" dirty="0" smtClean="0">
                          <a:latin typeface="Trebuchet MS" pitchFamily="34" charset="0"/>
                        </a:rPr>
                        <a:t>Application Season (c )</a:t>
                      </a:r>
                      <a:endParaRPr lang="en-US" sz="1000" b="1" dirty="0">
                        <a:latin typeface="Trebuchet MS" pitchFamily="34" charset="0"/>
                      </a:endParaRPr>
                    </a:p>
                  </a:txBody>
                  <a:tcPr marL="91434" marR="91434" marT="45722" marB="45722" anchor="ctr">
                    <a:solidFill>
                      <a:schemeClr val="bg1"/>
                    </a:solidFill>
                  </a:tcPr>
                </a:tc>
                <a:tc>
                  <a:txBody>
                    <a:bodyPr/>
                    <a:lstStyle/>
                    <a:p>
                      <a:pPr algn="ctr"/>
                      <a:r>
                        <a:rPr lang="en-US" sz="1000" b="1" dirty="0" smtClean="0">
                          <a:latin typeface="Trebuchet MS" pitchFamily="34" charset="0"/>
                        </a:rPr>
                        <a:t>Planned Application Rate from C, NBS, PI * (d)</a:t>
                      </a:r>
                      <a:endParaRPr lang="en-US" sz="1000" b="1" dirty="0">
                        <a:latin typeface="Trebuchet MS" pitchFamily="34" charset="0"/>
                      </a:endParaRPr>
                    </a:p>
                  </a:txBody>
                  <a:tcPr marL="91434" marR="91434" marT="45722" marB="45722" anchor="ctr">
                    <a:solidFill>
                      <a:schemeClr val="bg1"/>
                    </a:solidFill>
                  </a:tcPr>
                </a:tc>
                <a:tc>
                  <a:txBody>
                    <a:bodyPr/>
                    <a:lstStyle/>
                    <a:p>
                      <a:pPr algn="ctr"/>
                      <a:r>
                        <a:rPr lang="en-US" sz="1000" b="1" dirty="0" smtClean="0">
                          <a:latin typeface="Trebuchet MS" pitchFamily="34" charset="0"/>
                        </a:rPr>
                        <a:t>Incorporation</a:t>
                      </a:r>
                      <a:r>
                        <a:rPr lang="en-US" sz="1000" b="1" baseline="0" dirty="0" smtClean="0">
                          <a:latin typeface="Trebuchet MS" pitchFamily="34" charset="0"/>
                        </a:rPr>
                        <a:t> Timing (e)</a:t>
                      </a:r>
                      <a:endParaRPr lang="en-US" sz="1000" b="1" dirty="0">
                        <a:latin typeface="Trebuchet MS" pitchFamily="34" charset="0"/>
                      </a:endParaRPr>
                    </a:p>
                  </a:txBody>
                  <a:tcPr marL="91434" marR="91434" marT="45722" marB="45722" anchor="ctr">
                    <a:solidFill>
                      <a:schemeClr val="bg1"/>
                    </a:solidFill>
                  </a:tcPr>
                </a:tc>
                <a:tc>
                  <a:txBody>
                    <a:bodyPr/>
                    <a:lstStyle/>
                    <a:p>
                      <a:pPr algn="ctr"/>
                      <a:r>
                        <a:rPr lang="en-US" sz="1000" b="1" dirty="0" smtClean="0">
                          <a:latin typeface="Trebuchet MS" pitchFamily="34" charset="0"/>
                        </a:rPr>
                        <a:t>Commercial Fertilizer Application Rate (f)</a:t>
                      </a:r>
                      <a:endParaRPr lang="en-US" sz="1000" b="1" dirty="0">
                        <a:latin typeface="Trebuchet MS" pitchFamily="34" charset="0"/>
                      </a:endParaRPr>
                    </a:p>
                  </a:txBody>
                  <a:tcPr marL="91434" marR="91434" marT="45722" marB="45722" anchor="ctr">
                    <a:solidFill>
                      <a:schemeClr val="bg1"/>
                    </a:solidFill>
                  </a:tcPr>
                </a:tc>
                <a:tc>
                  <a:txBody>
                    <a:bodyPr/>
                    <a:lstStyle/>
                    <a:p>
                      <a:pPr algn="ctr"/>
                      <a:r>
                        <a:rPr lang="en-US" sz="1000" b="1" dirty="0" smtClean="0">
                          <a:latin typeface="Trebuchet MS" pitchFamily="34" charset="0"/>
                        </a:rPr>
                        <a:t>Fields where this crop group can</a:t>
                      </a:r>
                      <a:r>
                        <a:rPr lang="en-US" sz="1000" b="1" baseline="0" dirty="0" smtClean="0">
                          <a:latin typeface="Trebuchet MS" pitchFamily="34" charset="0"/>
                        </a:rPr>
                        <a:t> be used (g)</a:t>
                      </a:r>
                      <a:endParaRPr lang="en-US" sz="1000" b="1" dirty="0">
                        <a:latin typeface="Trebuchet MS" pitchFamily="34" charset="0"/>
                      </a:endParaRPr>
                    </a:p>
                  </a:txBody>
                  <a:tcPr marL="91434" marR="91434" marT="45722" marB="45722" anchor="ctr">
                    <a:solidFill>
                      <a:schemeClr val="bg1"/>
                    </a:solidFill>
                  </a:tcPr>
                </a:tc>
              </a:tr>
              <a:tr h="414676">
                <a:tc>
                  <a:txBody>
                    <a:bodyPr/>
                    <a:lstStyle/>
                    <a:p>
                      <a:pPr algn="ctr"/>
                      <a:r>
                        <a:rPr lang="en-US" sz="1200" b="1" dirty="0" smtClean="0">
                          <a:solidFill>
                            <a:srgbClr val="0000FF"/>
                          </a:solidFill>
                          <a:latin typeface="Trebuchet MS" pitchFamily="34" charset="0"/>
                        </a:rPr>
                        <a:t>Corn Silage</a:t>
                      </a:r>
                    </a:p>
                    <a:p>
                      <a:pPr algn="ctr"/>
                      <a:r>
                        <a:rPr lang="en-US" sz="1200" b="1" dirty="0" smtClean="0">
                          <a:solidFill>
                            <a:srgbClr val="0000FF"/>
                          </a:solidFill>
                          <a:latin typeface="Trebuchet MS" pitchFamily="34" charset="0"/>
                        </a:rPr>
                        <a:t>(23 T/A)</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Liquid</a:t>
                      </a:r>
                      <a:r>
                        <a:rPr lang="en-US" sz="1200" b="1" baseline="0" dirty="0" smtClean="0">
                          <a:solidFill>
                            <a:srgbClr val="0000FF"/>
                          </a:solidFill>
                          <a:latin typeface="Trebuchet MS" pitchFamily="34" charset="0"/>
                        </a:rPr>
                        <a:t> Dairy</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Spring</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9000 gal/A</a:t>
                      </a:r>
                    </a:p>
                    <a:p>
                      <a:pPr algn="ctr"/>
                      <a:r>
                        <a:rPr lang="en-US" sz="1200" b="1" dirty="0" smtClean="0">
                          <a:solidFill>
                            <a:srgbClr val="0000FF"/>
                          </a:solidFill>
                          <a:latin typeface="Trebuchet MS" pitchFamily="34" charset="0"/>
                        </a:rPr>
                        <a:t>C</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No lncorporation</a:t>
                      </a:r>
                      <a:endParaRPr lang="en-US" sz="1200" b="1" dirty="0">
                        <a:solidFill>
                          <a:srgbClr val="0000FF"/>
                        </a:solidFill>
                        <a:latin typeface="Trebuchet MS" pitchFamily="34" charset="0"/>
                      </a:endParaRPr>
                    </a:p>
                  </a:txBody>
                  <a:tcPr marL="91434" marR="91434" marT="45723" marB="45723" anchor="ctr">
                    <a:solidFill>
                      <a:schemeClr val="bg1"/>
                    </a:solidFill>
                  </a:tcPr>
                </a:tc>
                <a:tc>
                  <a:txBody>
                    <a:bodyPr/>
                    <a:lstStyle/>
                    <a:p>
                      <a:pPr algn="ctr"/>
                      <a:r>
                        <a:rPr lang="en-US" sz="1200" b="1" dirty="0" smtClean="0">
                          <a:solidFill>
                            <a:srgbClr val="0000FF"/>
                          </a:solidFill>
                          <a:latin typeface="Trebuchet MS" pitchFamily="34" charset="0"/>
                        </a:rPr>
                        <a:t>112 lb N/A</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All Fields</a:t>
                      </a:r>
                      <a:endParaRPr lang="en-US" sz="1200" b="1" dirty="0">
                        <a:solidFill>
                          <a:srgbClr val="0000FF"/>
                        </a:solidFill>
                        <a:latin typeface="Trebuchet MS" pitchFamily="34" charset="0"/>
                      </a:endParaRPr>
                    </a:p>
                  </a:txBody>
                  <a:tcPr marL="91434" marR="91434" marT="45722" marB="45722" anchor="ctr">
                    <a:solidFill>
                      <a:schemeClr val="bg1"/>
                    </a:solidFill>
                  </a:tcPr>
                </a:tc>
              </a:tr>
              <a:tr h="486223">
                <a:tc>
                  <a:txBody>
                    <a:bodyPr/>
                    <a:lstStyle/>
                    <a:p>
                      <a:pPr algn="ctr"/>
                      <a:r>
                        <a:rPr lang="en-US" sz="1200" b="1" dirty="0" smtClean="0">
                          <a:solidFill>
                            <a:srgbClr val="0000FF"/>
                          </a:solidFill>
                          <a:latin typeface="Trebuchet MS" pitchFamily="34" charset="0"/>
                        </a:rPr>
                        <a:t>Corn Silage After</a:t>
                      </a:r>
                      <a:r>
                        <a:rPr lang="en-US" sz="1200" b="1" baseline="0" dirty="0" smtClean="0">
                          <a:solidFill>
                            <a:srgbClr val="0000FF"/>
                          </a:solidFill>
                          <a:latin typeface="Trebuchet MS" pitchFamily="34" charset="0"/>
                        </a:rPr>
                        <a:t> Alfalfa </a:t>
                      </a:r>
                      <a:r>
                        <a:rPr lang="en-US" sz="1200" b="1" dirty="0" smtClean="0">
                          <a:solidFill>
                            <a:srgbClr val="0000FF"/>
                          </a:solidFill>
                          <a:latin typeface="Trebuchet MS" pitchFamily="34" charset="0"/>
                        </a:rPr>
                        <a:t>(23 T/A)</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00FF"/>
                          </a:solidFill>
                          <a:latin typeface="Trebuchet MS" pitchFamily="34" charset="0"/>
                        </a:rPr>
                        <a:t>Liquid</a:t>
                      </a:r>
                      <a:r>
                        <a:rPr lang="en-US" sz="1200" b="1" baseline="0" dirty="0" smtClean="0">
                          <a:solidFill>
                            <a:srgbClr val="0000FF"/>
                          </a:solidFill>
                          <a:latin typeface="Trebuchet MS" pitchFamily="34" charset="0"/>
                        </a:rPr>
                        <a:t> Dairy</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Spring</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lumMod val="75000"/>
                              <a:lumOff val="25000"/>
                            </a:schemeClr>
                          </a:solidFill>
                          <a:latin typeface="Lucida Handwriting" pitchFamily="66" charset="0"/>
                        </a:rPr>
                        <a:t>9000 gal/A</a:t>
                      </a:r>
                      <a:endParaRPr lang="en-US" sz="1200" b="1" dirty="0">
                        <a:solidFill>
                          <a:schemeClr val="tx1">
                            <a:lumMod val="75000"/>
                            <a:lumOff val="25000"/>
                          </a:schemeClr>
                        </a:solidFill>
                        <a:latin typeface="Lucida Handwriting" pitchFamily="66"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Inc. &lt; 1 Week</a:t>
                      </a:r>
                      <a:endParaRPr lang="en-US" sz="1200" b="1" dirty="0">
                        <a:solidFill>
                          <a:srgbClr val="0000FF"/>
                        </a:solidFill>
                        <a:latin typeface="Trebuchet MS" pitchFamily="34" charset="0"/>
                      </a:endParaRPr>
                    </a:p>
                  </a:txBody>
                  <a:tcPr marL="91434" marR="91434" marT="45723" marB="45723" anchor="ctr">
                    <a:solidFill>
                      <a:schemeClr val="bg1"/>
                    </a:solidFill>
                  </a:tcPr>
                </a:tc>
                <a:tc>
                  <a:txBody>
                    <a:bodyPr/>
                    <a:lstStyle/>
                    <a:p>
                      <a:pPr algn="ct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endParaRPr lang="en-US" sz="1200" b="1" dirty="0">
                        <a:solidFill>
                          <a:srgbClr val="0000FF"/>
                        </a:solidFill>
                        <a:latin typeface="Trebuchet MS" pitchFamily="34" charset="0"/>
                      </a:endParaRPr>
                    </a:p>
                  </a:txBody>
                  <a:tcPr marL="91434" marR="91434" marT="45722" marB="45722" anchor="ctr">
                    <a:solidFill>
                      <a:schemeClr val="bg1"/>
                    </a:solidFill>
                  </a:tcPr>
                </a:tc>
              </a:tr>
              <a:tr h="461613">
                <a:tc>
                  <a:txBody>
                    <a:bodyPr/>
                    <a:lstStyle/>
                    <a:p>
                      <a:pPr algn="ctr"/>
                      <a:r>
                        <a:rPr lang="en-US" sz="1200" b="1" dirty="0" smtClean="0">
                          <a:solidFill>
                            <a:srgbClr val="0000FF"/>
                          </a:solidFill>
                          <a:latin typeface="Trebuchet MS" pitchFamily="34" charset="0"/>
                        </a:rPr>
                        <a:t>Grass Hay</a:t>
                      </a:r>
                      <a:r>
                        <a:rPr lang="en-US" sz="1200" b="1" baseline="0" dirty="0" smtClean="0">
                          <a:solidFill>
                            <a:srgbClr val="0000FF"/>
                          </a:solidFill>
                          <a:latin typeface="Trebuchet MS" pitchFamily="34" charset="0"/>
                        </a:rPr>
                        <a:t> (4 T/A)</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00FF"/>
                          </a:solidFill>
                          <a:latin typeface="Trebuchet MS" pitchFamily="34" charset="0"/>
                        </a:rPr>
                        <a:t>Liquid</a:t>
                      </a:r>
                      <a:r>
                        <a:rPr lang="en-US" sz="1200" b="1" baseline="0" dirty="0" smtClean="0">
                          <a:solidFill>
                            <a:srgbClr val="0000FF"/>
                          </a:solidFill>
                          <a:latin typeface="Trebuchet MS" pitchFamily="34" charset="0"/>
                        </a:rPr>
                        <a:t> Dairy</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Summer</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lumMod val="75000"/>
                              <a:lumOff val="25000"/>
                            </a:schemeClr>
                          </a:solidFill>
                          <a:latin typeface="Lucida Handwriting" pitchFamily="66" charset="0"/>
                        </a:rPr>
                        <a:t>4000 gal/A</a:t>
                      </a:r>
                      <a:endParaRPr lang="en-US" sz="1200" b="1" dirty="0">
                        <a:solidFill>
                          <a:schemeClr val="tx1">
                            <a:lumMod val="75000"/>
                            <a:lumOff val="25000"/>
                          </a:schemeClr>
                        </a:solidFill>
                        <a:latin typeface="Lucida Handwriting" pitchFamily="66"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No lncorporation</a:t>
                      </a:r>
                      <a:endParaRPr lang="en-US" sz="1200" b="1" dirty="0">
                        <a:solidFill>
                          <a:srgbClr val="0000FF"/>
                        </a:solidFill>
                        <a:latin typeface="Trebuchet MS" pitchFamily="34" charset="0"/>
                      </a:endParaRPr>
                    </a:p>
                  </a:txBody>
                  <a:tcPr marL="91434" marR="91434" marT="45723" marB="45723" anchor="ctr">
                    <a:solidFill>
                      <a:schemeClr val="bg1"/>
                    </a:solidFill>
                  </a:tcPr>
                </a:tc>
                <a:tc>
                  <a:txBody>
                    <a:bodyPr/>
                    <a:lstStyle/>
                    <a:p>
                      <a:pPr algn="ct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endParaRPr lang="en-US" sz="1200" b="1" dirty="0">
                        <a:solidFill>
                          <a:srgbClr val="0000FF"/>
                        </a:solidFill>
                        <a:latin typeface="Trebuchet MS" pitchFamily="34" charset="0"/>
                      </a:endParaRPr>
                    </a:p>
                  </a:txBody>
                  <a:tcPr marL="91434" marR="91434" marT="45722" marB="45722" anchor="ctr">
                    <a:solidFill>
                      <a:schemeClr val="bg1"/>
                    </a:solidFill>
                  </a:tcPr>
                </a:tc>
              </a:tr>
              <a:tr h="484688">
                <a:tc>
                  <a:txBody>
                    <a:bodyPr/>
                    <a:lstStyle/>
                    <a:p>
                      <a:pPr algn="ctr"/>
                      <a:r>
                        <a:rPr lang="en-US" sz="1200" b="1" dirty="0" smtClean="0">
                          <a:solidFill>
                            <a:srgbClr val="0000FF"/>
                          </a:solidFill>
                          <a:latin typeface="Trebuchet MS" pitchFamily="34" charset="0"/>
                        </a:rPr>
                        <a:t>Corn Silage</a:t>
                      </a:r>
                    </a:p>
                    <a:p>
                      <a:pPr algn="ctr"/>
                      <a:r>
                        <a:rPr lang="en-US" sz="1200" b="1" dirty="0" smtClean="0">
                          <a:solidFill>
                            <a:srgbClr val="0000FF"/>
                          </a:solidFill>
                          <a:latin typeface="Trebuchet MS" pitchFamily="34" charset="0"/>
                        </a:rPr>
                        <a:t>(23 T/A)</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Solid </a:t>
                      </a:r>
                      <a:r>
                        <a:rPr lang="en-US" sz="1200" b="1" baseline="0" dirty="0" smtClean="0">
                          <a:solidFill>
                            <a:srgbClr val="0000FF"/>
                          </a:solidFill>
                          <a:latin typeface="Trebuchet MS" pitchFamily="34" charset="0"/>
                        </a:rPr>
                        <a:t>Dairy</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Spring</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lumMod val="75000"/>
                              <a:lumOff val="25000"/>
                            </a:schemeClr>
                          </a:solidFill>
                          <a:latin typeface="Lucida Handwriting" pitchFamily="66" charset="0"/>
                        </a:rPr>
                        <a:t>25 ton/A</a:t>
                      </a:r>
                      <a:endParaRPr lang="en-US" sz="1200" b="1" dirty="0">
                        <a:solidFill>
                          <a:schemeClr val="tx1">
                            <a:lumMod val="75000"/>
                            <a:lumOff val="25000"/>
                          </a:schemeClr>
                        </a:solidFill>
                        <a:latin typeface="Lucida Handwriting" pitchFamily="66" charset="0"/>
                      </a:endParaRPr>
                    </a:p>
                  </a:txBody>
                  <a:tcPr marL="91434" marR="91434" marT="45722" marB="4572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00FF"/>
                          </a:solidFill>
                          <a:latin typeface="Trebuchet MS" pitchFamily="34" charset="0"/>
                        </a:rPr>
                        <a:t>No lncorporation</a:t>
                      </a:r>
                    </a:p>
                  </a:txBody>
                  <a:tcPr marL="91434" marR="91434" marT="45723" marB="45723" anchor="ctr">
                    <a:solidFill>
                      <a:schemeClr val="bg1"/>
                    </a:solidFill>
                  </a:tcPr>
                </a:tc>
                <a:tc>
                  <a:txBody>
                    <a:bodyPr/>
                    <a:lstStyle/>
                    <a:p>
                      <a:pPr algn="ct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endParaRPr lang="en-US" sz="1200" b="1" dirty="0">
                        <a:solidFill>
                          <a:srgbClr val="0000FF"/>
                        </a:solidFill>
                        <a:latin typeface="Trebuchet MS" pitchFamily="34" charset="0"/>
                      </a:endParaRPr>
                    </a:p>
                  </a:txBody>
                  <a:tcPr marL="91434" marR="91434" marT="45722" marB="45722" anchor="ctr">
                    <a:solidFill>
                      <a:schemeClr val="bg1"/>
                    </a:solidFill>
                  </a:tcPr>
                </a:tc>
              </a:tr>
              <a:tr h="484688">
                <a:tc>
                  <a:txBody>
                    <a:bodyPr/>
                    <a:lstStyle/>
                    <a:p>
                      <a:pPr algn="ctr"/>
                      <a:r>
                        <a:rPr lang="en-US" sz="1200" b="1" dirty="0" smtClean="0">
                          <a:solidFill>
                            <a:srgbClr val="0000FF"/>
                          </a:solidFill>
                          <a:latin typeface="Trebuchet MS" pitchFamily="34" charset="0"/>
                        </a:rPr>
                        <a:t>Corn Silage</a:t>
                      </a:r>
                    </a:p>
                    <a:p>
                      <a:pPr algn="ctr"/>
                      <a:r>
                        <a:rPr lang="en-US" sz="1200" b="1" dirty="0" smtClean="0">
                          <a:solidFill>
                            <a:srgbClr val="0000FF"/>
                          </a:solidFill>
                          <a:latin typeface="Trebuchet MS" pitchFamily="34" charset="0"/>
                        </a:rPr>
                        <a:t>(23 T/A)</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Liquid</a:t>
                      </a:r>
                      <a:r>
                        <a:rPr lang="en-US" sz="1200" b="1" baseline="0" dirty="0" smtClean="0">
                          <a:solidFill>
                            <a:srgbClr val="0000FF"/>
                          </a:solidFill>
                          <a:latin typeface="Trebuchet MS" pitchFamily="34" charset="0"/>
                        </a:rPr>
                        <a:t> Dairy</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Fall</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lumMod val="75000"/>
                              <a:lumOff val="25000"/>
                            </a:schemeClr>
                          </a:solidFill>
                          <a:latin typeface="Lucida Handwriting" pitchFamily="66" charset="0"/>
                        </a:rPr>
                        <a:t>9000 gal/A</a:t>
                      </a:r>
                      <a:endParaRPr lang="en-US" sz="1200" b="1" dirty="0">
                        <a:solidFill>
                          <a:schemeClr val="tx1">
                            <a:lumMod val="75000"/>
                            <a:lumOff val="25000"/>
                          </a:schemeClr>
                        </a:solidFill>
                        <a:latin typeface="Lucida Handwriting" pitchFamily="66"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No lncorporation</a:t>
                      </a:r>
                      <a:endParaRPr lang="en-US" sz="1200" b="1" dirty="0">
                        <a:solidFill>
                          <a:srgbClr val="0000FF"/>
                        </a:solidFill>
                        <a:latin typeface="Trebuchet MS" pitchFamily="34" charset="0"/>
                      </a:endParaRPr>
                    </a:p>
                  </a:txBody>
                  <a:tcPr marL="91434" marR="91434" marT="45723" marB="45723" anchor="ctr">
                    <a:solidFill>
                      <a:schemeClr val="bg1"/>
                    </a:solidFill>
                  </a:tcPr>
                </a:tc>
                <a:tc>
                  <a:txBody>
                    <a:bodyPr/>
                    <a:lstStyle/>
                    <a:p>
                      <a:pPr algn="ct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endParaRPr lang="en-US" sz="1200" b="1" dirty="0">
                        <a:solidFill>
                          <a:srgbClr val="0000FF"/>
                        </a:solidFill>
                        <a:latin typeface="Trebuchet MS" pitchFamily="34" charset="0"/>
                      </a:endParaRPr>
                    </a:p>
                  </a:txBody>
                  <a:tcPr marL="91434" marR="91434" marT="45722" marB="45722" anchor="ctr">
                    <a:solidFill>
                      <a:schemeClr val="bg1"/>
                    </a:solidFill>
                  </a:tcPr>
                </a:tc>
              </a:tr>
              <a:tr h="484688">
                <a:tc>
                  <a:txBody>
                    <a:bodyPr/>
                    <a:lstStyle/>
                    <a:p>
                      <a:pPr algn="ctr"/>
                      <a:r>
                        <a:rPr lang="en-US" sz="1200" b="1" dirty="0" smtClean="0">
                          <a:solidFill>
                            <a:srgbClr val="0000FF"/>
                          </a:solidFill>
                          <a:latin typeface="Trebuchet MS" pitchFamily="34" charset="0"/>
                        </a:rPr>
                        <a:t>Corn Silage</a:t>
                      </a:r>
                    </a:p>
                    <a:p>
                      <a:pPr algn="ctr"/>
                      <a:r>
                        <a:rPr lang="en-US" sz="1200" b="1" dirty="0" smtClean="0">
                          <a:solidFill>
                            <a:srgbClr val="0000FF"/>
                          </a:solidFill>
                          <a:latin typeface="Trebuchet MS" pitchFamily="34" charset="0"/>
                        </a:rPr>
                        <a:t>(23 T/A)</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Solid </a:t>
                      </a:r>
                      <a:r>
                        <a:rPr lang="en-US" sz="1200" b="1" baseline="0" dirty="0" smtClean="0">
                          <a:solidFill>
                            <a:srgbClr val="0000FF"/>
                          </a:solidFill>
                          <a:latin typeface="Trebuchet MS" pitchFamily="34" charset="0"/>
                        </a:rPr>
                        <a:t>Dairy</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Fall</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lumMod val="75000"/>
                              <a:lumOff val="25000"/>
                            </a:schemeClr>
                          </a:solidFill>
                          <a:latin typeface="Lucida Handwriting" pitchFamily="66" charset="0"/>
                        </a:rPr>
                        <a:t>25 ton/A</a:t>
                      </a:r>
                      <a:endParaRPr lang="en-US" sz="1200" b="1" dirty="0">
                        <a:solidFill>
                          <a:schemeClr val="tx1">
                            <a:lumMod val="75000"/>
                            <a:lumOff val="25000"/>
                          </a:schemeClr>
                        </a:solidFill>
                        <a:latin typeface="Lucida Handwriting" pitchFamily="66" charset="0"/>
                      </a:endParaRPr>
                    </a:p>
                  </a:txBody>
                  <a:tcPr marL="91434" marR="91434" marT="45722" marB="4572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00FF"/>
                          </a:solidFill>
                          <a:latin typeface="Trebuchet MS" pitchFamily="34" charset="0"/>
                        </a:rPr>
                        <a:t>No lncorporation</a:t>
                      </a:r>
                      <a:endParaRPr lang="en-US" sz="1200" b="1" dirty="0">
                        <a:solidFill>
                          <a:srgbClr val="0000FF"/>
                        </a:solidFill>
                        <a:latin typeface="Trebuchet MS" pitchFamily="34" charset="0"/>
                      </a:endParaRPr>
                    </a:p>
                  </a:txBody>
                  <a:tcPr marL="91434" marR="91434" marT="45723" marB="45723" anchor="ctr">
                    <a:solidFill>
                      <a:schemeClr val="bg1"/>
                    </a:solidFill>
                  </a:tcPr>
                </a:tc>
                <a:tc>
                  <a:txBody>
                    <a:bodyPr/>
                    <a:lstStyle/>
                    <a:p>
                      <a:pPr algn="ct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endParaRPr lang="en-US" sz="1200" b="1" dirty="0">
                        <a:solidFill>
                          <a:srgbClr val="0000FF"/>
                        </a:solidFill>
                        <a:latin typeface="Trebuchet MS" pitchFamily="34" charset="0"/>
                      </a:endParaRPr>
                    </a:p>
                  </a:txBody>
                  <a:tcPr marL="91434" marR="91434" marT="45722" marB="45722" anchor="ctr">
                    <a:solidFill>
                      <a:schemeClr val="bg1"/>
                    </a:solidFill>
                  </a:tcPr>
                </a:tc>
              </a:tr>
              <a:tr h="485461">
                <a:tc>
                  <a:txBody>
                    <a:bodyPr/>
                    <a:lstStyle/>
                    <a:p>
                      <a:pPr algn="ctr"/>
                      <a:r>
                        <a:rPr lang="en-US" sz="1200" b="1" dirty="0" smtClean="0">
                          <a:solidFill>
                            <a:srgbClr val="0000FF"/>
                          </a:solidFill>
                          <a:latin typeface="Trebuchet MS" pitchFamily="34" charset="0"/>
                        </a:rPr>
                        <a:t>Corn Silage</a:t>
                      </a:r>
                    </a:p>
                    <a:p>
                      <a:pPr algn="ctr"/>
                      <a:r>
                        <a:rPr lang="en-US" sz="1200" b="1" dirty="0" smtClean="0">
                          <a:solidFill>
                            <a:srgbClr val="0000FF"/>
                          </a:solidFill>
                          <a:latin typeface="Trebuchet MS" pitchFamily="34" charset="0"/>
                        </a:rPr>
                        <a:t>(23 T/A)</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Solid </a:t>
                      </a:r>
                      <a:r>
                        <a:rPr lang="en-US" sz="1200" b="1" baseline="0" dirty="0" smtClean="0">
                          <a:solidFill>
                            <a:srgbClr val="0000FF"/>
                          </a:solidFill>
                          <a:latin typeface="Trebuchet MS" pitchFamily="34" charset="0"/>
                        </a:rPr>
                        <a:t>Dairy</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Winter</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lumMod val="75000"/>
                              <a:lumOff val="25000"/>
                            </a:schemeClr>
                          </a:solidFill>
                          <a:latin typeface="Lucida Handwriting" pitchFamily="66" charset="0"/>
                        </a:rPr>
                        <a:t>25 ton/A</a:t>
                      </a:r>
                      <a:endParaRPr lang="en-US" sz="1200" b="1" dirty="0">
                        <a:solidFill>
                          <a:schemeClr val="tx1">
                            <a:lumMod val="75000"/>
                            <a:lumOff val="25000"/>
                          </a:schemeClr>
                        </a:solidFill>
                        <a:latin typeface="Lucida Handwriting" pitchFamily="66" charset="0"/>
                      </a:endParaRPr>
                    </a:p>
                  </a:txBody>
                  <a:tcPr marL="91434" marR="91434" marT="45722" marB="4572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00FF"/>
                          </a:solidFill>
                          <a:latin typeface="Trebuchet MS" pitchFamily="34" charset="0"/>
                        </a:rPr>
                        <a:t>Cover Crop</a:t>
                      </a:r>
                      <a:endParaRPr lang="en-US" sz="1200" b="1" dirty="0">
                        <a:solidFill>
                          <a:srgbClr val="0000FF"/>
                        </a:solidFill>
                        <a:latin typeface="Trebuchet MS" pitchFamily="34" charset="0"/>
                      </a:endParaRPr>
                    </a:p>
                  </a:txBody>
                  <a:tcPr marL="91434" marR="91434" marT="45723" marB="45723" anchor="ctr">
                    <a:solidFill>
                      <a:schemeClr val="bg1"/>
                    </a:solidFill>
                  </a:tcPr>
                </a:tc>
                <a:tc>
                  <a:txBody>
                    <a:bodyPr/>
                    <a:lstStyle/>
                    <a:p>
                      <a:pPr algn="ct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endParaRPr lang="en-US" sz="1200" b="1" dirty="0">
                        <a:solidFill>
                          <a:srgbClr val="0000FF"/>
                        </a:solidFill>
                        <a:latin typeface="Trebuchet MS" pitchFamily="34" charset="0"/>
                      </a:endParaRPr>
                    </a:p>
                  </a:txBody>
                  <a:tcPr marL="91434" marR="91434" marT="45722" marB="45722" anchor="ctr">
                    <a:solidFill>
                      <a:schemeClr val="bg1"/>
                    </a:solidFill>
                  </a:tcPr>
                </a:tc>
              </a:tr>
              <a:tr h="489306">
                <a:tc>
                  <a:txBody>
                    <a:bodyPr/>
                    <a:lstStyle/>
                    <a:p>
                      <a:pPr algn="ctr"/>
                      <a:r>
                        <a:rPr lang="en-US" sz="1200" b="1" dirty="0" smtClean="0">
                          <a:solidFill>
                            <a:srgbClr val="0000FF"/>
                          </a:solidFill>
                          <a:latin typeface="Trebuchet MS" pitchFamily="34" charset="0"/>
                        </a:rPr>
                        <a:t>Corn Silage</a:t>
                      </a:r>
                    </a:p>
                    <a:p>
                      <a:pPr algn="ctr"/>
                      <a:r>
                        <a:rPr lang="en-US" sz="1200" b="1" dirty="0" smtClean="0">
                          <a:solidFill>
                            <a:srgbClr val="0000FF"/>
                          </a:solidFill>
                          <a:latin typeface="Trebuchet MS" pitchFamily="34" charset="0"/>
                        </a:rPr>
                        <a:t>(23 T/A)</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Liquid</a:t>
                      </a:r>
                      <a:r>
                        <a:rPr lang="en-US" sz="1200" b="1" baseline="0" dirty="0" smtClean="0">
                          <a:solidFill>
                            <a:srgbClr val="0000FF"/>
                          </a:solidFill>
                          <a:latin typeface="Trebuchet MS" pitchFamily="34" charset="0"/>
                        </a:rPr>
                        <a:t> Dairy</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Spring</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lumMod val="75000"/>
                              <a:lumOff val="25000"/>
                            </a:schemeClr>
                          </a:solidFill>
                          <a:latin typeface="Lucida Handwriting" pitchFamily="66" charset="0"/>
                        </a:rPr>
                        <a:t>9000 gal/A</a:t>
                      </a:r>
                      <a:endParaRPr lang="en-US" sz="1200" b="1" dirty="0">
                        <a:solidFill>
                          <a:schemeClr val="tx1">
                            <a:lumMod val="75000"/>
                            <a:lumOff val="25000"/>
                          </a:schemeClr>
                        </a:solidFill>
                        <a:latin typeface="Lucida Handwriting" pitchFamily="66"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Inc. &lt; 1 Week</a:t>
                      </a:r>
                      <a:endParaRPr lang="en-US" sz="1200" b="1" dirty="0">
                        <a:solidFill>
                          <a:srgbClr val="0000FF"/>
                        </a:solidFill>
                        <a:latin typeface="Trebuchet MS" pitchFamily="34" charset="0"/>
                      </a:endParaRPr>
                    </a:p>
                  </a:txBody>
                  <a:tcPr marL="91434" marR="91434" marT="45723" marB="45723" anchor="ctr">
                    <a:solidFill>
                      <a:schemeClr val="bg1"/>
                    </a:solidFill>
                  </a:tcPr>
                </a:tc>
                <a:tc>
                  <a:txBody>
                    <a:bodyPr/>
                    <a:lstStyle/>
                    <a:p>
                      <a:pPr algn="ct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endParaRPr lang="en-US" sz="1200" b="1" dirty="0">
                        <a:solidFill>
                          <a:srgbClr val="0000FF"/>
                        </a:solidFill>
                        <a:latin typeface="Trebuchet MS" pitchFamily="34" charset="0"/>
                      </a:endParaRPr>
                    </a:p>
                  </a:txBody>
                  <a:tcPr marL="91434" marR="91434" marT="45722" marB="45722" anchor="ctr">
                    <a:solidFill>
                      <a:schemeClr val="bg1"/>
                    </a:solidFill>
                  </a:tcPr>
                </a:tc>
              </a:tr>
              <a:tr h="414676">
                <a:tc>
                  <a:txBody>
                    <a:bodyPr/>
                    <a:lstStyle/>
                    <a:p>
                      <a:endParaRPr lang="en-US" sz="1200" dirty="0"/>
                    </a:p>
                  </a:txBody>
                  <a:tcPr marL="91434" marR="91434" marT="45722" marB="45722" anchor="ctr">
                    <a:solidFill>
                      <a:schemeClr val="bg1"/>
                    </a:solidFill>
                  </a:tcPr>
                </a:tc>
                <a:tc>
                  <a:txBody>
                    <a:bodyPr/>
                    <a:lstStyle/>
                    <a:p>
                      <a:endParaRPr lang="en-US" sz="1200" dirty="0"/>
                    </a:p>
                  </a:txBody>
                  <a:tcPr marL="91434" marR="91434" marT="45722" marB="45722" anchor="ctr">
                    <a:solidFill>
                      <a:schemeClr val="bg1"/>
                    </a:solidFill>
                  </a:tcPr>
                </a:tc>
                <a:tc>
                  <a:txBody>
                    <a:bodyPr/>
                    <a:lstStyle/>
                    <a:p>
                      <a:endParaRPr lang="en-US" sz="1200" dirty="0"/>
                    </a:p>
                  </a:txBody>
                  <a:tcPr marL="91434" marR="91434" marT="45722" marB="45722" anchor="ctr">
                    <a:solidFill>
                      <a:schemeClr val="bg1"/>
                    </a:solidFill>
                  </a:tcPr>
                </a:tc>
                <a:tc>
                  <a:txBody>
                    <a:bodyPr/>
                    <a:lstStyle/>
                    <a:p>
                      <a:endParaRPr lang="en-US" sz="1200" dirty="0"/>
                    </a:p>
                  </a:txBody>
                  <a:tcPr marL="91434" marR="91434" marT="45722" marB="45722">
                    <a:solidFill>
                      <a:schemeClr val="bg1"/>
                    </a:solidFill>
                  </a:tcPr>
                </a:tc>
                <a:tc>
                  <a:txBody>
                    <a:bodyPr/>
                    <a:lstStyle/>
                    <a:p>
                      <a:endParaRPr lang="en-US" sz="1200" dirty="0">
                        <a:solidFill>
                          <a:srgbClr val="0000FF"/>
                        </a:solidFill>
                      </a:endParaRPr>
                    </a:p>
                  </a:txBody>
                  <a:tcPr marL="91434" marR="91434" marT="45728" marB="45728" anchor="ctr">
                    <a:solidFill>
                      <a:schemeClr val="bg1"/>
                    </a:solidFill>
                  </a:tcPr>
                </a:tc>
                <a:tc>
                  <a:txBody>
                    <a:bodyPr/>
                    <a:lstStyle/>
                    <a:p>
                      <a:pPr algn="ct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endParaRPr lang="en-US" sz="1200" b="1" dirty="0">
                        <a:solidFill>
                          <a:srgbClr val="0000FF"/>
                        </a:solidFill>
                        <a:latin typeface="Trebuchet MS" pitchFamily="34" charset="0"/>
                      </a:endParaRPr>
                    </a:p>
                  </a:txBody>
                  <a:tcPr marL="91434" marR="91434" marT="45722" marB="45722" anchor="ctr">
                    <a:solidFill>
                      <a:schemeClr val="bg1"/>
                    </a:solidFill>
                  </a:tcPr>
                </a:tc>
              </a:tr>
            </a:tbl>
          </a:graphicData>
        </a:graphic>
      </p:graphicFrame>
      <p:sp>
        <p:nvSpPr>
          <p:cNvPr id="73730" name="Title 3"/>
          <p:cNvSpPr>
            <a:spLocks noGrp="1"/>
          </p:cNvSpPr>
          <p:nvPr>
            <p:ph type="title"/>
          </p:nvPr>
        </p:nvSpPr>
        <p:spPr>
          <a:xfrm>
            <a:off x="646113" y="357188"/>
            <a:ext cx="8150225" cy="731837"/>
          </a:xfrm>
        </p:spPr>
        <p:txBody>
          <a:bodyPr/>
          <a:lstStyle/>
          <a:p>
            <a:r>
              <a:rPr lang="en-US" sz="3200" dirty="0" smtClean="0">
                <a:ea typeface="ＭＳ Ｐゴシック" pitchFamily="34" charset="-128"/>
              </a:rPr>
              <a:t>Using the MMM Manure Application Rate Tables</a:t>
            </a:r>
          </a:p>
        </p:txBody>
      </p:sp>
      <p:sp>
        <p:nvSpPr>
          <p:cNvPr id="6" name="Rounded Rectangle 5"/>
          <p:cNvSpPr/>
          <p:nvPr/>
        </p:nvSpPr>
        <p:spPr>
          <a:xfrm>
            <a:off x="233363" y="1893888"/>
            <a:ext cx="8691562" cy="431301"/>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052104572"/>
              </p:ext>
            </p:extLst>
          </p:nvPr>
        </p:nvGraphicFramePr>
        <p:xfrm>
          <a:off x="225746" y="1157218"/>
          <a:ext cx="8686799" cy="4982830"/>
        </p:xfrm>
        <a:graphic>
          <a:graphicData uri="http://schemas.openxmlformats.org/drawingml/2006/table">
            <a:tbl>
              <a:tblPr firstRow="1" bandRow="1">
                <a:tableStyleId>{5940675A-B579-460E-94D1-54222C63F5DA}</a:tableStyleId>
              </a:tblPr>
              <a:tblGrid>
                <a:gridCol w="1482226"/>
                <a:gridCol w="1136285"/>
                <a:gridCol w="886690"/>
                <a:gridCol w="1293726"/>
                <a:gridCol w="1186238"/>
                <a:gridCol w="1080652"/>
                <a:gridCol w="1620982"/>
              </a:tblGrid>
              <a:tr h="734281">
                <a:tc>
                  <a:txBody>
                    <a:bodyPr/>
                    <a:lstStyle/>
                    <a:p>
                      <a:pPr algn="ctr"/>
                      <a:r>
                        <a:rPr lang="en-US" sz="1000" b="1" dirty="0" smtClean="0">
                          <a:latin typeface="Trebuchet MS" pitchFamily="34" charset="0"/>
                        </a:rPr>
                        <a:t>Crop Group and Yield (a)</a:t>
                      </a:r>
                      <a:endParaRPr lang="en-US" sz="1000" b="1" dirty="0">
                        <a:latin typeface="Trebuchet MS" pitchFamily="34" charset="0"/>
                      </a:endParaRPr>
                    </a:p>
                  </a:txBody>
                  <a:tcPr marL="91434" marR="91434" marT="45722" marB="45722" anchor="ctr">
                    <a:solidFill>
                      <a:schemeClr val="bg1"/>
                    </a:solidFill>
                  </a:tcPr>
                </a:tc>
                <a:tc>
                  <a:txBody>
                    <a:bodyPr/>
                    <a:lstStyle/>
                    <a:p>
                      <a:pPr algn="ctr"/>
                      <a:r>
                        <a:rPr lang="en-US" sz="1000" b="1" dirty="0" smtClean="0">
                          <a:latin typeface="Trebuchet MS" pitchFamily="34" charset="0"/>
                        </a:rPr>
                        <a:t>Manure Group (b)</a:t>
                      </a:r>
                      <a:endParaRPr lang="en-US" sz="1000" b="1" dirty="0">
                        <a:latin typeface="Trebuchet MS" pitchFamily="34" charset="0"/>
                      </a:endParaRPr>
                    </a:p>
                  </a:txBody>
                  <a:tcPr marL="91434" marR="91434" marT="45722" marB="45722" anchor="ctr">
                    <a:solidFill>
                      <a:schemeClr val="bg1"/>
                    </a:solidFill>
                  </a:tcPr>
                </a:tc>
                <a:tc>
                  <a:txBody>
                    <a:bodyPr/>
                    <a:lstStyle/>
                    <a:p>
                      <a:pPr algn="ctr"/>
                      <a:r>
                        <a:rPr lang="en-US" sz="1000" b="1" dirty="0" smtClean="0">
                          <a:latin typeface="Trebuchet MS" pitchFamily="34" charset="0"/>
                        </a:rPr>
                        <a:t>Application Season (c )</a:t>
                      </a:r>
                      <a:endParaRPr lang="en-US" sz="1000" b="1" dirty="0">
                        <a:latin typeface="Trebuchet MS" pitchFamily="34" charset="0"/>
                      </a:endParaRPr>
                    </a:p>
                  </a:txBody>
                  <a:tcPr marL="91434" marR="91434" marT="45722" marB="45722" anchor="ctr">
                    <a:solidFill>
                      <a:schemeClr val="bg1"/>
                    </a:solidFill>
                  </a:tcPr>
                </a:tc>
                <a:tc>
                  <a:txBody>
                    <a:bodyPr/>
                    <a:lstStyle/>
                    <a:p>
                      <a:pPr algn="ctr"/>
                      <a:r>
                        <a:rPr lang="en-US" sz="1000" b="1" dirty="0" smtClean="0">
                          <a:latin typeface="Trebuchet MS" pitchFamily="34" charset="0"/>
                        </a:rPr>
                        <a:t>Planned Application Rate from C, NBS, PI * (d)</a:t>
                      </a:r>
                      <a:endParaRPr lang="en-US" sz="1000" b="1" dirty="0">
                        <a:latin typeface="Trebuchet MS" pitchFamily="34" charset="0"/>
                      </a:endParaRPr>
                    </a:p>
                  </a:txBody>
                  <a:tcPr marL="91434" marR="91434" marT="45722" marB="45722" anchor="ctr">
                    <a:solidFill>
                      <a:schemeClr val="bg1"/>
                    </a:solidFill>
                  </a:tcPr>
                </a:tc>
                <a:tc>
                  <a:txBody>
                    <a:bodyPr/>
                    <a:lstStyle/>
                    <a:p>
                      <a:pPr algn="ctr"/>
                      <a:r>
                        <a:rPr lang="en-US" sz="1000" b="1" dirty="0" smtClean="0">
                          <a:latin typeface="Trebuchet MS" pitchFamily="34" charset="0"/>
                        </a:rPr>
                        <a:t>Incorporation</a:t>
                      </a:r>
                      <a:r>
                        <a:rPr lang="en-US" sz="1000" b="1" baseline="0" dirty="0" smtClean="0">
                          <a:latin typeface="Trebuchet MS" pitchFamily="34" charset="0"/>
                        </a:rPr>
                        <a:t> Timing (e)</a:t>
                      </a:r>
                      <a:endParaRPr lang="en-US" sz="1000" b="1" dirty="0">
                        <a:latin typeface="Trebuchet MS" pitchFamily="34" charset="0"/>
                      </a:endParaRPr>
                    </a:p>
                  </a:txBody>
                  <a:tcPr marL="91434" marR="91434" marT="45722" marB="45722" anchor="ctr">
                    <a:solidFill>
                      <a:schemeClr val="bg1"/>
                    </a:solidFill>
                  </a:tcPr>
                </a:tc>
                <a:tc>
                  <a:txBody>
                    <a:bodyPr/>
                    <a:lstStyle/>
                    <a:p>
                      <a:pPr algn="ctr"/>
                      <a:r>
                        <a:rPr lang="en-US" sz="1000" b="1" dirty="0" smtClean="0">
                          <a:latin typeface="Trebuchet MS" pitchFamily="34" charset="0"/>
                        </a:rPr>
                        <a:t>Commercial Fertilizer Application Rate (f)</a:t>
                      </a:r>
                      <a:endParaRPr lang="en-US" sz="1000" b="1" dirty="0">
                        <a:latin typeface="Trebuchet MS" pitchFamily="34" charset="0"/>
                      </a:endParaRPr>
                    </a:p>
                  </a:txBody>
                  <a:tcPr marL="91434" marR="91434" marT="45722" marB="45722" anchor="ctr">
                    <a:solidFill>
                      <a:schemeClr val="bg1"/>
                    </a:solidFill>
                  </a:tcPr>
                </a:tc>
                <a:tc>
                  <a:txBody>
                    <a:bodyPr/>
                    <a:lstStyle/>
                    <a:p>
                      <a:pPr algn="ctr"/>
                      <a:r>
                        <a:rPr lang="en-US" sz="1000" b="1" dirty="0" smtClean="0">
                          <a:latin typeface="Trebuchet MS" pitchFamily="34" charset="0"/>
                        </a:rPr>
                        <a:t>Fields where this crop group can</a:t>
                      </a:r>
                      <a:r>
                        <a:rPr lang="en-US" sz="1000" b="1" baseline="0" dirty="0" smtClean="0">
                          <a:latin typeface="Trebuchet MS" pitchFamily="34" charset="0"/>
                        </a:rPr>
                        <a:t> be used (g)</a:t>
                      </a:r>
                      <a:endParaRPr lang="en-US" sz="1000" b="1" dirty="0">
                        <a:latin typeface="Trebuchet MS" pitchFamily="34" charset="0"/>
                      </a:endParaRPr>
                    </a:p>
                  </a:txBody>
                  <a:tcPr marL="91434" marR="91434" marT="45722" marB="45722" anchor="ctr">
                    <a:solidFill>
                      <a:schemeClr val="bg1"/>
                    </a:solidFill>
                  </a:tcPr>
                </a:tc>
              </a:tr>
              <a:tr h="414676">
                <a:tc>
                  <a:txBody>
                    <a:bodyPr/>
                    <a:lstStyle/>
                    <a:p>
                      <a:pPr algn="ctr"/>
                      <a:r>
                        <a:rPr lang="en-US" sz="1200" b="1" dirty="0" smtClean="0">
                          <a:solidFill>
                            <a:srgbClr val="0000FF"/>
                          </a:solidFill>
                          <a:latin typeface="Trebuchet MS" pitchFamily="34" charset="0"/>
                        </a:rPr>
                        <a:t>Corn Silage</a:t>
                      </a:r>
                    </a:p>
                    <a:p>
                      <a:pPr algn="ctr"/>
                      <a:r>
                        <a:rPr lang="en-US" sz="1200" b="1" dirty="0" smtClean="0">
                          <a:solidFill>
                            <a:srgbClr val="0000FF"/>
                          </a:solidFill>
                          <a:latin typeface="Trebuchet MS" pitchFamily="34" charset="0"/>
                        </a:rPr>
                        <a:t>(23 T/A)</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Liquid</a:t>
                      </a:r>
                      <a:r>
                        <a:rPr lang="en-US" sz="1200" b="1" baseline="0" dirty="0" smtClean="0">
                          <a:solidFill>
                            <a:srgbClr val="0000FF"/>
                          </a:solidFill>
                          <a:latin typeface="Trebuchet MS" pitchFamily="34" charset="0"/>
                        </a:rPr>
                        <a:t> Dairy</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Spring</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9000 gal/A</a:t>
                      </a:r>
                    </a:p>
                    <a:p>
                      <a:pPr algn="ctr"/>
                      <a:r>
                        <a:rPr lang="en-US" sz="1200" b="1" dirty="0" smtClean="0">
                          <a:solidFill>
                            <a:srgbClr val="0000FF"/>
                          </a:solidFill>
                          <a:latin typeface="Trebuchet MS" pitchFamily="34" charset="0"/>
                        </a:rPr>
                        <a:t>C</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No lncorporation</a:t>
                      </a:r>
                      <a:endParaRPr lang="en-US" sz="1200" b="1" dirty="0">
                        <a:solidFill>
                          <a:srgbClr val="0000FF"/>
                        </a:solidFill>
                        <a:latin typeface="Trebuchet MS" pitchFamily="34" charset="0"/>
                      </a:endParaRPr>
                    </a:p>
                  </a:txBody>
                  <a:tcPr marL="91434" marR="91434" marT="45723" marB="45723" anchor="ctr">
                    <a:solidFill>
                      <a:schemeClr val="bg1"/>
                    </a:solidFill>
                  </a:tcPr>
                </a:tc>
                <a:tc>
                  <a:txBody>
                    <a:bodyPr/>
                    <a:lstStyle/>
                    <a:p>
                      <a:pPr algn="ctr"/>
                      <a:r>
                        <a:rPr lang="en-US" sz="1200" b="1" dirty="0" smtClean="0">
                          <a:solidFill>
                            <a:srgbClr val="0000FF"/>
                          </a:solidFill>
                          <a:latin typeface="Trebuchet MS" pitchFamily="34" charset="0"/>
                        </a:rPr>
                        <a:t>112 lb N/A</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All Fields</a:t>
                      </a:r>
                      <a:endParaRPr lang="en-US" sz="1200" b="1" dirty="0">
                        <a:solidFill>
                          <a:srgbClr val="0000FF"/>
                        </a:solidFill>
                        <a:latin typeface="Trebuchet MS" pitchFamily="34" charset="0"/>
                      </a:endParaRPr>
                    </a:p>
                  </a:txBody>
                  <a:tcPr marL="91434" marR="91434" marT="45722" marB="45722" anchor="ctr">
                    <a:solidFill>
                      <a:schemeClr val="bg1"/>
                    </a:solidFill>
                  </a:tcPr>
                </a:tc>
              </a:tr>
              <a:tr h="486223">
                <a:tc>
                  <a:txBody>
                    <a:bodyPr/>
                    <a:lstStyle/>
                    <a:p>
                      <a:pPr algn="ctr"/>
                      <a:r>
                        <a:rPr lang="en-US" sz="1200" b="1" dirty="0" smtClean="0">
                          <a:solidFill>
                            <a:srgbClr val="0000FF"/>
                          </a:solidFill>
                          <a:latin typeface="Trebuchet MS" pitchFamily="34" charset="0"/>
                        </a:rPr>
                        <a:t>Corn Silage After</a:t>
                      </a:r>
                      <a:r>
                        <a:rPr lang="en-US" sz="1200" b="1" baseline="0" dirty="0" smtClean="0">
                          <a:solidFill>
                            <a:srgbClr val="0000FF"/>
                          </a:solidFill>
                          <a:latin typeface="Trebuchet MS" pitchFamily="34" charset="0"/>
                        </a:rPr>
                        <a:t> Alfalfa </a:t>
                      </a:r>
                      <a:r>
                        <a:rPr lang="en-US" sz="1200" b="1" dirty="0" smtClean="0">
                          <a:solidFill>
                            <a:srgbClr val="0000FF"/>
                          </a:solidFill>
                          <a:latin typeface="Trebuchet MS" pitchFamily="34" charset="0"/>
                        </a:rPr>
                        <a:t>(23 T/A)</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00FF"/>
                          </a:solidFill>
                          <a:latin typeface="Trebuchet MS" pitchFamily="34" charset="0"/>
                        </a:rPr>
                        <a:t>Liquid</a:t>
                      </a:r>
                      <a:r>
                        <a:rPr lang="en-US" sz="1200" b="1" baseline="0" dirty="0" smtClean="0">
                          <a:solidFill>
                            <a:srgbClr val="0000FF"/>
                          </a:solidFill>
                          <a:latin typeface="Trebuchet MS" pitchFamily="34" charset="0"/>
                        </a:rPr>
                        <a:t> Dairy</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Spring</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lumMod val="75000"/>
                              <a:lumOff val="25000"/>
                            </a:schemeClr>
                          </a:solidFill>
                          <a:latin typeface="Lucida Handwriting" pitchFamily="66" charset="0"/>
                        </a:rPr>
                        <a:t>9000 gal/A</a:t>
                      </a:r>
                      <a:endParaRPr lang="en-US" sz="1200" b="1" dirty="0">
                        <a:solidFill>
                          <a:schemeClr val="tx1">
                            <a:lumMod val="75000"/>
                            <a:lumOff val="25000"/>
                          </a:schemeClr>
                        </a:solidFill>
                        <a:latin typeface="Lucida Handwriting" pitchFamily="66"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Inc. &lt; 1 Week</a:t>
                      </a:r>
                      <a:endParaRPr lang="en-US" sz="1200" b="1" dirty="0">
                        <a:solidFill>
                          <a:srgbClr val="0000FF"/>
                        </a:solidFill>
                        <a:latin typeface="Trebuchet MS" pitchFamily="34" charset="0"/>
                      </a:endParaRPr>
                    </a:p>
                  </a:txBody>
                  <a:tcPr marL="91434" marR="91434" marT="45723" marB="45723" anchor="ctr">
                    <a:solidFill>
                      <a:schemeClr val="bg1"/>
                    </a:solidFill>
                  </a:tcPr>
                </a:tc>
                <a:tc>
                  <a:txBody>
                    <a:bodyPr/>
                    <a:lstStyle/>
                    <a:p>
                      <a:pPr algn="ct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endParaRPr lang="en-US" sz="1200" b="1" dirty="0">
                        <a:solidFill>
                          <a:srgbClr val="0000FF"/>
                        </a:solidFill>
                        <a:latin typeface="Trebuchet MS" pitchFamily="34" charset="0"/>
                      </a:endParaRPr>
                    </a:p>
                  </a:txBody>
                  <a:tcPr marL="91434" marR="91434" marT="45722" marB="45722" anchor="ctr">
                    <a:solidFill>
                      <a:schemeClr val="bg1"/>
                    </a:solidFill>
                  </a:tcPr>
                </a:tc>
              </a:tr>
              <a:tr h="461613">
                <a:tc>
                  <a:txBody>
                    <a:bodyPr/>
                    <a:lstStyle/>
                    <a:p>
                      <a:pPr algn="ctr"/>
                      <a:r>
                        <a:rPr lang="en-US" sz="1200" b="1" dirty="0" smtClean="0">
                          <a:solidFill>
                            <a:srgbClr val="0000FF"/>
                          </a:solidFill>
                          <a:latin typeface="Trebuchet MS" pitchFamily="34" charset="0"/>
                        </a:rPr>
                        <a:t>Grass Hay</a:t>
                      </a:r>
                      <a:r>
                        <a:rPr lang="en-US" sz="1200" b="1" baseline="0" dirty="0" smtClean="0">
                          <a:solidFill>
                            <a:srgbClr val="0000FF"/>
                          </a:solidFill>
                          <a:latin typeface="Trebuchet MS" pitchFamily="34" charset="0"/>
                        </a:rPr>
                        <a:t> (4 T/A)</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00FF"/>
                          </a:solidFill>
                          <a:latin typeface="Trebuchet MS" pitchFamily="34" charset="0"/>
                        </a:rPr>
                        <a:t>Liquid</a:t>
                      </a:r>
                      <a:r>
                        <a:rPr lang="en-US" sz="1200" b="1" baseline="0" dirty="0" smtClean="0">
                          <a:solidFill>
                            <a:srgbClr val="0000FF"/>
                          </a:solidFill>
                          <a:latin typeface="Trebuchet MS" pitchFamily="34" charset="0"/>
                        </a:rPr>
                        <a:t> Dairy</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Summer</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lumMod val="75000"/>
                              <a:lumOff val="25000"/>
                            </a:schemeClr>
                          </a:solidFill>
                          <a:latin typeface="Lucida Handwriting" pitchFamily="66" charset="0"/>
                        </a:rPr>
                        <a:t>4000 gal/A</a:t>
                      </a:r>
                      <a:endParaRPr lang="en-US" sz="1200" b="1" dirty="0">
                        <a:solidFill>
                          <a:schemeClr val="tx1">
                            <a:lumMod val="75000"/>
                            <a:lumOff val="25000"/>
                          </a:schemeClr>
                        </a:solidFill>
                        <a:latin typeface="Lucida Handwriting" pitchFamily="66"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No lncorporation</a:t>
                      </a:r>
                      <a:endParaRPr lang="en-US" sz="1200" b="1" dirty="0">
                        <a:solidFill>
                          <a:srgbClr val="0000FF"/>
                        </a:solidFill>
                        <a:latin typeface="Trebuchet MS" pitchFamily="34" charset="0"/>
                      </a:endParaRPr>
                    </a:p>
                  </a:txBody>
                  <a:tcPr marL="91434" marR="91434" marT="45723" marB="45723" anchor="ctr">
                    <a:solidFill>
                      <a:schemeClr val="bg1"/>
                    </a:solidFill>
                  </a:tcPr>
                </a:tc>
                <a:tc>
                  <a:txBody>
                    <a:bodyPr/>
                    <a:lstStyle/>
                    <a:p>
                      <a:pPr algn="ct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endParaRPr lang="en-US" sz="1200" b="1" dirty="0">
                        <a:solidFill>
                          <a:srgbClr val="0000FF"/>
                        </a:solidFill>
                        <a:latin typeface="Trebuchet MS" pitchFamily="34" charset="0"/>
                      </a:endParaRPr>
                    </a:p>
                  </a:txBody>
                  <a:tcPr marL="91434" marR="91434" marT="45722" marB="45722" anchor="ctr">
                    <a:solidFill>
                      <a:schemeClr val="bg1"/>
                    </a:solidFill>
                  </a:tcPr>
                </a:tc>
              </a:tr>
              <a:tr h="484688">
                <a:tc>
                  <a:txBody>
                    <a:bodyPr/>
                    <a:lstStyle/>
                    <a:p>
                      <a:pPr algn="ctr"/>
                      <a:r>
                        <a:rPr lang="en-US" sz="1200" b="1" dirty="0" smtClean="0">
                          <a:solidFill>
                            <a:srgbClr val="0000FF"/>
                          </a:solidFill>
                          <a:latin typeface="Trebuchet MS" pitchFamily="34" charset="0"/>
                        </a:rPr>
                        <a:t>Corn Silage</a:t>
                      </a:r>
                    </a:p>
                    <a:p>
                      <a:pPr algn="ctr"/>
                      <a:r>
                        <a:rPr lang="en-US" sz="1200" b="1" dirty="0" smtClean="0">
                          <a:solidFill>
                            <a:srgbClr val="0000FF"/>
                          </a:solidFill>
                          <a:latin typeface="Trebuchet MS" pitchFamily="34" charset="0"/>
                        </a:rPr>
                        <a:t>(23 T/A)</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Solid </a:t>
                      </a:r>
                      <a:r>
                        <a:rPr lang="en-US" sz="1200" b="1" baseline="0" dirty="0" smtClean="0">
                          <a:solidFill>
                            <a:srgbClr val="0000FF"/>
                          </a:solidFill>
                          <a:latin typeface="Trebuchet MS" pitchFamily="34" charset="0"/>
                        </a:rPr>
                        <a:t>Dairy</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Spring</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lumMod val="75000"/>
                              <a:lumOff val="25000"/>
                            </a:schemeClr>
                          </a:solidFill>
                          <a:latin typeface="Lucida Handwriting" pitchFamily="66" charset="0"/>
                        </a:rPr>
                        <a:t>25 ton/A</a:t>
                      </a:r>
                      <a:endParaRPr lang="en-US" sz="1200" b="1" dirty="0">
                        <a:solidFill>
                          <a:schemeClr val="tx1">
                            <a:lumMod val="75000"/>
                            <a:lumOff val="25000"/>
                          </a:schemeClr>
                        </a:solidFill>
                        <a:latin typeface="Lucida Handwriting" pitchFamily="66" charset="0"/>
                      </a:endParaRPr>
                    </a:p>
                  </a:txBody>
                  <a:tcPr marL="91434" marR="91434" marT="45722" marB="4572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00FF"/>
                          </a:solidFill>
                          <a:latin typeface="Trebuchet MS" pitchFamily="34" charset="0"/>
                        </a:rPr>
                        <a:t>No lncorporation</a:t>
                      </a:r>
                    </a:p>
                  </a:txBody>
                  <a:tcPr marL="91434" marR="91434" marT="45723" marB="45723" anchor="ctr">
                    <a:solidFill>
                      <a:schemeClr val="bg1"/>
                    </a:solidFill>
                  </a:tcPr>
                </a:tc>
                <a:tc>
                  <a:txBody>
                    <a:bodyPr/>
                    <a:lstStyle/>
                    <a:p>
                      <a:pPr algn="ct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endParaRPr lang="en-US" sz="1200" b="1" dirty="0">
                        <a:solidFill>
                          <a:srgbClr val="0000FF"/>
                        </a:solidFill>
                        <a:latin typeface="Trebuchet MS" pitchFamily="34" charset="0"/>
                      </a:endParaRPr>
                    </a:p>
                  </a:txBody>
                  <a:tcPr marL="91434" marR="91434" marT="45722" marB="45722" anchor="ctr">
                    <a:solidFill>
                      <a:schemeClr val="bg1"/>
                    </a:solidFill>
                  </a:tcPr>
                </a:tc>
              </a:tr>
              <a:tr h="484688">
                <a:tc>
                  <a:txBody>
                    <a:bodyPr/>
                    <a:lstStyle/>
                    <a:p>
                      <a:pPr algn="ctr"/>
                      <a:r>
                        <a:rPr lang="en-US" sz="1200" b="1" dirty="0" smtClean="0">
                          <a:solidFill>
                            <a:srgbClr val="0000FF"/>
                          </a:solidFill>
                          <a:latin typeface="Trebuchet MS" pitchFamily="34" charset="0"/>
                        </a:rPr>
                        <a:t>Corn Silage</a:t>
                      </a:r>
                    </a:p>
                    <a:p>
                      <a:pPr algn="ctr"/>
                      <a:r>
                        <a:rPr lang="en-US" sz="1200" b="1" dirty="0" smtClean="0">
                          <a:solidFill>
                            <a:srgbClr val="0000FF"/>
                          </a:solidFill>
                          <a:latin typeface="Trebuchet MS" pitchFamily="34" charset="0"/>
                        </a:rPr>
                        <a:t>(23 T/A)</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Liquid</a:t>
                      </a:r>
                      <a:r>
                        <a:rPr lang="en-US" sz="1200" b="1" baseline="0" dirty="0" smtClean="0">
                          <a:solidFill>
                            <a:srgbClr val="0000FF"/>
                          </a:solidFill>
                          <a:latin typeface="Trebuchet MS" pitchFamily="34" charset="0"/>
                        </a:rPr>
                        <a:t> Dairy</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Fall</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lumMod val="75000"/>
                              <a:lumOff val="25000"/>
                            </a:schemeClr>
                          </a:solidFill>
                          <a:latin typeface="Lucida Handwriting" pitchFamily="66" charset="0"/>
                        </a:rPr>
                        <a:t>9000 gal/A</a:t>
                      </a:r>
                      <a:endParaRPr lang="en-US" sz="1200" b="1" dirty="0">
                        <a:solidFill>
                          <a:schemeClr val="tx1">
                            <a:lumMod val="75000"/>
                            <a:lumOff val="25000"/>
                          </a:schemeClr>
                        </a:solidFill>
                        <a:latin typeface="Lucida Handwriting" pitchFamily="66"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No lncorporation</a:t>
                      </a:r>
                      <a:endParaRPr lang="en-US" sz="1200" b="1" dirty="0">
                        <a:solidFill>
                          <a:srgbClr val="0000FF"/>
                        </a:solidFill>
                        <a:latin typeface="Trebuchet MS" pitchFamily="34" charset="0"/>
                      </a:endParaRPr>
                    </a:p>
                  </a:txBody>
                  <a:tcPr marL="91434" marR="91434" marT="45723" marB="45723" anchor="ctr">
                    <a:solidFill>
                      <a:schemeClr val="bg1"/>
                    </a:solidFill>
                  </a:tcPr>
                </a:tc>
                <a:tc>
                  <a:txBody>
                    <a:bodyPr/>
                    <a:lstStyle/>
                    <a:p>
                      <a:pPr algn="ct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endParaRPr lang="en-US" sz="1200" b="1" dirty="0">
                        <a:solidFill>
                          <a:srgbClr val="0000FF"/>
                        </a:solidFill>
                        <a:latin typeface="Trebuchet MS" pitchFamily="34" charset="0"/>
                      </a:endParaRPr>
                    </a:p>
                  </a:txBody>
                  <a:tcPr marL="91434" marR="91434" marT="45722" marB="45722" anchor="ctr">
                    <a:solidFill>
                      <a:schemeClr val="bg1"/>
                    </a:solidFill>
                  </a:tcPr>
                </a:tc>
              </a:tr>
              <a:tr h="484688">
                <a:tc>
                  <a:txBody>
                    <a:bodyPr/>
                    <a:lstStyle/>
                    <a:p>
                      <a:pPr algn="ctr"/>
                      <a:r>
                        <a:rPr lang="en-US" sz="1200" b="1" dirty="0" smtClean="0">
                          <a:solidFill>
                            <a:srgbClr val="0000FF"/>
                          </a:solidFill>
                          <a:latin typeface="Trebuchet MS" pitchFamily="34" charset="0"/>
                        </a:rPr>
                        <a:t>Corn Silage</a:t>
                      </a:r>
                    </a:p>
                    <a:p>
                      <a:pPr algn="ctr"/>
                      <a:r>
                        <a:rPr lang="en-US" sz="1200" b="1" dirty="0" smtClean="0">
                          <a:solidFill>
                            <a:srgbClr val="0000FF"/>
                          </a:solidFill>
                          <a:latin typeface="Trebuchet MS" pitchFamily="34" charset="0"/>
                        </a:rPr>
                        <a:t>(23 T/A)</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Solid </a:t>
                      </a:r>
                      <a:r>
                        <a:rPr lang="en-US" sz="1200" b="1" baseline="0" dirty="0" smtClean="0">
                          <a:solidFill>
                            <a:srgbClr val="0000FF"/>
                          </a:solidFill>
                          <a:latin typeface="Trebuchet MS" pitchFamily="34" charset="0"/>
                        </a:rPr>
                        <a:t>Dairy</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Fall</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lumMod val="75000"/>
                              <a:lumOff val="25000"/>
                            </a:schemeClr>
                          </a:solidFill>
                          <a:latin typeface="Lucida Handwriting" pitchFamily="66" charset="0"/>
                        </a:rPr>
                        <a:t>25 ton/A</a:t>
                      </a:r>
                      <a:endParaRPr lang="en-US" sz="1200" b="1" dirty="0">
                        <a:solidFill>
                          <a:schemeClr val="tx1">
                            <a:lumMod val="75000"/>
                            <a:lumOff val="25000"/>
                          </a:schemeClr>
                        </a:solidFill>
                        <a:latin typeface="Lucida Handwriting" pitchFamily="66" charset="0"/>
                      </a:endParaRPr>
                    </a:p>
                  </a:txBody>
                  <a:tcPr marL="91434" marR="91434" marT="45722" marB="4572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00FF"/>
                          </a:solidFill>
                          <a:latin typeface="Trebuchet MS" pitchFamily="34" charset="0"/>
                        </a:rPr>
                        <a:t>No lncorporation</a:t>
                      </a:r>
                      <a:endParaRPr lang="en-US" sz="1200" b="1" dirty="0">
                        <a:solidFill>
                          <a:srgbClr val="0000FF"/>
                        </a:solidFill>
                        <a:latin typeface="Trebuchet MS" pitchFamily="34" charset="0"/>
                      </a:endParaRPr>
                    </a:p>
                  </a:txBody>
                  <a:tcPr marL="91434" marR="91434" marT="45723" marB="45723" anchor="ctr">
                    <a:solidFill>
                      <a:schemeClr val="bg1"/>
                    </a:solidFill>
                  </a:tcPr>
                </a:tc>
                <a:tc>
                  <a:txBody>
                    <a:bodyPr/>
                    <a:lstStyle/>
                    <a:p>
                      <a:pPr algn="ct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endParaRPr lang="en-US" sz="1200" b="1" dirty="0">
                        <a:solidFill>
                          <a:srgbClr val="0000FF"/>
                        </a:solidFill>
                        <a:latin typeface="Trebuchet MS" pitchFamily="34" charset="0"/>
                      </a:endParaRPr>
                    </a:p>
                  </a:txBody>
                  <a:tcPr marL="91434" marR="91434" marT="45722" marB="45722" anchor="ctr">
                    <a:solidFill>
                      <a:schemeClr val="bg1"/>
                    </a:solidFill>
                  </a:tcPr>
                </a:tc>
              </a:tr>
              <a:tr h="485461">
                <a:tc>
                  <a:txBody>
                    <a:bodyPr/>
                    <a:lstStyle/>
                    <a:p>
                      <a:pPr algn="ctr"/>
                      <a:r>
                        <a:rPr lang="en-US" sz="1200" b="1" dirty="0" smtClean="0">
                          <a:solidFill>
                            <a:srgbClr val="0000FF"/>
                          </a:solidFill>
                          <a:latin typeface="Trebuchet MS" pitchFamily="34" charset="0"/>
                        </a:rPr>
                        <a:t>Corn Silage</a:t>
                      </a:r>
                    </a:p>
                    <a:p>
                      <a:pPr algn="ctr"/>
                      <a:r>
                        <a:rPr lang="en-US" sz="1200" b="1" dirty="0" smtClean="0">
                          <a:solidFill>
                            <a:srgbClr val="0000FF"/>
                          </a:solidFill>
                          <a:latin typeface="Trebuchet MS" pitchFamily="34" charset="0"/>
                        </a:rPr>
                        <a:t>(23 T/A)</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Solid </a:t>
                      </a:r>
                      <a:r>
                        <a:rPr lang="en-US" sz="1200" b="1" baseline="0" dirty="0" smtClean="0">
                          <a:solidFill>
                            <a:srgbClr val="0000FF"/>
                          </a:solidFill>
                          <a:latin typeface="Trebuchet MS" pitchFamily="34" charset="0"/>
                        </a:rPr>
                        <a:t>Dairy</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Winter</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lumMod val="75000"/>
                              <a:lumOff val="25000"/>
                            </a:schemeClr>
                          </a:solidFill>
                          <a:latin typeface="Lucida Handwriting" pitchFamily="66" charset="0"/>
                        </a:rPr>
                        <a:t>25 ton/A</a:t>
                      </a:r>
                      <a:endParaRPr lang="en-US" sz="1200" b="1" dirty="0">
                        <a:solidFill>
                          <a:schemeClr val="tx1">
                            <a:lumMod val="75000"/>
                            <a:lumOff val="25000"/>
                          </a:schemeClr>
                        </a:solidFill>
                        <a:latin typeface="Lucida Handwriting" pitchFamily="66" charset="0"/>
                      </a:endParaRPr>
                    </a:p>
                  </a:txBody>
                  <a:tcPr marL="91434" marR="91434" marT="45722" marB="4572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00FF"/>
                          </a:solidFill>
                          <a:latin typeface="Trebuchet MS" pitchFamily="34" charset="0"/>
                        </a:rPr>
                        <a:t>Cover Crop</a:t>
                      </a:r>
                      <a:endParaRPr lang="en-US" sz="1200" b="1" dirty="0">
                        <a:solidFill>
                          <a:srgbClr val="0000FF"/>
                        </a:solidFill>
                        <a:latin typeface="Trebuchet MS" pitchFamily="34" charset="0"/>
                      </a:endParaRPr>
                    </a:p>
                  </a:txBody>
                  <a:tcPr marL="91434" marR="91434" marT="45723" marB="45723" anchor="ctr">
                    <a:solidFill>
                      <a:schemeClr val="bg1"/>
                    </a:solidFill>
                  </a:tcPr>
                </a:tc>
                <a:tc>
                  <a:txBody>
                    <a:bodyPr/>
                    <a:lstStyle/>
                    <a:p>
                      <a:pPr algn="ct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endParaRPr lang="en-US" sz="1200" b="1" dirty="0">
                        <a:solidFill>
                          <a:srgbClr val="0000FF"/>
                        </a:solidFill>
                        <a:latin typeface="Trebuchet MS" pitchFamily="34" charset="0"/>
                      </a:endParaRPr>
                    </a:p>
                  </a:txBody>
                  <a:tcPr marL="91434" marR="91434" marT="45722" marB="45722" anchor="ctr">
                    <a:solidFill>
                      <a:schemeClr val="bg1"/>
                    </a:solidFill>
                  </a:tcPr>
                </a:tc>
              </a:tr>
              <a:tr h="489306">
                <a:tc>
                  <a:txBody>
                    <a:bodyPr/>
                    <a:lstStyle/>
                    <a:p>
                      <a:pPr algn="ctr"/>
                      <a:r>
                        <a:rPr lang="en-US" sz="1200" b="1" dirty="0" smtClean="0">
                          <a:solidFill>
                            <a:srgbClr val="0000FF"/>
                          </a:solidFill>
                          <a:latin typeface="Trebuchet MS" pitchFamily="34" charset="0"/>
                        </a:rPr>
                        <a:t>Corn Silage</a:t>
                      </a:r>
                    </a:p>
                    <a:p>
                      <a:pPr algn="ctr"/>
                      <a:r>
                        <a:rPr lang="en-US" sz="1200" b="1" dirty="0" smtClean="0">
                          <a:solidFill>
                            <a:srgbClr val="0000FF"/>
                          </a:solidFill>
                          <a:latin typeface="Trebuchet MS" pitchFamily="34" charset="0"/>
                        </a:rPr>
                        <a:t>(23 T/A)</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Liquid</a:t>
                      </a:r>
                      <a:r>
                        <a:rPr lang="en-US" sz="1200" b="1" baseline="0" dirty="0" smtClean="0">
                          <a:solidFill>
                            <a:srgbClr val="0000FF"/>
                          </a:solidFill>
                          <a:latin typeface="Trebuchet MS" pitchFamily="34" charset="0"/>
                        </a:rPr>
                        <a:t> Dairy</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Spring</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lumMod val="75000"/>
                              <a:lumOff val="25000"/>
                            </a:schemeClr>
                          </a:solidFill>
                          <a:latin typeface="Lucida Handwriting" pitchFamily="66" charset="0"/>
                        </a:rPr>
                        <a:t>9000 gal/A</a:t>
                      </a:r>
                      <a:endParaRPr lang="en-US" sz="1200" b="1" dirty="0">
                        <a:solidFill>
                          <a:schemeClr val="tx1">
                            <a:lumMod val="75000"/>
                            <a:lumOff val="25000"/>
                          </a:schemeClr>
                        </a:solidFill>
                        <a:latin typeface="Lucida Handwriting" pitchFamily="66"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Inc. &lt; 1 Week</a:t>
                      </a:r>
                      <a:endParaRPr lang="en-US" sz="1200" b="1" dirty="0">
                        <a:solidFill>
                          <a:srgbClr val="0000FF"/>
                        </a:solidFill>
                        <a:latin typeface="Trebuchet MS" pitchFamily="34" charset="0"/>
                      </a:endParaRPr>
                    </a:p>
                  </a:txBody>
                  <a:tcPr marL="91434" marR="91434" marT="45723" marB="45723" anchor="ctr">
                    <a:solidFill>
                      <a:schemeClr val="bg1"/>
                    </a:solidFill>
                  </a:tcPr>
                </a:tc>
                <a:tc>
                  <a:txBody>
                    <a:bodyPr/>
                    <a:lstStyle/>
                    <a:p>
                      <a:pPr algn="ct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endParaRPr lang="en-US" sz="1200" b="1" dirty="0">
                        <a:solidFill>
                          <a:srgbClr val="0000FF"/>
                        </a:solidFill>
                        <a:latin typeface="Trebuchet MS" pitchFamily="34" charset="0"/>
                      </a:endParaRPr>
                    </a:p>
                  </a:txBody>
                  <a:tcPr marL="91434" marR="91434" marT="45722" marB="45722" anchor="ctr">
                    <a:solidFill>
                      <a:schemeClr val="bg1"/>
                    </a:solidFill>
                  </a:tcPr>
                </a:tc>
              </a:tr>
              <a:tr h="414676">
                <a:tc>
                  <a:txBody>
                    <a:bodyPr/>
                    <a:lstStyle/>
                    <a:p>
                      <a:endParaRPr lang="en-US" dirty="0"/>
                    </a:p>
                  </a:txBody>
                  <a:tcPr marL="91434" marR="91434" marT="45722" marB="45722" anchor="ctr">
                    <a:solidFill>
                      <a:schemeClr val="bg1"/>
                    </a:solidFill>
                  </a:tcPr>
                </a:tc>
                <a:tc>
                  <a:txBody>
                    <a:bodyPr/>
                    <a:lstStyle/>
                    <a:p>
                      <a:endParaRPr lang="en-US" dirty="0"/>
                    </a:p>
                  </a:txBody>
                  <a:tcPr marL="91434" marR="91434" marT="45722" marB="45722" anchor="ctr">
                    <a:solidFill>
                      <a:schemeClr val="bg1"/>
                    </a:solidFill>
                  </a:tcPr>
                </a:tc>
                <a:tc>
                  <a:txBody>
                    <a:bodyPr/>
                    <a:lstStyle/>
                    <a:p>
                      <a:endParaRPr lang="en-US" dirty="0"/>
                    </a:p>
                  </a:txBody>
                  <a:tcPr marL="91434" marR="91434" marT="45722" marB="45722" anchor="ctr">
                    <a:solidFill>
                      <a:schemeClr val="bg1"/>
                    </a:solidFill>
                  </a:tcPr>
                </a:tc>
                <a:tc>
                  <a:txBody>
                    <a:bodyPr/>
                    <a:lstStyle/>
                    <a:p>
                      <a:endParaRPr lang="en-US" dirty="0"/>
                    </a:p>
                  </a:txBody>
                  <a:tcPr marL="91434" marR="91434" marT="45722" marB="45722">
                    <a:solidFill>
                      <a:schemeClr val="bg1"/>
                    </a:solidFill>
                  </a:tcPr>
                </a:tc>
                <a:tc>
                  <a:txBody>
                    <a:bodyPr/>
                    <a:lstStyle/>
                    <a:p>
                      <a:endParaRPr lang="en-US" dirty="0">
                        <a:solidFill>
                          <a:srgbClr val="0000FF"/>
                        </a:solidFill>
                      </a:endParaRPr>
                    </a:p>
                  </a:txBody>
                  <a:tcPr marL="91434" marR="91434" marT="45728" marB="45728"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22" marB="45722" anchor="ctr">
                    <a:solidFill>
                      <a:schemeClr val="bg1"/>
                    </a:solidFill>
                  </a:tcPr>
                </a:tc>
              </a:tr>
            </a:tbl>
          </a:graphicData>
        </a:graphic>
      </p:graphicFrame>
      <p:sp>
        <p:nvSpPr>
          <p:cNvPr id="74754" name="Title 3"/>
          <p:cNvSpPr>
            <a:spLocks noGrp="1"/>
          </p:cNvSpPr>
          <p:nvPr>
            <p:ph type="title"/>
          </p:nvPr>
        </p:nvSpPr>
        <p:spPr>
          <a:xfrm>
            <a:off x="646113" y="357188"/>
            <a:ext cx="8150225" cy="731837"/>
          </a:xfrm>
        </p:spPr>
        <p:txBody>
          <a:bodyPr/>
          <a:lstStyle/>
          <a:p>
            <a:r>
              <a:rPr lang="en-US" sz="3200" dirty="0" smtClean="0">
                <a:ea typeface="ＭＳ Ｐゴシック" pitchFamily="34" charset="-128"/>
              </a:rPr>
              <a:t>Using the MMM Manure Application Rate Tables</a:t>
            </a:r>
          </a:p>
        </p:txBody>
      </p:sp>
      <p:sp>
        <p:nvSpPr>
          <p:cNvPr id="6" name="Rounded Rectangle 5"/>
          <p:cNvSpPr/>
          <p:nvPr/>
        </p:nvSpPr>
        <p:spPr>
          <a:xfrm>
            <a:off x="217488" y="4720046"/>
            <a:ext cx="8691562" cy="470263"/>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noChangeAspect="1"/>
          </p:cNvGraphicFramePr>
          <p:nvPr/>
        </p:nvGraphicFramePr>
        <p:xfrm>
          <a:off x="2174875" y="2870200"/>
          <a:ext cx="4533899" cy="511802"/>
        </p:xfrm>
        <a:graphic>
          <a:graphicData uri="http://schemas.openxmlformats.org/drawingml/2006/table">
            <a:tbl>
              <a:tblPr/>
              <a:tblGrid>
                <a:gridCol w="1096596"/>
                <a:gridCol w="314717"/>
                <a:gridCol w="314717"/>
                <a:gridCol w="314717"/>
                <a:gridCol w="314717"/>
                <a:gridCol w="314717"/>
                <a:gridCol w="314717"/>
                <a:gridCol w="314717"/>
                <a:gridCol w="314717"/>
                <a:gridCol w="919567"/>
              </a:tblGrid>
              <a:tr h="159938">
                <a:tc gridSpan="10">
                  <a:txBody>
                    <a:bodyPr/>
                    <a:lstStyle/>
                    <a:p>
                      <a:pPr algn="ctr" fontAlgn="b"/>
                      <a:r>
                        <a:rPr lang="en-US" sz="900" b="1" i="0" u="none" strike="noStrike" dirty="0">
                          <a:solidFill>
                            <a:srgbClr val="000000"/>
                          </a:solidFill>
                          <a:effectLst/>
                          <a:latin typeface="Calibri"/>
                        </a:rPr>
                        <a:t>Solid Dairy</a:t>
                      </a:r>
                    </a:p>
                  </a:txBody>
                  <a:tcPr marL="3474" marR="3474" marT="3473"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59938">
                <a:tc gridSpan="10">
                  <a:txBody>
                    <a:bodyPr/>
                    <a:lstStyle/>
                    <a:p>
                      <a:pPr algn="ctr" fontAlgn="b"/>
                      <a:r>
                        <a:rPr lang="en-US" sz="900" b="1" i="0" u="none" strike="noStrike" dirty="0">
                          <a:solidFill>
                            <a:srgbClr val="000000"/>
                          </a:solidFill>
                          <a:effectLst/>
                          <a:latin typeface="Calibri"/>
                        </a:rPr>
                        <a:t>Nitrogen Based Manure Application Rates</a:t>
                      </a:r>
                    </a:p>
                  </a:txBody>
                  <a:tcPr marL="3474" marR="3474" marT="3473"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95963">
                <a:tc>
                  <a:txBody>
                    <a:bodyPr/>
                    <a:lstStyle/>
                    <a:p>
                      <a:pPr algn="l" fontAlgn="b"/>
                      <a:endParaRPr lang="en-US" sz="600" b="0" i="0" u="none" strike="noStrike" dirty="0">
                        <a:solidFill>
                          <a:srgbClr val="000000"/>
                        </a:solidFill>
                        <a:effectLst/>
                        <a:latin typeface="Calibri"/>
                      </a:endParaRPr>
                    </a:p>
                  </a:txBody>
                  <a:tcPr marL="3474" marR="3474" marT="347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a:endParaRPr>
                    </a:p>
                  </a:txBody>
                  <a:tcPr marL="3474" marR="3474" marT="347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a:endParaRPr>
                    </a:p>
                  </a:txBody>
                  <a:tcPr marL="3474" marR="3474" marT="347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a:endParaRPr>
                    </a:p>
                  </a:txBody>
                  <a:tcPr marL="3474" marR="3474" marT="347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a:endParaRPr>
                    </a:p>
                  </a:txBody>
                  <a:tcPr marL="3474" marR="3474" marT="347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a:endParaRPr>
                    </a:p>
                  </a:txBody>
                  <a:tcPr marL="3474" marR="3474" marT="347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a:endParaRPr>
                    </a:p>
                  </a:txBody>
                  <a:tcPr marL="3474" marR="3474" marT="347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a:endParaRPr>
                    </a:p>
                  </a:txBody>
                  <a:tcPr marL="3474" marR="3474" marT="347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a:endParaRPr>
                    </a:p>
                  </a:txBody>
                  <a:tcPr marL="3474" marR="3474" marT="347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a:endParaRPr>
                    </a:p>
                  </a:txBody>
                  <a:tcPr marL="3474" marR="3474" marT="3473" marB="0" anchor="b">
                    <a:lnL>
                      <a:noFill/>
                    </a:lnL>
                    <a:lnR>
                      <a:noFill/>
                    </a:lnR>
                    <a:lnT>
                      <a:noFill/>
                    </a:lnT>
                    <a:lnB w="12700" cap="flat" cmpd="sng" algn="ctr">
                      <a:solidFill>
                        <a:srgbClr val="000000"/>
                      </a:solidFill>
                      <a:prstDash val="solid"/>
                      <a:round/>
                      <a:headEnd type="none" w="med" len="med"/>
                      <a:tailEnd type="none" w="med" len="med"/>
                    </a:lnB>
                  </a:tcPr>
                </a:tc>
              </a:tr>
              <a:tr h="95963">
                <a:tc>
                  <a:txBody>
                    <a:bodyPr/>
                    <a:lstStyle/>
                    <a:p>
                      <a:pPr algn="l" fontAlgn="b"/>
                      <a:endParaRPr lang="en-US" sz="600" b="0" i="0" u="none" strike="noStrike" dirty="0">
                        <a:solidFill>
                          <a:srgbClr val="000000"/>
                        </a:solidFill>
                        <a:effectLst/>
                        <a:latin typeface="Calibri"/>
                      </a:endParaRPr>
                    </a:p>
                  </a:txBody>
                  <a:tcPr marL="3474" marR="3474" marT="347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3474" marR="3474" marT="347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3474" marR="3474" marT="347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3474" marR="3474" marT="347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3474" marR="3474" marT="347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3474" marR="3474" marT="347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3474" marR="3474" marT="347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3474" marR="3474" marT="347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3474" marR="3474" marT="347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a:endParaRPr>
                    </a:p>
                  </a:txBody>
                  <a:tcPr marL="3474" marR="3474" marT="3473" marB="0" anchor="b">
                    <a:lnL>
                      <a:noFill/>
                    </a:lnL>
                    <a:lnR>
                      <a:noFill/>
                    </a:lnR>
                    <a:lnT w="12700" cap="flat" cmpd="sng" algn="ctr">
                      <a:solidFill>
                        <a:srgbClr val="000000"/>
                      </a:solidFill>
                      <a:prstDash val="solid"/>
                      <a:round/>
                      <a:headEnd type="none" w="med" len="med"/>
                      <a:tailEnd type="none" w="med" len="med"/>
                    </a:lnT>
                    <a:lnB>
                      <a:noFill/>
                    </a:lnB>
                  </a:tcPr>
                </a:tc>
              </a:tr>
            </a:tbl>
          </a:graphicData>
        </a:graphic>
      </p:graphicFrame>
      <p:graphicFrame>
        <p:nvGraphicFramePr>
          <p:cNvPr id="5" name="Table 4"/>
          <p:cNvGraphicFramePr>
            <a:graphicFrameLocks noGrp="1" noChangeAspect="1"/>
          </p:cNvGraphicFramePr>
          <p:nvPr/>
        </p:nvGraphicFramePr>
        <p:xfrm>
          <a:off x="777875" y="3413125"/>
          <a:ext cx="7788274" cy="2593979"/>
        </p:xfrm>
        <a:graphic>
          <a:graphicData uri="http://schemas.openxmlformats.org/drawingml/2006/table">
            <a:tbl>
              <a:tblPr/>
              <a:tblGrid>
                <a:gridCol w="1883718"/>
                <a:gridCol w="540617"/>
                <a:gridCol w="540617"/>
                <a:gridCol w="540617"/>
                <a:gridCol w="540617"/>
                <a:gridCol w="540617"/>
                <a:gridCol w="540617"/>
                <a:gridCol w="540617"/>
                <a:gridCol w="540617"/>
                <a:gridCol w="1579620"/>
              </a:tblGrid>
              <a:tr h="270726">
                <a:tc>
                  <a:txBody>
                    <a:bodyPr/>
                    <a:lstStyle/>
                    <a:p>
                      <a:pPr algn="l" fontAlgn="b"/>
                      <a:r>
                        <a:rPr lang="en-US" sz="1400" b="1" i="0" u="none" strike="noStrike" dirty="0">
                          <a:solidFill>
                            <a:srgbClr val="000000"/>
                          </a:solidFill>
                          <a:effectLst/>
                          <a:latin typeface="Calibri"/>
                        </a:rPr>
                        <a:t>Corn Silage</a:t>
                      </a:r>
                    </a:p>
                  </a:txBody>
                  <a:tcPr marL="3474" marR="3474" marT="347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gridSpan="7">
                  <a:txBody>
                    <a:bodyPr/>
                    <a:lstStyle/>
                    <a:p>
                      <a:pPr algn="ctr" fontAlgn="b"/>
                      <a:r>
                        <a:rPr lang="en-US" sz="1200" b="1" i="0" u="none" strike="noStrike" dirty="0">
                          <a:solidFill>
                            <a:srgbClr val="000000"/>
                          </a:solidFill>
                          <a:effectLst/>
                          <a:latin typeface="Calibri"/>
                        </a:rPr>
                        <a:t>Yield Groups (ton/A)</a:t>
                      </a:r>
                    </a:p>
                  </a:txBody>
                  <a:tcPr marL="3474" marR="3474" marT="3474"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1200" b="0" i="0" u="none" strike="noStrike" dirty="0">
                          <a:solidFill>
                            <a:srgbClr val="000000"/>
                          </a:solidFill>
                          <a:effectLst/>
                          <a:latin typeface="Calibri"/>
                        </a:rPr>
                        <a:t> </a:t>
                      </a:r>
                    </a:p>
                  </a:txBody>
                  <a:tcPr marL="3474" marR="3474" marT="347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3">
                  <a:txBody>
                    <a:bodyPr/>
                    <a:lstStyle/>
                    <a:p>
                      <a:pPr algn="ctr" fontAlgn="b"/>
                      <a:r>
                        <a:rPr lang="en-US" sz="1200" b="0" i="0" u="none" strike="noStrike" dirty="0">
                          <a:solidFill>
                            <a:srgbClr val="000000"/>
                          </a:solidFill>
                          <a:effectLst/>
                          <a:latin typeface="Calibri"/>
                        </a:rPr>
                        <a:t>For each Ton/A less than the rate in the table, apply lbs. N fertilizer listed below.</a:t>
                      </a:r>
                    </a:p>
                  </a:txBody>
                  <a:tcPr marL="3474" marR="3474" marT="34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08193">
                <a:tc>
                  <a:txBody>
                    <a:bodyPr/>
                    <a:lstStyle/>
                    <a:p>
                      <a:pPr algn="l" fontAlgn="b"/>
                      <a:r>
                        <a:rPr lang="en-US" sz="1200" b="0" i="0" u="none" strike="noStrike" dirty="0">
                          <a:solidFill>
                            <a:srgbClr val="000000"/>
                          </a:solidFill>
                          <a:effectLst/>
                          <a:latin typeface="Calibri"/>
                        </a:rPr>
                        <a:t> </a:t>
                      </a:r>
                    </a:p>
                  </a:txBody>
                  <a:tcPr marL="3474" marR="3474" marT="347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gridSpan="2">
                  <a:txBody>
                    <a:bodyPr/>
                    <a:lstStyle/>
                    <a:p>
                      <a:pPr algn="ctr" fontAlgn="b"/>
                      <a:r>
                        <a:rPr lang="en-US" sz="1200" b="0" i="0" u="none" strike="noStrike" dirty="0">
                          <a:solidFill>
                            <a:srgbClr val="000000"/>
                          </a:solidFill>
                          <a:effectLst/>
                          <a:latin typeface="Calibri"/>
                        </a:rPr>
                        <a:t>17-21</a:t>
                      </a:r>
                    </a:p>
                  </a:txBody>
                  <a:tcPr marL="3474" marR="3474" marT="3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b"/>
                      <a:r>
                        <a:rPr lang="en-US" sz="1200" b="0" i="0" u="none" strike="noStrike" dirty="0">
                          <a:solidFill>
                            <a:srgbClr val="000000"/>
                          </a:solidFill>
                          <a:effectLst/>
                          <a:latin typeface="Calibri"/>
                        </a:rPr>
                        <a:t>22-25</a:t>
                      </a:r>
                    </a:p>
                  </a:txBody>
                  <a:tcPr marL="3474" marR="3474" marT="3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b"/>
                      <a:r>
                        <a:rPr lang="en-US" sz="1200" b="0" i="0" u="none" strike="noStrike" dirty="0">
                          <a:solidFill>
                            <a:srgbClr val="000000"/>
                          </a:solidFill>
                          <a:effectLst/>
                          <a:latin typeface="Calibri"/>
                        </a:rPr>
                        <a:t>26-29</a:t>
                      </a:r>
                    </a:p>
                  </a:txBody>
                  <a:tcPr marL="3474" marR="3474" marT="3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b"/>
                      <a:r>
                        <a:rPr lang="en-US" sz="1200" b="0" i="0" u="none" strike="noStrike" dirty="0">
                          <a:solidFill>
                            <a:srgbClr val="000000"/>
                          </a:solidFill>
                          <a:effectLst/>
                          <a:latin typeface="Calibri"/>
                        </a:rPr>
                        <a:t>30-33</a:t>
                      </a:r>
                    </a:p>
                  </a:txBody>
                  <a:tcPr marL="3474" marR="3474" marT="347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vMerge="1">
                  <a:txBody>
                    <a:bodyPr/>
                    <a:lstStyle/>
                    <a:p>
                      <a:endParaRPr lang="en-US"/>
                    </a:p>
                  </a:txBody>
                  <a:tcPr/>
                </a:tc>
              </a:tr>
              <a:tr h="541448">
                <a:tc>
                  <a:txBody>
                    <a:bodyPr/>
                    <a:lstStyle/>
                    <a:p>
                      <a:pPr algn="ctr" fontAlgn="b"/>
                      <a:r>
                        <a:rPr lang="en-US" sz="1200" b="1" i="0" u="none" strike="noStrike" dirty="0">
                          <a:solidFill>
                            <a:srgbClr val="000000"/>
                          </a:solidFill>
                          <a:effectLst/>
                          <a:latin typeface="Calibri"/>
                        </a:rPr>
                        <a:t>Manure Application Method</a:t>
                      </a:r>
                    </a:p>
                  </a:txBody>
                  <a:tcPr marL="3474" marR="3474" marT="347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a:rPr>
                        <a:t>Manure ton/A</a:t>
                      </a:r>
                    </a:p>
                  </a:txBody>
                  <a:tcPr marL="3474" marR="3474" marT="3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a:rPr>
                        <a:t>Fert N  lb/A</a:t>
                      </a:r>
                    </a:p>
                  </a:txBody>
                  <a:tcPr marL="3474" marR="3474" marT="3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a:rPr>
                        <a:t>Manure ton/A</a:t>
                      </a:r>
                    </a:p>
                  </a:txBody>
                  <a:tcPr marL="3474" marR="3474" marT="3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a:rPr>
                        <a:t>Fert N  lb/A</a:t>
                      </a:r>
                    </a:p>
                  </a:txBody>
                  <a:tcPr marL="3474" marR="3474" marT="3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a:rPr>
                        <a:t>Manure ton/A</a:t>
                      </a:r>
                    </a:p>
                  </a:txBody>
                  <a:tcPr marL="3474" marR="3474" marT="3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a:rPr>
                        <a:t>Fert N  lb/A</a:t>
                      </a:r>
                    </a:p>
                  </a:txBody>
                  <a:tcPr marL="3474" marR="3474" marT="3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a:rPr>
                        <a:t>Manure ton/A</a:t>
                      </a:r>
                    </a:p>
                  </a:txBody>
                  <a:tcPr marL="3474" marR="3474" marT="3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a:rPr>
                        <a:t>Fert N  lb/A</a:t>
                      </a:r>
                    </a:p>
                  </a:txBody>
                  <a:tcPr marL="3474" marR="3474" marT="347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lang="en-US"/>
                    </a:p>
                  </a:txBody>
                  <a:tcPr/>
                </a:tc>
              </a:tr>
              <a:tr h="369231">
                <a:tc>
                  <a:txBody>
                    <a:bodyPr/>
                    <a:lstStyle/>
                    <a:p>
                      <a:pPr algn="l" fontAlgn="b"/>
                      <a:r>
                        <a:rPr lang="en-US" sz="1200" b="0" i="0" u="none" strike="noStrike" dirty="0">
                          <a:solidFill>
                            <a:srgbClr val="000000"/>
                          </a:solidFill>
                          <a:effectLst/>
                          <a:latin typeface="Calibri"/>
                        </a:rPr>
                        <a:t>Spring Incorporation within 1 day</a:t>
                      </a:r>
                    </a:p>
                  </a:txBody>
                  <a:tcPr marL="3474" marR="3474" marT="347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a:rPr>
                        <a:t>25</a:t>
                      </a:r>
                    </a:p>
                  </a:txBody>
                  <a:tcPr marL="3474" marR="3474" marT="3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a:rPr>
                        <a:t>0</a:t>
                      </a:r>
                    </a:p>
                  </a:txBody>
                  <a:tcPr marL="3474" marR="3474" marT="3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a:rPr>
                        <a:t>30</a:t>
                      </a:r>
                    </a:p>
                  </a:txBody>
                  <a:tcPr marL="3474" marR="3474" marT="3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a:rPr>
                        <a:t>10</a:t>
                      </a:r>
                    </a:p>
                  </a:txBody>
                  <a:tcPr marL="3474" marR="3474" marT="3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a:rPr>
                        <a:t>40</a:t>
                      </a:r>
                    </a:p>
                  </a:txBody>
                  <a:tcPr marL="3474" marR="3474" marT="3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a:rPr>
                        <a:t>0</a:t>
                      </a:r>
                    </a:p>
                  </a:txBody>
                  <a:tcPr marL="3474" marR="3474" marT="3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a:rPr>
                        <a:t>45</a:t>
                      </a:r>
                    </a:p>
                  </a:txBody>
                  <a:tcPr marL="3474" marR="3474" marT="3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a:rPr>
                        <a:t>0</a:t>
                      </a:r>
                    </a:p>
                  </a:txBody>
                  <a:tcPr marL="3474" marR="3474" marT="347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a:rPr>
                        <a:t>5</a:t>
                      </a:r>
                    </a:p>
                  </a:txBody>
                  <a:tcPr marL="3474" marR="3474" marT="34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369231">
                <a:tc>
                  <a:txBody>
                    <a:bodyPr/>
                    <a:lstStyle/>
                    <a:p>
                      <a:pPr algn="l" fontAlgn="b"/>
                      <a:r>
                        <a:rPr lang="en-US" sz="1200" b="0" i="0" u="none" strike="noStrike" dirty="0">
                          <a:solidFill>
                            <a:srgbClr val="000000"/>
                          </a:solidFill>
                          <a:effectLst/>
                          <a:latin typeface="Calibri"/>
                        </a:rPr>
                        <a:t>Spring Incorporation within 1 week</a:t>
                      </a:r>
                    </a:p>
                  </a:txBody>
                  <a:tcPr marL="3474" marR="3474" marT="347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a:rPr>
                        <a:t>35</a:t>
                      </a:r>
                    </a:p>
                  </a:txBody>
                  <a:tcPr marL="3474" marR="3474" marT="3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a:rPr>
                        <a:t>0</a:t>
                      </a:r>
                    </a:p>
                  </a:txBody>
                  <a:tcPr marL="3474" marR="3474" marT="3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a:rPr>
                        <a:t>45</a:t>
                      </a:r>
                    </a:p>
                  </a:txBody>
                  <a:tcPr marL="3474" marR="3474" marT="3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a:rPr>
                        <a:t>0</a:t>
                      </a:r>
                    </a:p>
                  </a:txBody>
                  <a:tcPr marL="3474" marR="3474" marT="3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a:rPr>
                        <a:t>50</a:t>
                      </a:r>
                    </a:p>
                  </a:txBody>
                  <a:tcPr marL="3474" marR="3474" marT="3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a:rPr>
                        <a:t>15</a:t>
                      </a:r>
                    </a:p>
                  </a:txBody>
                  <a:tcPr marL="3474" marR="3474" marT="3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a:rPr>
                        <a:t>50</a:t>
                      </a:r>
                    </a:p>
                  </a:txBody>
                  <a:tcPr marL="3474" marR="3474" marT="3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a:rPr>
                        <a:t>45</a:t>
                      </a:r>
                    </a:p>
                  </a:txBody>
                  <a:tcPr marL="3474" marR="3474" marT="347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a:rPr>
                        <a:t>4</a:t>
                      </a:r>
                    </a:p>
                  </a:txBody>
                  <a:tcPr marL="3474" marR="3474" marT="34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08193">
                <a:tc>
                  <a:txBody>
                    <a:bodyPr/>
                    <a:lstStyle/>
                    <a:p>
                      <a:pPr algn="l" fontAlgn="b"/>
                      <a:r>
                        <a:rPr lang="en-US" sz="1200" b="0" i="0" u="none" strike="noStrike" dirty="0">
                          <a:solidFill>
                            <a:srgbClr val="000000"/>
                          </a:solidFill>
                          <a:effectLst/>
                          <a:latin typeface="Calibri"/>
                        </a:rPr>
                        <a:t>Spring No Incorporation</a:t>
                      </a:r>
                    </a:p>
                  </a:txBody>
                  <a:tcPr marL="3474" marR="3474" marT="347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a:rPr>
                        <a:t>50</a:t>
                      </a:r>
                    </a:p>
                  </a:txBody>
                  <a:tcPr marL="3474" marR="3474" marT="3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a:rPr>
                        <a:t>30</a:t>
                      </a:r>
                    </a:p>
                  </a:txBody>
                  <a:tcPr marL="3474" marR="3474" marT="3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a:rPr>
                        <a:t>50</a:t>
                      </a:r>
                    </a:p>
                  </a:txBody>
                  <a:tcPr marL="3474" marR="3474" marT="3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a:rPr>
                        <a:t>60</a:t>
                      </a:r>
                    </a:p>
                  </a:txBody>
                  <a:tcPr marL="3474" marR="3474" marT="3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a:rPr>
                        <a:t>50</a:t>
                      </a:r>
                    </a:p>
                  </a:txBody>
                  <a:tcPr marL="3474" marR="3474" marT="3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a:rPr>
                        <a:t>90</a:t>
                      </a:r>
                    </a:p>
                  </a:txBody>
                  <a:tcPr marL="3474" marR="3474" marT="3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a:rPr>
                        <a:t>50</a:t>
                      </a:r>
                    </a:p>
                  </a:txBody>
                  <a:tcPr marL="3474" marR="3474" marT="3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a:rPr>
                        <a:t>120</a:t>
                      </a:r>
                    </a:p>
                  </a:txBody>
                  <a:tcPr marL="3474" marR="3474" marT="347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a:rPr>
                        <a:t>2</a:t>
                      </a:r>
                    </a:p>
                  </a:txBody>
                  <a:tcPr marL="3474" marR="3474" marT="34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08193">
                <a:tc>
                  <a:txBody>
                    <a:bodyPr/>
                    <a:lstStyle/>
                    <a:p>
                      <a:pPr algn="l" fontAlgn="b"/>
                      <a:r>
                        <a:rPr lang="en-US" sz="1200" b="0" i="0" u="none" strike="noStrike" dirty="0">
                          <a:solidFill>
                            <a:srgbClr val="000000"/>
                          </a:solidFill>
                          <a:effectLst/>
                          <a:latin typeface="Calibri"/>
                        </a:rPr>
                        <a:t>Fall </a:t>
                      </a:r>
                    </a:p>
                  </a:txBody>
                  <a:tcPr marL="3474" marR="3474" marT="347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a:rPr>
                        <a:t>50</a:t>
                      </a:r>
                    </a:p>
                  </a:txBody>
                  <a:tcPr marL="3474" marR="3474" marT="3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a:rPr>
                        <a:t>30</a:t>
                      </a:r>
                    </a:p>
                  </a:txBody>
                  <a:tcPr marL="3474" marR="3474" marT="3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a:rPr>
                        <a:t>50</a:t>
                      </a:r>
                    </a:p>
                  </a:txBody>
                  <a:tcPr marL="3474" marR="3474" marT="3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a:rPr>
                        <a:t>60</a:t>
                      </a:r>
                    </a:p>
                  </a:txBody>
                  <a:tcPr marL="3474" marR="3474" marT="3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a:rPr>
                        <a:t>50</a:t>
                      </a:r>
                    </a:p>
                  </a:txBody>
                  <a:tcPr marL="3474" marR="3474" marT="3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a:rPr>
                        <a:t>90</a:t>
                      </a:r>
                    </a:p>
                  </a:txBody>
                  <a:tcPr marL="3474" marR="3474" marT="3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a:rPr>
                        <a:t>50</a:t>
                      </a:r>
                    </a:p>
                  </a:txBody>
                  <a:tcPr marL="3474" marR="3474" marT="3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a:rPr>
                        <a:t>120</a:t>
                      </a:r>
                    </a:p>
                  </a:txBody>
                  <a:tcPr marL="3474" marR="3474" marT="347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a:rPr>
                        <a:t>2</a:t>
                      </a:r>
                    </a:p>
                  </a:txBody>
                  <a:tcPr marL="3474" marR="3474" marT="34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08193">
                <a:tc>
                  <a:txBody>
                    <a:bodyPr/>
                    <a:lstStyle/>
                    <a:p>
                      <a:pPr algn="l" fontAlgn="b"/>
                      <a:r>
                        <a:rPr lang="en-US" sz="1200" b="0" i="0" u="none" strike="noStrike" dirty="0">
                          <a:solidFill>
                            <a:srgbClr val="000000"/>
                          </a:solidFill>
                          <a:effectLst/>
                          <a:latin typeface="Calibri"/>
                        </a:rPr>
                        <a:t>Winter with cover crop</a:t>
                      </a:r>
                    </a:p>
                  </a:txBody>
                  <a:tcPr marL="3474" marR="3474" marT="347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a:rPr>
                        <a:t>20</a:t>
                      </a:r>
                    </a:p>
                  </a:txBody>
                  <a:tcPr marL="3474" marR="3474" marT="3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a:rPr>
                        <a:t>50</a:t>
                      </a:r>
                    </a:p>
                  </a:txBody>
                  <a:tcPr marL="3474" marR="3474" marT="3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a:rPr>
                        <a:t>20</a:t>
                      </a:r>
                    </a:p>
                  </a:txBody>
                  <a:tcPr marL="3474" marR="3474" marT="3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a:rPr>
                        <a:t>80</a:t>
                      </a:r>
                    </a:p>
                  </a:txBody>
                  <a:tcPr marL="3474" marR="3474" marT="3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a:rPr>
                        <a:t>20</a:t>
                      </a:r>
                    </a:p>
                  </a:txBody>
                  <a:tcPr marL="3474" marR="3474" marT="3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a:rPr>
                        <a:t>110</a:t>
                      </a:r>
                    </a:p>
                  </a:txBody>
                  <a:tcPr marL="3474" marR="3474" marT="3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a:rPr>
                        <a:t>20</a:t>
                      </a:r>
                    </a:p>
                  </a:txBody>
                  <a:tcPr marL="3474" marR="3474" marT="3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a:rPr>
                        <a:t>140</a:t>
                      </a:r>
                    </a:p>
                  </a:txBody>
                  <a:tcPr marL="3474" marR="3474" marT="347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a:rPr>
                        <a:t>4</a:t>
                      </a:r>
                    </a:p>
                  </a:txBody>
                  <a:tcPr marL="3474" marR="3474" marT="34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10565">
                <a:tc>
                  <a:txBody>
                    <a:bodyPr/>
                    <a:lstStyle/>
                    <a:p>
                      <a:pPr algn="l" fontAlgn="b"/>
                      <a:r>
                        <a:rPr lang="en-US" sz="1200" b="0" i="0" u="none" strike="noStrike" dirty="0">
                          <a:solidFill>
                            <a:srgbClr val="000000"/>
                          </a:solidFill>
                          <a:effectLst/>
                          <a:latin typeface="Calibri"/>
                        </a:rPr>
                        <a:t>Winter No cover crop</a:t>
                      </a:r>
                    </a:p>
                  </a:txBody>
                  <a:tcPr marL="3474" marR="3474" marT="347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a:rPr>
                        <a:t>20</a:t>
                      </a:r>
                    </a:p>
                  </a:txBody>
                  <a:tcPr marL="3474" marR="3474" marT="3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a:rPr>
                        <a:t>90</a:t>
                      </a:r>
                    </a:p>
                  </a:txBody>
                  <a:tcPr marL="3474" marR="3474" marT="3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a:rPr>
                        <a:t>20</a:t>
                      </a:r>
                    </a:p>
                  </a:txBody>
                  <a:tcPr marL="3474" marR="3474" marT="3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a:rPr>
                        <a:t>120</a:t>
                      </a:r>
                    </a:p>
                  </a:txBody>
                  <a:tcPr marL="3474" marR="3474" marT="3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a:rPr>
                        <a:t>20</a:t>
                      </a:r>
                    </a:p>
                  </a:txBody>
                  <a:tcPr marL="3474" marR="3474" marT="3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a:rPr>
                        <a:t>150</a:t>
                      </a:r>
                    </a:p>
                  </a:txBody>
                  <a:tcPr marL="3474" marR="3474" marT="3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a:rPr>
                        <a:t>20</a:t>
                      </a:r>
                    </a:p>
                  </a:txBody>
                  <a:tcPr marL="3474" marR="3474" marT="3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a:rPr>
                        <a:t>180</a:t>
                      </a:r>
                    </a:p>
                  </a:txBody>
                  <a:tcPr marL="3474" marR="3474" marT="347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000000"/>
                          </a:solidFill>
                          <a:effectLst/>
                          <a:latin typeface="Calibri"/>
                        </a:rPr>
                        <a:t>2</a:t>
                      </a:r>
                    </a:p>
                  </a:txBody>
                  <a:tcPr marL="3474" marR="3474" marT="34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6" name="Rounded Rectangle 5"/>
          <p:cNvSpPr/>
          <p:nvPr/>
        </p:nvSpPr>
        <p:spPr>
          <a:xfrm>
            <a:off x="4097338" y="2822575"/>
            <a:ext cx="663575" cy="231775"/>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ounded Rectangle 6"/>
          <p:cNvSpPr/>
          <p:nvPr/>
        </p:nvSpPr>
        <p:spPr>
          <a:xfrm>
            <a:off x="755650" y="5573713"/>
            <a:ext cx="1908175" cy="230187"/>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a:xfrm>
            <a:off x="3721100" y="5573713"/>
            <a:ext cx="557213" cy="230187"/>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ounded Rectangle 7"/>
          <p:cNvSpPr/>
          <p:nvPr/>
        </p:nvSpPr>
        <p:spPr>
          <a:xfrm>
            <a:off x="3721100" y="3657600"/>
            <a:ext cx="1120775" cy="231775"/>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4" name="Straight Arrow Connector 3"/>
          <p:cNvCxnSpPr/>
          <p:nvPr/>
        </p:nvCxnSpPr>
        <p:spPr>
          <a:xfrm>
            <a:off x="2663825" y="5688013"/>
            <a:ext cx="1057275" cy="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998913" y="3889375"/>
            <a:ext cx="0" cy="1684338"/>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3" name="Content Placeholder 3"/>
          <p:cNvSpPr txBox="1">
            <a:spLocks/>
          </p:cNvSpPr>
          <p:nvPr/>
        </p:nvSpPr>
        <p:spPr>
          <a:xfrm>
            <a:off x="602439" y="1255169"/>
            <a:ext cx="8077830" cy="1463041"/>
          </a:xfrm>
          <a:prstGeom prst="rect">
            <a:avLst/>
          </a:prstGeom>
          <a:ln>
            <a:miter lim="800000"/>
            <a:headEnd/>
            <a:tailEnd/>
          </a:ln>
        </p:spPr>
        <p:txBody>
          <a:bodyPr>
            <a:normAutofit fontScale="77500" lnSpcReduction="20000"/>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128"/>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charset="0"/>
              <a:buChar char="•"/>
              <a:defRPr/>
            </a:pPr>
            <a:r>
              <a:rPr lang="en-US" dirty="0" smtClean="0">
                <a:ea typeface="+mn-ea"/>
              </a:rPr>
              <a:t>All winter application rates are capped at the MMM limits</a:t>
            </a:r>
          </a:p>
          <a:p>
            <a:pPr lvl="1">
              <a:buFont typeface="Arial" charset="0"/>
              <a:buChar char="–"/>
              <a:defRPr/>
            </a:pPr>
            <a:r>
              <a:rPr lang="en-US" dirty="0" smtClean="0">
                <a:ea typeface="+mn-ea"/>
              </a:rPr>
              <a:t>Liquid Manure - 5000 gallons per acre</a:t>
            </a:r>
          </a:p>
          <a:p>
            <a:pPr lvl="1">
              <a:buFont typeface="Arial" charset="0"/>
              <a:buChar char="–"/>
              <a:defRPr/>
            </a:pPr>
            <a:r>
              <a:rPr lang="en-US" dirty="0" smtClean="0">
                <a:ea typeface="+mn-ea"/>
              </a:rPr>
              <a:t>Non-Poultry Dry Manure – 20 tons per acre</a:t>
            </a:r>
          </a:p>
          <a:p>
            <a:pPr lvl="1">
              <a:buFont typeface="Arial" charset="0"/>
              <a:buChar char="–"/>
              <a:defRPr/>
            </a:pPr>
            <a:r>
              <a:rPr lang="en-US" dirty="0" smtClean="0">
                <a:ea typeface="+mn-ea"/>
              </a:rPr>
              <a:t>Poultry Dry Manure – 3 tons per acre</a:t>
            </a:r>
            <a:endParaRPr lang="en-US" dirty="0">
              <a:ea typeface="+mn-ea"/>
            </a:endParaRPr>
          </a:p>
        </p:txBody>
      </p:sp>
      <p:sp>
        <p:nvSpPr>
          <p:cNvPr id="75909" name="Title 5"/>
          <p:cNvSpPr>
            <a:spLocks noGrp="1"/>
          </p:cNvSpPr>
          <p:nvPr>
            <p:ph type="title"/>
          </p:nvPr>
        </p:nvSpPr>
        <p:spPr>
          <a:xfrm>
            <a:off x="655638" y="354013"/>
            <a:ext cx="8078787" cy="731837"/>
          </a:xfrm>
        </p:spPr>
        <p:txBody>
          <a:bodyPr/>
          <a:lstStyle/>
          <a:p>
            <a:r>
              <a:rPr lang="en-US" dirty="0" smtClean="0">
                <a:ea typeface="ＭＳ Ｐゴシック" pitchFamily="34" charset="-128"/>
              </a:rPr>
              <a:t>Winter Application Rates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3350239151"/>
              </p:ext>
            </p:extLst>
          </p:nvPr>
        </p:nvGraphicFramePr>
        <p:xfrm>
          <a:off x="225746" y="1157218"/>
          <a:ext cx="8686799" cy="4982830"/>
        </p:xfrm>
        <a:graphic>
          <a:graphicData uri="http://schemas.openxmlformats.org/drawingml/2006/table">
            <a:tbl>
              <a:tblPr firstRow="1" bandRow="1">
                <a:tableStyleId>{5940675A-B579-460E-94D1-54222C63F5DA}</a:tableStyleId>
              </a:tblPr>
              <a:tblGrid>
                <a:gridCol w="1482226"/>
                <a:gridCol w="1136285"/>
                <a:gridCol w="886690"/>
                <a:gridCol w="1311833"/>
                <a:gridCol w="1168131"/>
                <a:gridCol w="1080652"/>
                <a:gridCol w="1620982"/>
              </a:tblGrid>
              <a:tr h="734281">
                <a:tc>
                  <a:txBody>
                    <a:bodyPr/>
                    <a:lstStyle/>
                    <a:p>
                      <a:pPr algn="ctr"/>
                      <a:r>
                        <a:rPr lang="en-US" sz="1000" b="1" dirty="0" smtClean="0">
                          <a:latin typeface="Trebuchet MS" pitchFamily="34" charset="0"/>
                        </a:rPr>
                        <a:t>Crop Group and Yield (a)</a:t>
                      </a:r>
                      <a:endParaRPr lang="en-US" sz="1000" b="1" dirty="0">
                        <a:latin typeface="Trebuchet MS" pitchFamily="34" charset="0"/>
                      </a:endParaRPr>
                    </a:p>
                  </a:txBody>
                  <a:tcPr marL="91434" marR="91434" marT="45722" marB="45722" anchor="ctr">
                    <a:solidFill>
                      <a:schemeClr val="bg1"/>
                    </a:solidFill>
                  </a:tcPr>
                </a:tc>
                <a:tc>
                  <a:txBody>
                    <a:bodyPr/>
                    <a:lstStyle/>
                    <a:p>
                      <a:pPr algn="ctr"/>
                      <a:r>
                        <a:rPr lang="en-US" sz="1000" b="1" dirty="0" smtClean="0">
                          <a:latin typeface="Trebuchet MS" pitchFamily="34" charset="0"/>
                        </a:rPr>
                        <a:t>Manure Group (b)</a:t>
                      </a:r>
                      <a:endParaRPr lang="en-US" sz="1000" b="1" dirty="0">
                        <a:latin typeface="Trebuchet MS" pitchFamily="34" charset="0"/>
                      </a:endParaRPr>
                    </a:p>
                  </a:txBody>
                  <a:tcPr marL="91434" marR="91434" marT="45722" marB="45722" anchor="ctr">
                    <a:solidFill>
                      <a:schemeClr val="bg1"/>
                    </a:solidFill>
                  </a:tcPr>
                </a:tc>
                <a:tc>
                  <a:txBody>
                    <a:bodyPr/>
                    <a:lstStyle/>
                    <a:p>
                      <a:pPr algn="ctr"/>
                      <a:r>
                        <a:rPr lang="en-US" sz="1000" b="1" dirty="0" smtClean="0">
                          <a:latin typeface="Trebuchet MS" pitchFamily="34" charset="0"/>
                        </a:rPr>
                        <a:t>Application Season (c )</a:t>
                      </a:r>
                      <a:endParaRPr lang="en-US" sz="1000" b="1" dirty="0">
                        <a:latin typeface="Trebuchet MS" pitchFamily="34" charset="0"/>
                      </a:endParaRPr>
                    </a:p>
                  </a:txBody>
                  <a:tcPr marL="91434" marR="91434" marT="45722" marB="45722" anchor="ctr">
                    <a:solidFill>
                      <a:schemeClr val="bg1"/>
                    </a:solidFill>
                  </a:tcPr>
                </a:tc>
                <a:tc>
                  <a:txBody>
                    <a:bodyPr/>
                    <a:lstStyle/>
                    <a:p>
                      <a:pPr algn="ctr"/>
                      <a:r>
                        <a:rPr lang="en-US" sz="1000" b="1" dirty="0" smtClean="0">
                          <a:latin typeface="Trebuchet MS" pitchFamily="34" charset="0"/>
                        </a:rPr>
                        <a:t>Planned Application Rate from C, NBS, PI * (d)</a:t>
                      </a:r>
                      <a:endParaRPr lang="en-US" sz="1000" b="1" dirty="0">
                        <a:latin typeface="Trebuchet MS" pitchFamily="34" charset="0"/>
                      </a:endParaRPr>
                    </a:p>
                  </a:txBody>
                  <a:tcPr marL="91434" marR="91434" marT="45722" marB="45722" anchor="ctr">
                    <a:solidFill>
                      <a:schemeClr val="bg1"/>
                    </a:solidFill>
                  </a:tcPr>
                </a:tc>
                <a:tc>
                  <a:txBody>
                    <a:bodyPr/>
                    <a:lstStyle/>
                    <a:p>
                      <a:pPr algn="ctr"/>
                      <a:r>
                        <a:rPr lang="en-US" sz="1000" b="1" dirty="0" smtClean="0">
                          <a:latin typeface="Trebuchet MS" pitchFamily="34" charset="0"/>
                        </a:rPr>
                        <a:t>Incorporation</a:t>
                      </a:r>
                      <a:r>
                        <a:rPr lang="en-US" sz="1000" b="1" baseline="0" dirty="0" smtClean="0">
                          <a:latin typeface="Trebuchet MS" pitchFamily="34" charset="0"/>
                        </a:rPr>
                        <a:t> Timing (e)</a:t>
                      </a:r>
                      <a:endParaRPr lang="en-US" sz="1000" b="1" dirty="0">
                        <a:latin typeface="Trebuchet MS" pitchFamily="34" charset="0"/>
                      </a:endParaRPr>
                    </a:p>
                  </a:txBody>
                  <a:tcPr marL="91434" marR="91434" marT="45722" marB="45722" anchor="ctr">
                    <a:solidFill>
                      <a:schemeClr val="bg1"/>
                    </a:solidFill>
                  </a:tcPr>
                </a:tc>
                <a:tc>
                  <a:txBody>
                    <a:bodyPr/>
                    <a:lstStyle/>
                    <a:p>
                      <a:pPr algn="ctr"/>
                      <a:r>
                        <a:rPr lang="en-US" sz="1000" b="1" dirty="0" smtClean="0">
                          <a:latin typeface="Trebuchet MS" pitchFamily="34" charset="0"/>
                        </a:rPr>
                        <a:t>Commercial Fertilizer Application Rate (f)</a:t>
                      </a:r>
                      <a:endParaRPr lang="en-US" sz="1000" b="1" dirty="0">
                        <a:latin typeface="Trebuchet MS" pitchFamily="34" charset="0"/>
                      </a:endParaRPr>
                    </a:p>
                  </a:txBody>
                  <a:tcPr marL="91434" marR="91434" marT="45722" marB="45722" anchor="ctr">
                    <a:solidFill>
                      <a:schemeClr val="bg1"/>
                    </a:solidFill>
                  </a:tcPr>
                </a:tc>
                <a:tc>
                  <a:txBody>
                    <a:bodyPr/>
                    <a:lstStyle/>
                    <a:p>
                      <a:pPr algn="ctr"/>
                      <a:r>
                        <a:rPr lang="en-US" sz="1000" b="1" dirty="0" smtClean="0">
                          <a:latin typeface="Trebuchet MS" pitchFamily="34" charset="0"/>
                        </a:rPr>
                        <a:t>Fields where this crop group can</a:t>
                      </a:r>
                      <a:r>
                        <a:rPr lang="en-US" sz="1000" b="1" baseline="0" dirty="0" smtClean="0">
                          <a:latin typeface="Trebuchet MS" pitchFamily="34" charset="0"/>
                        </a:rPr>
                        <a:t> be used (g)</a:t>
                      </a:r>
                      <a:endParaRPr lang="en-US" sz="1000" b="1" dirty="0">
                        <a:latin typeface="Trebuchet MS" pitchFamily="34" charset="0"/>
                      </a:endParaRPr>
                    </a:p>
                  </a:txBody>
                  <a:tcPr marL="91434" marR="91434" marT="45722" marB="45722" anchor="ctr">
                    <a:solidFill>
                      <a:schemeClr val="bg1"/>
                    </a:solidFill>
                  </a:tcPr>
                </a:tc>
              </a:tr>
              <a:tr h="414676">
                <a:tc>
                  <a:txBody>
                    <a:bodyPr/>
                    <a:lstStyle/>
                    <a:p>
                      <a:pPr algn="ctr"/>
                      <a:r>
                        <a:rPr lang="en-US" sz="1200" b="1" dirty="0" smtClean="0">
                          <a:solidFill>
                            <a:srgbClr val="0000FF"/>
                          </a:solidFill>
                          <a:latin typeface="Trebuchet MS" pitchFamily="34" charset="0"/>
                        </a:rPr>
                        <a:t>Corn Silage</a:t>
                      </a:r>
                    </a:p>
                    <a:p>
                      <a:pPr algn="ctr"/>
                      <a:r>
                        <a:rPr lang="en-US" sz="1200" b="1" dirty="0" smtClean="0">
                          <a:solidFill>
                            <a:srgbClr val="0000FF"/>
                          </a:solidFill>
                          <a:latin typeface="Trebuchet MS" pitchFamily="34" charset="0"/>
                        </a:rPr>
                        <a:t>(23 T/A)</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Liquid</a:t>
                      </a:r>
                      <a:r>
                        <a:rPr lang="en-US" sz="1200" b="1" baseline="0" dirty="0" smtClean="0">
                          <a:solidFill>
                            <a:srgbClr val="0000FF"/>
                          </a:solidFill>
                          <a:latin typeface="Trebuchet MS" pitchFamily="34" charset="0"/>
                        </a:rPr>
                        <a:t> Dairy</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Spring</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9000 gal/A</a:t>
                      </a:r>
                    </a:p>
                    <a:p>
                      <a:pPr algn="ctr"/>
                      <a:r>
                        <a:rPr lang="en-US" sz="1200" b="1" dirty="0" smtClean="0">
                          <a:solidFill>
                            <a:srgbClr val="0000FF"/>
                          </a:solidFill>
                          <a:latin typeface="Trebuchet MS" pitchFamily="34" charset="0"/>
                        </a:rPr>
                        <a:t>C</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No lncorporation</a:t>
                      </a:r>
                      <a:endParaRPr lang="en-US" sz="1200" b="1" dirty="0">
                        <a:solidFill>
                          <a:srgbClr val="0000FF"/>
                        </a:solidFill>
                        <a:latin typeface="Trebuchet MS" pitchFamily="34" charset="0"/>
                      </a:endParaRPr>
                    </a:p>
                  </a:txBody>
                  <a:tcPr marL="91434" marR="91434" marT="45723" marB="45723" anchor="ctr">
                    <a:solidFill>
                      <a:schemeClr val="bg1"/>
                    </a:solidFill>
                  </a:tcPr>
                </a:tc>
                <a:tc>
                  <a:txBody>
                    <a:bodyPr/>
                    <a:lstStyle/>
                    <a:p>
                      <a:pPr algn="ctr"/>
                      <a:r>
                        <a:rPr lang="en-US" sz="1200" b="1" dirty="0" smtClean="0">
                          <a:solidFill>
                            <a:srgbClr val="0000FF"/>
                          </a:solidFill>
                          <a:latin typeface="Trebuchet MS" pitchFamily="34" charset="0"/>
                        </a:rPr>
                        <a:t>112 lb N/A</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All Fields</a:t>
                      </a:r>
                      <a:endParaRPr lang="en-US" sz="1200" b="1" dirty="0">
                        <a:solidFill>
                          <a:srgbClr val="0000FF"/>
                        </a:solidFill>
                        <a:latin typeface="Trebuchet MS" pitchFamily="34" charset="0"/>
                      </a:endParaRPr>
                    </a:p>
                  </a:txBody>
                  <a:tcPr marL="91434" marR="91434" marT="45722" marB="45722" anchor="ctr">
                    <a:solidFill>
                      <a:schemeClr val="bg1"/>
                    </a:solidFill>
                  </a:tcPr>
                </a:tc>
              </a:tr>
              <a:tr h="486223">
                <a:tc>
                  <a:txBody>
                    <a:bodyPr/>
                    <a:lstStyle/>
                    <a:p>
                      <a:pPr algn="ctr"/>
                      <a:r>
                        <a:rPr lang="en-US" sz="1200" b="1" dirty="0" smtClean="0">
                          <a:solidFill>
                            <a:srgbClr val="0000FF"/>
                          </a:solidFill>
                          <a:latin typeface="Trebuchet MS" pitchFamily="34" charset="0"/>
                        </a:rPr>
                        <a:t>Corn Silage After</a:t>
                      </a:r>
                      <a:r>
                        <a:rPr lang="en-US" sz="1200" b="1" baseline="0" dirty="0" smtClean="0">
                          <a:solidFill>
                            <a:srgbClr val="0000FF"/>
                          </a:solidFill>
                          <a:latin typeface="Trebuchet MS" pitchFamily="34" charset="0"/>
                        </a:rPr>
                        <a:t> Alfalfa </a:t>
                      </a:r>
                      <a:r>
                        <a:rPr lang="en-US" sz="1200" b="1" dirty="0" smtClean="0">
                          <a:solidFill>
                            <a:srgbClr val="0000FF"/>
                          </a:solidFill>
                          <a:latin typeface="Trebuchet MS" pitchFamily="34" charset="0"/>
                        </a:rPr>
                        <a:t>(23 T/A)</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00FF"/>
                          </a:solidFill>
                          <a:latin typeface="Trebuchet MS" pitchFamily="34" charset="0"/>
                        </a:rPr>
                        <a:t>Liquid</a:t>
                      </a:r>
                      <a:r>
                        <a:rPr lang="en-US" sz="1200" b="1" baseline="0" dirty="0" smtClean="0">
                          <a:solidFill>
                            <a:srgbClr val="0000FF"/>
                          </a:solidFill>
                          <a:latin typeface="Trebuchet MS" pitchFamily="34" charset="0"/>
                        </a:rPr>
                        <a:t> Dairy</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Spring</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lumMod val="75000"/>
                              <a:lumOff val="25000"/>
                            </a:schemeClr>
                          </a:solidFill>
                          <a:latin typeface="Lucida Handwriting" pitchFamily="66" charset="0"/>
                        </a:rPr>
                        <a:t>9000 gal/A</a:t>
                      </a:r>
                      <a:endParaRPr lang="en-US" sz="1200" b="1" dirty="0">
                        <a:solidFill>
                          <a:schemeClr val="tx1">
                            <a:lumMod val="75000"/>
                            <a:lumOff val="25000"/>
                          </a:schemeClr>
                        </a:solidFill>
                        <a:latin typeface="Lucida Handwriting" pitchFamily="66"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Inc. &lt; 1 Week</a:t>
                      </a:r>
                      <a:endParaRPr lang="en-US" sz="1200" b="1" dirty="0">
                        <a:solidFill>
                          <a:srgbClr val="0000FF"/>
                        </a:solidFill>
                        <a:latin typeface="Trebuchet MS" pitchFamily="34" charset="0"/>
                      </a:endParaRPr>
                    </a:p>
                  </a:txBody>
                  <a:tcPr marL="91434" marR="91434" marT="45723" marB="45723" anchor="ctr">
                    <a:solidFill>
                      <a:schemeClr val="bg1"/>
                    </a:solidFill>
                  </a:tcPr>
                </a:tc>
                <a:tc>
                  <a:txBody>
                    <a:bodyPr/>
                    <a:lstStyle/>
                    <a:p>
                      <a:pPr algn="ct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endParaRPr lang="en-US" sz="1200" b="1" dirty="0">
                        <a:solidFill>
                          <a:srgbClr val="0000FF"/>
                        </a:solidFill>
                        <a:latin typeface="Trebuchet MS" pitchFamily="34" charset="0"/>
                      </a:endParaRPr>
                    </a:p>
                  </a:txBody>
                  <a:tcPr marL="91434" marR="91434" marT="45722" marB="45722" anchor="ctr">
                    <a:solidFill>
                      <a:schemeClr val="bg1"/>
                    </a:solidFill>
                  </a:tcPr>
                </a:tc>
              </a:tr>
              <a:tr h="461613">
                <a:tc>
                  <a:txBody>
                    <a:bodyPr/>
                    <a:lstStyle/>
                    <a:p>
                      <a:pPr algn="ctr"/>
                      <a:r>
                        <a:rPr lang="en-US" sz="1200" b="1" dirty="0" smtClean="0">
                          <a:solidFill>
                            <a:srgbClr val="0000FF"/>
                          </a:solidFill>
                          <a:latin typeface="Trebuchet MS" pitchFamily="34" charset="0"/>
                        </a:rPr>
                        <a:t>Grass Hay</a:t>
                      </a:r>
                      <a:r>
                        <a:rPr lang="en-US" sz="1200" b="1" baseline="0" dirty="0" smtClean="0">
                          <a:solidFill>
                            <a:srgbClr val="0000FF"/>
                          </a:solidFill>
                          <a:latin typeface="Trebuchet MS" pitchFamily="34" charset="0"/>
                        </a:rPr>
                        <a:t> (4 T/A)</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00FF"/>
                          </a:solidFill>
                          <a:latin typeface="Trebuchet MS" pitchFamily="34" charset="0"/>
                        </a:rPr>
                        <a:t>Liquid</a:t>
                      </a:r>
                      <a:r>
                        <a:rPr lang="en-US" sz="1200" b="1" baseline="0" dirty="0" smtClean="0">
                          <a:solidFill>
                            <a:srgbClr val="0000FF"/>
                          </a:solidFill>
                          <a:latin typeface="Trebuchet MS" pitchFamily="34" charset="0"/>
                        </a:rPr>
                        <a:t> Dairy</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Summer</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lumMod val="75000"/>
                              <a:lumOff val="25000"/>
                            </a:schemeClr>
                          </a:solidFill>
                          <a:latin typeface="Lucida Handwriting" pitchFamily="66" charset="0"/>
                        </a:rPr>
                        <a:t>4000 gal/A</a:t>
                      </a:r>
                      <a:endParaRPr lang="en-US" sz="1200" b="1" dirty="0">
                        <a:solidFill>
                          <a:schemeClr val="tx1">
                            <a:lumMod val="75000"/>
                            <a:lumOff val="25000"/>
                          </a:schemeClr>
                        </a:solidFill>
                        <a:latin typeface="Lucida Handwriting" pitchFamily="66"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No lncorporation</a:t>
                      </a:r>
                      <a:endParaRPr lang="en-US" sz="1200" b="1" dirty="0">
                        <a:solidFill>
                          <a:srgbClr val="0000FF"/>
                        </a:solidFill>
                        <a:latin typeface="Trebuchet MS" pitchFamily="34" charset="0"/>
                      </a:endParaRPr>
                    </a:p>
                  </a:txBody>
                  <a:tcPr marL="91434" marR="91434" marT="45723" marB="45723" anchor="ctr">
                    <a:solidFill>
                      <a:schemeClr val="bg1"/>
                    </a:solidFill>
                  </a:tcPr>
                </a:tc>
                <a:tc>
                  <a:txBody>
                    <a:bodyPr/>
                    <a:lstStyle/>
                    <a:p>
                      <a:pPr algn="ct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endParaRPr lang="en-US" sz="1200" b="1" dirty="0">
                        <a:solidFill>
                          <a:srgbClr val="0000FF"/>
                        </a:solidFill>
                        <a:latin typeface="Trebuchet MS" pitchFamily="34" charset="0"/>
                      </a:endParaRPr>
                    </a:p>
                  </a:txBody>
                  <a:tcPr marL="91434" marR="91434" marT="45722" marB="45722" anchor="ctr">
                    <a:solidFill>
                      <a:schemeClr val="bg1"/>
                    </a:solidFill>
                  </a:tcPr>
                </a:tc>
              </a:tr>
              <a:tr h="484688">
                <a:tc>
                  <a:txBody>
                    <a:bodyPr/>
                    <a:lstStyle/>
                    <a:p>
                      <a:pPr algn="ctr"/>
                      <a:r>
                        <a:rPr lang="en-US" sz="1200" b="1" dirty="0" smtClean="0">
                          <a:solidFill>
                            <a:srgbClr val="0000FF"/>
                          </a:solidFill>
                          <a:latin typeface="Trebuchet MS" pitchFamily="34" charset="0"/>
                        </a:rPr>
                        <a:t>Corn Silage</a:t>
                      </a:r>
                    </a:p>
                    <a:p>
                      <a:pPr algn="ctr"/>
                      <a:r>
                        <a:rPr lang="en-US" sz="1200" b="1" dirty="0" smtClean="0">
                          <a:solidFill>
                            <a:srgbClr val="0000FF"/>
                          </a:solidFill>
                          <a:latin typeface="Trebuchet MS" pitchFamily="34" charset="0"/>
                        </a:rPr>
                        <a:t>(23 T/A)</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Solid </a:t>
                      </a:r>
                      <a:r>
                        <a:rPr lang="en-US" sz="1200" b="1" baseline="0" dirty="0" smtClean="0">
                          <a:solidFill>
                            <a:srgbClr val="0000FF"/>
                          </a:solidFill>
                          <a:latin typeface="Trebuchet MS" pitchFamily="34" charset="0"/>
                        </a:rPr>
                        <a:t>Dairy</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Spring</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lumMod val="75000"/>
                              <a:lumOff val="25000"/>
                            </a:schemeClr>
                          </a:solidFill>
                          <a:latin typeface="Lucida Handwriting" pitchFamily="66" charset="0"/>
                        </a:rPr>
                        <a:t>25 ton/A</a:t>
                      </a:r>
                      <a:endParaRPr lang="en-US" sz="1200" b="1" dirty="0">
                        <a:solidFill>
                          <a:schemeClr val="tx1">
                            <a:lumMod val="75000"/>
                            <a:lumOff val="25000"/>
                          </a:schemeClr>
                        </a:solidFill>
                        <a:latin typeface="Lucida Handwriting" pitchFamily="66" charset="0"/>
                      </a:endParaRPr>
                    </a:p>
                  </a:txBody>
                  <a:tcPr marL="91434" marR="91434" marT="45722" marB="4572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00FF"/>
                          </a:solidFill>
                          <a:latin typeface="Trebuchet MS" pitchFamily="34" charset="0"/>
                        </a:rPr>
                        <a:t>No lncorporation</a:t>
                      </a:r>
                    </a:p>
                  </a:txBody>
                  <a:tcPr marL="91434" marR="91434" marT="45723" marB="45723" anchor="ctr">
                    <a:solidFill>
                      <a:schemeClr val="bg1"/>
                    </a:solidFill>
                  </a:tcPr>
                </a:tc>
                <a:tc>
                  <a:txBody>
                    <a:bodyPr/>
                    <a:lstStyle/>
                    <a:p>
                      <a:pPr algn="ct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endParaRPr lang="en-US" sz="1200" b="1" dirty="0">
                        <a:solidFill>
                          <a:srgbClr val="0000FF"/>
                        </a:solidFill>
                        <a:latin typeface="Trebuchet MS" pitchFamily="34" charset="0"/>
                      </a:endParaRPr>
                    </a:p>
                  </a:txBody>
                  <a:tcPr marL="91434" marR="91434" marT="45722" marB="45722" anchor="ctr">
                    <a:solidFill>
                      <a:schemeClr val="bg1"/>
                    </a:solidFill>
                  </a:tcPr>
                </a:tc>
              </a:tr>
              <a:tr h="484688">
                <a:tc>
                  <a:txBody>
                    <a:bodyPr/>
                    <a:lstStyle/>
                    <a:p>
                      <a:pPr algn="ctr"/>
                      <a:r>
                        <a:rPr lang="en-US" sz="1200" b="1" dirty="0" smtClean="0">
                          <a:solidFill>
                            <a:srgbClr val="0000FF"/>
                          </a:solidFill>
                          <a:latin typeface="Trebuchet MS" pitchFamily="34" charset="0"/>
                        </a:rPr>
                        <a:t>Corn Silage</a:t>
                      </a:r>
                    </a:p>
                    <a:p>
                      <a:pPr algn="ctr"/>
                      <a:r>
                        <a:rPr lang="en-US" sz="1200" b="1" dirty="0" smtClean="0">
                          <a:solidFill>
                            <a:srgbClr val="0000FF"/>
                          </a:solidFill>
                          <a:latin typeface="Trebuchet MS" pitchFamily="34" charset="0"/>
                        </a:rPr>
                        <a:t>(23 T/A)</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Liquid</a:t>
                      </a:r>
                      <a:r>
                        <a:rPr lang="en-US" sz="1200" b="1" baseline="0" dirty="0" smtClean="0">
                          <a:solidFill>
                            <a:srgbClr val="0000FF"/>
                          </a:solidFill>
                          <a:latin typeface="Trebuchet MS" pitchFamily="34" charset="0"/>
                        </a:rPr>
                        <a:t> Dairy</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Fall</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lumMod val="75000"/>
                              <a:lumOff val="25000"/>
                            </a:schemeClr>
                          </a:solidFill>
                          <a:latin typeface="Lucida Handwriting" pitchFamily="66" charset="0"/>
                        </a:rPr>
                        <a:t>9000 gal/A</a:t>
                      </a:r>
                      <a:endParaRPr lang="en-US" sz="1200" b="1" dirty="0">
                        <a:solidFill>
                          <a:schemeClr val="tx1">
                            <a:lumMod val="75000"/>
                            <a:lumOff val="25000"/>
                          </a:schemeClr>
                        </a:solidFill>
                        <a:latin typeface="Lucida Handwriting" pitchFamily="66"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No lncorporation</a:t>
                      </a:r>
                      <a:endParaRPr lang="en-US" sz="1200" b="1" dirty="0">
                        <a:solidFill>
                          <a:srgbClr val="0000FF"/>
                        </a:solidFill>
                        <a:latin typeface="Trebuchet MS" pitchFamily="34" charset="0"/>
                      </a:endParaRPr>
                    </a:p>
                  </a:txBody>
                  <a:tcPr marL="91434" marR="91434" marT="45723" marB="45723" anchor="ctr">
                    <a:solidFill>
                      <a:schemeClr val="bg1"/>
                    </a:solidFill>
                  </a:tcPr>
                </a:tc>
                <a:tc>
                  <a:txBody>
                    <a:bodyPr/>
                    <a:lstStyle/>
                    <a:p>
                      <a:pPr algn="ct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endParaRPr lang="en-US" sz="1200" b="1" dirty="0">
                        <a:solidFill>
                          <a:srgbClr val="0000FF"/>
                        </a:solidFill>
                        <a:latin typeface="Trebuchet MS" pitchFamily="34" charset="0"/>
                      </a:endParaRPr>
                    </a:p>
                  </a:txBody>
                  <a:tcPr marL="91434" marR="91434" marT="45722" marB="45722" anchor="ctr">
                    <a:solidFill>
                      <a:schemeClr val="bg1"/>
                    </a:solidFill>
                  </a:tcPr>
                </a:tc>
              </a:tr>
              <a:tr h="484688">
                <a:tc>
                  <a:txBody>
                    <a:bodyPr/>
                    <a:lstStyle/>
                    <a:p>
                      <a:pPr algn="ctr"/>
                      <a:r>
                        <a:rPr lang="en-US" sz="1200" b="1" dirty="0" smtClean="0">
                          <a:solidFill>
                            <a:srgbClr val="0000FF"/>
                          </a:solidFill>
                          <a:latin typeface="Trebuchet MS" pitchFamily="34" charset="0"/>
                        </a:rPr>
                        <a:t>Corn Silage</a:t>
                      </a:r>
                    </a:p>
                    <a:p>
                      <a:pPr algn="ctr"/>
                      <a:r>
                        <a:rPr lang="en-US" sz="1200" b="1" dirty="0" smtClean="0">
                          <a:solidFill>
                            <a:srgbClr val="0000FF"/>
                          </a:solidFill>
                          <a:latin typeface="Trebuchet MS" pitchFamily="34" charset="0"/>
                        </a:rPr>
                        <a:t>(23 T/A)</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Solid </a:t>
                      </a:r>
                      <a:r>
                        <a:rPr lang="en-US" sz="1200" b="1" baseline="0" dirty="0" smtClean="0">
                          <a:solidFill>
                            <a:srgbClr val="0000FF"/>
                          </a:solidFill>
                          <a:latin typeface="Trebuchet MS" pitchFamily="34" charset="0"/>
                        </a:rPr>
                        <a:t>Dairy</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Fall</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lumMod val="75000"/>
                              <a:lumOff val="25000"/>
                            </a:schemeClr>
                          </a:solidFill>
                          <a:latin typeface="Lucida Handwriting" pitchFamily="66" charset="0"/>
                        </a:rPr>
                        <a:t>25 ton/A</a:t>
                      </a:r>
                      <a:endParaRPr lang="en-US" sz="1200" b="1" dirty="0">
                        <a:solidFill>
                          <a:schemeClr val="tx1">
                            <a:lumMod val="75000"/>
                            <a:lumOff val="25000"/>
                          </a:schemeClr>
                        </a:solidFill>
                        <a:latin typeface="Lucida Handwriting" pitchFamily="66" charset="0"/>
                      </a:endParaRPr>
                    </a:p>
                  </a:txBody>
                  <a:tcPr marL="91434" marR="91434" marT="45722" marB="4572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00FF"/>
                          </a:solidFill>
                          <a:latin typeface="Trebuchet MS" pitchFamily="34" charset="0"/>
                        </a:rPr>
                        <a:t>No lncorporation</a:t>
                      </a:r>
                      <a:endParaRPr lang="en-US" sz="1200" b="1" dirty="0">
                        <a:solidFill>
                          <a:srgbClr val="0000FF"/>
                        </a:solidFill>
                        <a:latin typeface="Trebuchet MS" pitchFamily="34" charset="0"/>
                      </a:endParaRPr>
                    </a:p>
                  </a:txBody>
                  <a:tcPr marL="91434" marR="91434" marT="45723" marB="45723" anchor="ctr">
                    <a:solidFill>
                      <a:schemeClr val="bg1"/>
                    </a:solidFill>
                  </a:tcPr>
                </a:tc>
                <a:tc>
                  <a:txBody>
                    <a:bodyPr/>
                    <a:lstStyle/>
                    <a:p>
                      <a:endParaRPr lang="en-US" sz="1200" dirty="0"/>
                    </a:p>
                  </a:txBody>
                  <a:tcPr marL="91434" marR="91434" marT="45722" marB="45722" anchor="ctr">
                    <a:solidFill>
                      <a:schemeClr val="bg1"/>
                    </a:solidFill>
                  </a:tcPr>
                </a:tc>
                <a:tc>
                  <a:txBody>
                    <a:bodyPr/>
                    <a:lstStyle/>
                    <a:p>
                      <a:endParaRPr lang="en-US" sz="1200" dirty="0"/>
                    </a:p>
                  </a:txBody>
                  <a:tcPr marL="91434" marR="91434" marT="45722" marB="45722" anchor="ctr">
                    <a:solidFill>
                      <a:schemeClr val="bg1"/>
                    </a:solidFill>
                  </a:tcPr>
                </a:tc>
              </a:tr>
              <a:tr h="485461">
                <a:tc>
                  <a:txBody>
                    <a:bodyPr/>
                    <a:lstStyle/>
                    <a:p>
                      <a:pPr algn="ctr"/>
                      <a:r>
                        <a:rPr lang="en-US" sz="1200" b="1" dirty="0" smtClean="0">
                          <a:solidFill>
                            <a:srgbClr val="0000FF"/>
                          </a:solidFill>
                          <a:latin typeface="Trebuchet MS" pitchFamily="34" charset="0"/>
                        </a:rPr>
                        <a:t>Corn Silage</a:t>
                      </a:r>
                    </a:p>
                    <a:p>
                      <a:pPr algn="ctr"/>
                      <a:r>
                        <a:rPr lang="en-US" sz="1200" b="1" dirty="0" smtClean="0">
                          <a:solidFill>
                            <a:srgbClr val="0000FF"/>
                          </a:solidFill>
                          <a:latin typeface="Trebuchet MS" pitchFamily="34" charset="0"/>
                        </a:rPr>
                        <a:t>(23 T/A)</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Solid </a:t>
                      </a:r>
                      <a:r>
                        <a:rPr lang="en-US" sz="1200" b="1" baseline="0" dirty="0" smtClean="0">
                          <a:solidFill>
                            <a:srgbClr val="0000FF"/>
                          </a:solidFill>
                          <a:latin typeface="Trebuchet MS" pitchFamily="34" charset="0"/>
                        </a:rPr>
                        <a:t>Dairy</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Winter</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C00000"/>
                          </a:solidFill>
                          <a:latin typeface="Arial" pitchFamily="34" charset="0"/>
                          <a:cs typeface="Arial" pitchFamily="34" charset="0"/>
                        </a:rPr>
                        <a:t>20 ton/A</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C00000"/>
                          </a:solidFill>
                          <a:latin typeface="Arial" pitchFamily="34" charset="0"/>
                          <a:cs typeface="Arial" pitchFamily="34" charset="0"/>
                        </a:rPr>
                        <a:t>C</a:t>
                      </a:r>
                      <a:endParaRPr lang="en-US" sz="1200" b="1" dirty="0">
                        <a:solidFill>
                          <a:srgbClr val="C00000"/>
                        </a:solidFill>
                        <a:latin typeface="Arial" pitchFamily="34" charset="0"/>
                        <a:cs typeface="Arial" pitchFamily="34" charset="0"/>
                      </a:endParaRPr>
                    </a:p>
                  </a:txBody>
                  <a:tcPr marL="91434" marR="91434" marT="45722" marB="4572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00FF"/>
                          </a:solidFill>
                          <a:latin typeface="Trebuchet MS" pitchFamily="34" charset="0"/>
                        </a:rPr>
                        <a:t>Cover Crop</a:t>
                      </a:r>
                      <a:endParaRPr lang="en-US" sz="1200" b="1" dirty="0">
                        <a:solidFill>
                          <a:srgbClr val="0000FF"/>
                        </a:solidFill>
                        <a:latin typeface="Trebuchet MS" pitchFamily="34" charset="0"/>
                      </a:endParaRPr>
                    </a:p>
                  </a:txBody>
                  <a:tcPr marL="91434" marR="91434" marT="45723" marB="45723" anchor="ctr">
                    <a:solidFill>
                      <a:schemeClr val="bg1"/>
                    </a:solidFill>
                  </a:tcPr>
                </a:tc>
                <a:tc>
                  <a:txBody>
                    <a:bodyPr/>
                    <a:lstStyle/>
                    <a:p>
                      <a:pPr algn="ctr"/>
                      <a:r>
                        <a:rPr lang="en-US" sz="1200" b="1" dirty="0" smtClean="0">
                          <a:solidFill>
                            <a:srgbClr val="0000FF"/>
                          </a:solidFill>
                          <a:latin typeface="Trebuchet MS" pitchFamily="34" charset="0"/>
                        </a:rPr>
                        <a:t>80 lb N/A</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Fields 3-8, 13-15</a:t>
                      </a:r>
                      <a:endParaRPr lang="en-US" sz="1200" b="1" dirty="0">
                        <a:solidFill>
                          <a:srgbClr val="0000FF"/>
                        </a:solidFill>
                        <a:latin typeface="Trebuchet MS" pitchFamily="34" charset="0"/>
                      </a:endParaRPr>
                    </a:p>
                  </a:txBody>
                  <a:tcPr marL="91434" marR="91434" marT="45722" marB="45722" anchor="ctr">
                    <a:solidFill>
                      <a:schemeClr val="bg1"/>
                    </a:solidFill>
                  </a:tcPr>
                </a:tc>
              </a:tr>
              <a:tr h="489306">
                <a:tc>
                  <a:txBody>
                    <a:bodyPr/>
                    <a:lstStyle/>
                    <a:p>
                      <a:pPr algn="ctr"/>
                      <a:r>
                        <a:rPr lang="en-US" sz="1200" b="1" dirty="0" smtClean="0">
                          <a:solidFill>
                            <a:srgbClr val="0000FF"/>
                          </a:solidFill>
                          <a:latin typeface="Trebuchet MS" pitchFamily="34" charset="0"/>
                        </a:rPr>
                        <a:t>Corn Silage</a:t>
                      </a:r>
                    </a:p>
                    <a:p>
                      <a:pPr algn="ctr"/>
                      <a:r>
                        <a:rPr lang="en-US" sz="1200" b="1" dirty="0" smtClean="0">
                          <a:solidFill>
                            <a:srgbClr val="0000FF"/>
                          </a:solidFill>
                          <a:latin typeface="Trebuchet MS" pitchFamily="34" charset="0"/>
                        </a:rPr>
                        <a:t>(23 T/A)</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Liquid</a:t>
                      </a:r>
                      <a:r>
                        <a:rPr lang="en-US" sz="1200" b="1" baseline="0" dirty="0" smtClean="0">
                          <a:solidFill>
                            <a:srgbClr val="0000FF"/>
                          </a:solidFill>
                          <a:latin typeface="Trebuchet MS" pitchFamily="34" charset="0"/>
                        </a:rPr>
                        <a:t> Dairy</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Spring</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lumMod val="75000"/>
                              <a:lumOff val="25000"/>
                            </a:schemeClr>
                          </a:solidFill>
                          <a:latin typeface="Lucida Handwriting" pitchFamily="66" charset="0"/>
                        </a:rPr>
                        <a:t>9000 gal/A</a:t>
                      </a:r>
                      <a:endParaRPr lang="en-US" sz="1200" b="1" dirty="0">
                        <a:solidFill>
                          <a:schemeClr val="tx1">
                            <a:lumMod val="75000"/>
                            <a:lumOff val="25000"/>
                          </a:schemeClr>
                        </a:solidFill>
                        <a:latin typeface="Lucida Handwriting" pitchFamily="66"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Inc. &lt; 1 Week</a:t>
                      </a:r>
                      <a:endParaRPr lang="en-US" sz="1200" b="1" dirty="0">
                        <a:solidFill>
                          <a:srgbClr val="0000FF"/>
                        </a:solidFill>
                        <a:latin typeface="Trebuchet MS" pitchFamily="34" charset="0"/>
                      </a:endParaRPr>
                    </a:p>
                  </a:txBody>
                  <a:tcPr marL="91434" marR="91434" marT="45723" marB="45723" anchor="ctr">
                    <a:solidFill>
                      <a:schemeClr val="bg1"/>
                    </a:solidFill>
                  </a:tcPr>
                </a:tc>
                <a:tc>
                  <a:txBody>
                    <a:bodyPr/>
                    <a:lstStyle/>
                    <a:p>
                      <a:pPr algn="ct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endParaRPr lang="en-US" sz="1200" b="1" dirty="0">
                        <a:solidFill>
                          <a:srgbClr val="0000FF"/>
                        </a:solidFill>
                        <a:latin typeface="Trebuchet MS" pitchFamily="34" charset="0"/>
                      </a:endParaRPr>
                    </a:p>
                  </a:txBody>
                  <a:tcPr marL="91434" marR="91434" marT="45722" marB="45722" anchor="ctr">
                    <a:solidFill>
                      <a:schemeClr val="bg1"/>
                    </a:solidFill>
                  </a:tcPr>
                </a:tc>
              </a:tr>
              <a:tr h="414676">
                <a:tc>
                  <a:txBody>
                    <a:bodyPr/>
                    <a:lstStyle/>
                    <a:p>
                      <a:endParaRPr lang="en-US" dirty="0"/>
                    </a:p>
                  </a:txBody>
                  <a:tcPr marL="91434" marR="91434" marT="45722" marB="45722" anchor="ctr">
                    <a:solidFill>
                      <a:schemeClr val="bg1"/>
                    </a:solidFill>
                  </a:tcPr>
                </a:tc>
                <a:tc>
                  <a:txBody>
                    <a:bodyPr/>
                    <a:lstStyle/>
                    <a:p>
                      <a:endParaRPr lang="en-US" dirty="0"/>
                    </a:p>
                  </a:txBody>
                  <a:tcPr marL="91434" marR="91434" marT="45722" marB="45722" anchor="ctr">
                    <a:solidFill>
                      <a:schemeClr val="bg1"/>
                    </a:solidFill>
                  </a:tcPr>
                </a:tc>
                <a:tc>
                  <a:txBody>
                    <a:bodyPr/>
                    <a:lstStyle/>
                    <a:p>
                      <a:endParaRPr lang="en-US" dirty="0"/>
                    </a:p>
                  </a:txBody>
                  <a:tcPr marL="91434" marR="91434" marT="45722" marB="45722" anchor="ctr">
                    <a:solidFill>
                      <a:schemeClr val="bg1"/>
                    </a:solidFill>
                  </a:tcPr>
                </a:tc>
                <a:tc>
                  <a:txBody>
                    <a:bodyPr/>
                    <a:lstStyle/>
                    <a:p>
                      <a:endParaRPr lang="en-US" dirty="0"/>
                    </a:p>
                  </a:txBody>
                  <a:tcPr marL="91434" marR="91434" marT="45722" marB="45722">
                    <a:solidFill>
                      <a:schemeClr val="bg1"/>
                    </a:solidFill>
                  </a:tcPr>
                </a:tc>
                <a:tc>
                  <a:txBody>
                    <a:bodyPr/>
                    <a:lstStyle/>
                    <a:p>
                      <a:endParaRPr lang="en-US" dirty="0">
                        <a:solidFill>
                          <a:srgbClr val="0000FF"/>
                        </a:solidFill>
                      </a:endParaRPr>
                    </a:p>
                  </a:txBody>
                  <a:tcPr marL="91434" marR="91434" marT="45728" marB="45728"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22" marB="45722" anchor="ctr">
                    <a:solidFill>
                      <a:schemeClr val="bg1"/>
                    </a:solidFill>
                  </a:tcPr>
                </a:tc>
              </a:tr>
            </a:tbl>
          </a:graphicData>
        </a:graphic>
      </p:graphicFrame>
      <p:sp>
        <p:nvSpPr>
          <p:cNvPr id="76802" name="Title 3"/>
          <p:cNvSpPr>
            <a:spLocks noGrp="1"/>
          </p:cNvSpPr>
          <p:nvPr>
            <p:ph type="title"/>
          </p:nvPr>
        </p:nvSpPr>
        <p:spPr>
          <a:xfrm>
            <a:off x="646113" y="357188"/>
            <a:ext cx="8150225" cy="731837"/>
          </a:xfrm>
        </p:spPr>
        <p:txBody>
          <a:bodyPr/>
          <a:lstStyle/>
          <a:p>
            <a:r>
              <a:rPr lang="en-US" sz="3200" dirty="0" smtClean="0">
                <a:ea typeface="ＭＳ Ｐゴシック" pitchFamily="34" charset="-128"/>
              </a:rPr>
              <a:t>Using the MMM Manure Application Rate Tables</a:t>
            </a:r>
          </a:p>
        </p:txBody>
      </p:sp>
      <p:sp>
        <p:nvSpPr>
          <p:cNvPr id="6" name="Rounded Rectangle 5"/>
          <p:cNvSpPr/>
          <p:nvPr/>
        </p:nvSpPr>
        <p:spPr>
          <a:xfrm>
            <a:off x="226196" y="4711337"/>
            <a:ext cx="8691562" cy="511856"/>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7" name="TextBox 6"/>
          <p:cNvSpPr txBox="1"/>
          <p:nvPr/>
        </p:nvSpPr>
        <p:spPr>
          <a:xfrm>
            <a:off x="6019732" y="2241516"/>
            <a:ext cx="2971393" cy="1940957"/>
          </a:xfrm>
          <a:prstGeom prst="roundRect">
            <a:avLst/>
          </a:prstGeom>
          <a:solidFill>
            <a:srgbClr val="FFFF00"/>
          </a:solidFill>
          <a:ln w="19050">
            <a:solidFill>
              <a:schemeClr val="tx1"/>
            </a:solidFill>
          </a:ln>
        </p:spPr>
        <p:txBody>
          <a:bodyPr wrap="square" rtlCol="0">
            <a:spAutoFit/>
          </a:bodyPr>
          <a:lstStyle/>
          <a:p>
            <a:r>
              <a:rPr lang="en-US" b="1" dirty="0" smtClean="0"/>
              <a:t>The farmer’s normal rate (25 ton/A) would not be acceptable for this crop group because of the winter application rate limit.</a:t>
            </a:r>
            <a:endParaRPr lang="en-US" b="1" dirty="0"/>
          </a:p>
        </p:txBody>
      </p:sp>
      <p:cxnSp>
        <p:nvCxnSpPr>
          <p:cNvPr id="8" name="Straight Arrow Connector 7"/>
          <p:cNvCxnSpPr/>
          <p:nvPr/>
        </p:nvCxnSpPr>
        <p:spPr>
          <a:xfrm flipH="1">
            <a:off x="4753069" y="4110273"/>
            <a:ext cx="1403289" cy="534155"/>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3"/>
          <p:cNvSpPr>
            <a:spLocks noGrp="1"/>
          </p:cNvSpPr>
          <p:nvPr>
            <p:ph type="title"/>
          </p:nvPr>
        </p:nvSpPr>
        <p:spPr/>
        <p:txBody>
          <a:bodyPr/>
          <a:lstStyle/>
          <a:p>
            <a:r>
              <a:rPr lang="en-US" sz="3200" dirty="0" smtClean="0"/>
              <a:t>Using the MMM Manure Application Rate Tables</a:t>
            </a:r>
          </a:p>
        </p:txBody>
      </p:sp>
      <p:graphicFrame>
        <p:nvGraphicFramePr>
          <p:cNvPr id="5" name="Table 4"/>
          <p:cNvGraphicFramePr>
            <a:graphicFrameLocks noGrp="1"/>
          </p:cNvGraphicFramePr>
          <p:nvPr>
            <p:extLst>
              <p:ext uri="{D42A27DB-BD31-4B8C-83A1-F6EECF244321}">
                <p14:modId xmlns:p14="http://schemas.microsoft.com/office/powerpoint/2010/main" val="2448825612"/>
              </p:ext>
            </p:extLst>
          </p:nvPr>
        </p:nvGraphicFramePr>
        <p:xfrm>
          <a:off x="225425" y="1181100"/>
          <a:ext cx="8686799" cy="4982840"/>
        </p:xfrm>
        <a:graphic>
          <a:graphicData uri="http://schemas.openxmlformats.org/drawingml/2006/table">
            <a:tbl>
              <a:tblPr firstRow="1" bandRow="1">
                <a:tableStyleId>{5940675A-B579-460E-94D1-54222C63F5DA}</a:tableStyleId>
              </a:tblPr>
              <a:tblGrid>
                <a:gridCol w="1482226"/>
                <a:gridCol w="1136285"/>
                <a:gridCol w="886690"/>
                <a:gridCol w="1330261"/>
                <a:gridCol w="1149703"/>
                <a:gridCol w="1080652"/>
                <a:gridCol w="1620982"/>
              </a:tblGrid>
              <a:tr h="734281">
                <a:tc>
                  <a:txBody>
                    <a:bodyPr/>
                    <a:lstStyle/>
                    <a:p>
                      <a:pPr algn="ctr"/>
                      <a:r>
                        <a:rPr lang="en-US" sz="1000" b="1" dirty="0" smtClean="0">
                          <a:latin typeface="Trebuchet MS" pitchFamily="34" charset="0"/>
                        </a:rPr>
                        <a:t>Crop Group and Yield (a)</a:t>
                      </a:r>
                      <a:endParaRPr lang="en-US" sz="1000" b="1" dirty="0">
                        <a:latin typeface="Trebuchet MS" pitchFamily="34" charset="0"/>
                      </a:endParaRPr>
                    </a:p>
                  </a:txBody>
                  <a:tcPr marL="91434" marR="91434" marT="45722" marB="45722" anchor="ctr">
                    <a:solidFill>
                      <a:schemeClr val="bg1"/>
                    </a:solidFill>
                  </a:tcPr>
                </a:tc>
                <a:tc>
                  <a:txBody>
                    <a:bodyPr/>
                    <a:lstStyle/>
                    <a:p>
                      <a:pPr algn="ctr"/>
                      <a:r>
                        <a:rPr lang="en-US" sz="1000" b="1" dirty="0" smtClean="0">
                          <a:latin typeface="Trebuchet MS" pitchFamily="34" charset="0"/>
                        </a:rPr>
                        <a:t>Manure Group (b)</a:t>
                      </a:r>
                      <a:endParaRPr lang="en-US" sz="1000" b="1" dirty="0">
                        <a:latin typeface="Trebuchet MS" pitchFamily="34" charset="0"/>
                      </a:endParaRPr>
                    </a:p>
                  </a:txBody>
                  <a:tcPr marL="91434" marR="91434" marT="45722" marB="45722" anchor="ctr">
                    <a:solidFill>
                      <a:schemeClr val="bg1"/>
                    </a:solidFill>
                  </a:tcPr>
                </a:tc>
                <a:tc>
                  <a:txBody>
                    <a:bodyPr/>
                    <a:lstStyle/>
                    <a:p>
                      <a:pPr algn="ctr"/>
                      <a:r>
                        <a:rPr lang="en-US" sz="1000" b="1" dirty="0" smtClean="0">
                          <a:latin typeface="Trebuchet MS" pitchFamily="34" charset="0"/>
                        </a:rPr>
                        <a:t>Application Season (c )</a:t>
                      </a:r>
                      <a:endParaRPr lang="en-US" sz="1000" b="1" dirty="0">
                        <a:latin typeface="Trebuchet MS" pitchFamily="34" charset="0"/>
                      </a:endParaRPr>
                    </a:p>
                  </a:txBody>
                  <a:tcPr marL="91434" marR="91434" marT="45722" marB="45722" anchor="ctr">
                    <a:solidFill>
                      <a:schemeClr val="bg1"/>
                    </a:solidFill>
                  </a:tcPr>
                </a:tc>
                <a:tc>
                  <a:txBody>
                    <a:bodyPr/>
                    <a:lstStyle/>
                    <a:p>
                      <a:pPr algn="ctr"/>
                      <a:r>
                        <a:rPr lang="en-US" sz="1000" b="1" dirty="0" smtClean="0">
                          <a:latin typeface="Trebuchet MS" pitchFamily="34" charset="0"/>
                        </a:rPr>
                        <a:t>Planned Application Rate from C, NBS, PI * (d)</a:t>
                      </a:r>
                      <a:endParaRPr lang="en-US" sz="1000" b="1" dirty="0">
                        <a:latin typeface="Trebuchet MS" pitchFamily="34" charset="0"/>
                      </a:endParaRPr>
                    </a:p>
                  </a:txBody>
                  <a:tcPr marL="91434" marR="91434" marT="45722" marB="45722" anchor="ctr">
                    <a:solidFill>
                      <a:schemeClr val="bg1"/>
                    </a:solidFill>
                  </a:tcPr>
                </a:tc>
                <a:tc>
                  <a:txBody>
                    <a:bodyPr/>
                    <a:lstStyle/>
                    <a:p>
                      <a:pPr algn="ctr"/>
                      <a:r>
                        <a:rPr lang="en-US" sz="1000" b="1" dirty="0" smtClean="0">
                          <a:latin typeface="Trebuchet MS" pitchFamily="34" charset="0"/>
                        </a:rPr>
                        <a:t>Incorporation</a:t>
                      </a:r>
                      <a:r>
                        <a:rPr lang="en-US" sz="1000" b="1" baseline="0" dirty="0" smtClean="0">
                          <a:latin typeface="Trebuchet MS" pitchFamily="34" charset="0"/>
                        </a:rPr>
                        <a:t> Timing (e)</a:t>
                      </a:r>
                      <a:endParaRPr lang="en-US" sz="1000" b="1" dirty="0">
                        <a:latin typeface="Trebuchet MS" pitchFamily="34" charset="0"/>
                      </a:endParaRPr>
                    </a:p>
                  </a:txBody>
                  <a:tcPr marL="91434" marR="91434" marT="45722" marB="45722" anchor="ctr">
                    <a:solidFill>
                      <a:schemeClr val="bg1"/>
                    </a:solidFill>
                  </a:tcPr>
                </a:tc>
                <a:tc>
                  <a:txBody>
                    <a:bodyPr/>
                    <a:lstStyle/>
                    <a:p>
                      <a:pPr algn="ctr"/>
                      <a:r>
                        <a:rPr lang="en-US" sz="1000" b="1" dirty="0" smtClean="0">
                          <a:latin typeface="Trebuchet MS" pitchFamily="34" charset="0"/>
                        </a:rPr>
                        <a:t>Commercial Fertilizer Application Rate (f)</a:t>
                      </a:r>
                      <a:endParaRPr lang="en-US" sz="1000" b="1" dirty="0">
                        <a:latin typeface="Trebuchet MS" pitchFamily="34" charset="0"/>
                      </a:endParaRPr>
                    </a:p>
                  </a:txBody>
                  <a:tcPr marL="91434" marR="91434" marT="45722" marB="45722" anchor="ctr">
                    <a:solidFill>
                      <a:schemeClr val="bg1"/>
                    </a:solidFill>
                  </a:tcPr>
                </a:tc>
                <a:tc>
                  <a:txBody>
                    <a:bodyPr/>
                    <a:lstStyle/>
                    <a:p>
                      <a:pPr algn="ctr"/>
                      <a:r>
                        <a:rPr lang="en-US" sz="1000" b="1" dirty="0" smtClean="0">
                          <a:latin typeface="Trebuchet MS" pitchFamily="34" charset="0"/>
                        </a:rPr>
                        <a:t>Fields where this crop group can</a:t>
                      </a:r>
                      <a:r>
                        <a:rPr lang="en-US" sz="1000" b="1" baseline="0" dirty="0" smtClean="0">
                          <a:latin typeface="Trebuchet MS" pitchFamily="34" charset="0"/>
                        </a:rPr>
                        <a:t> be used (g)</a:t>
                      </a:r>
                      <a:endParaRPr lang="en-US" sz="1000" b="1" dirty="0">
                        <a:latin typeface="Trebuchet MS" pitchFamily="34" charset="0"/>
                      </a:endParaRPr>
                    </a:p>
                  </a:txBody>
                  <a:tcPr marL="91434" marR="91434" marT="45722" marB="45722" anchor="ctr">
                    <a:solidFill>
                      <a:schemeClr val="bg1"/>
                    </a:solidFill>
                  </a:tcPr>
                </a:tc>
              </a:tr>
              <a:tr h="414676">
                <a:tc>
                  <a:txBody>
                    <a:bodyPr/>
                    <a:lstStyle/>
                    <a:p>
                      <a:pPr algn="ctr"/>
                      <a:r>
                        <a:rPr lang="en-US" sz="1200" b="1" dirty="0" smtClean="0">
                          <a:solidFill>
                            <a:srgbClr val="0000FF"/>
                          </a:solidFill>
                          <a:latin typeface="Trebuchet MS" pitchFamily="34" charset="0"/>
                        </a:rPr>
                        <a:t>Corn Silage</a:t>
                      </a:r>
                    </a:p>
                    <a:p>
                      <a:pPr algn="ctr"/>
                      <a:r>
                        <a:rPr lang="en-US" sz="1200" b="1" dirty="0" smtClean="0">
                          <a:solidFill>
                            <a:srgbClr val="0000FF"/>
                          </a:solidFill>
                          <a:latin typeface="Trebuchet MS" pitchFamily="34" charset="0"/>
                        </a:rPr>
                        <a:t>(23 T/A)</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Liquid</a:t>
                      </a:r>
                      <a:r>
                        <a:rPr lang="en-US" sz="1200" b="1" baseline="0" dirty="0" smtClean="0">
                          <a:solidFill>
                            <a:srgbClr val="0000FF"/>
                          </a:solidFill>
                          <a:latin typeface="Trebuchet MS" pitchFamily="34" charset="0"/>
                        </a:rPr>
                        <a:t> Dairy</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Spring</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9000 Gal/A</a:t>
                      </a:r>
                    </a:p>
                    <a:p>
                      <a:pPr algn="ctr"/>
                      <a:r>
                        <a:rPr lang="en-US" sz="1200" b="1" dirty="0" smtClean="0">
                          <a:solidFill>
                            <a:srgbClr val="0000FF"/>
                          </a:solidFill>
                          <a:latin typeface="Trebuchet MS" pitchFamily="34" charset="0"/>
                        </a:rPr>
                        <a:t>C</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No lncorporation</a:t>
                      </a:r>
                      <a:endParaRPr lang="en-US" sz="1200" b="1" dirty="0">
                        <a:solidFill>
                          <a:srgbClr val="0000FF"/>
                        </a:solidFill>
                        <a:latin typeface="Trebuchet MS" pitchFamily="34" charset="0"/>
                      </a:endParaRPr>
                    </a:p>
                  </a:txBody>
                  <a:tcPr marL="91434" marR="91434" marT="45728" marB="45728" anchor="ctr">
                    <a:solidFill>
                      <a:schemeClr val="bg1"/>
                    </a:solidFill>
                  </a:tcPr>
                </a:tc>
                <a:tc>
                  <a:txBody>
                    <a:bodyPr/>
                    <a:lstStyle/>
                    <a:p>
                      <a:pPr algn="ctr"/>
                      <a:r>
                        <a:rPr lang="en-US" sz="1200" b="1" dirty="0" smtClean="0">
                          <a:solidFill>
                            <a:srgbClr val="0000FF"/>
                          </a:solidFill>
                          <a:latin typeface="Trebuchet MS" pitchFamily="34" charset="0"/>
                        </a:rPr>
                        <a:t>112 lb N/A</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All Fields</a:t>
                      </a:r>
                      <a:endParaRPr lang="en-US" sz="1200" b="1" dirty="0">
                        <a:solidFill>
                          <a:srgbClr val="0000FF"/>
                        </a:solidFill>
                        <a:latin typeface="Trebuchet MS" pitchFamily="34" charset="0"/>
                      </a:endParaRPr>
                    </a:p>
                  </a:txBody>
                  <a:tcPr marL="91434" marR="91434" marT="45722" marB="45722" anchor="ctr">
                    <a:solidFill>
                      <a:schemeClr val="bg1"/>
                    </a:solidFill>
                  </a:tcPr>
                </a:tc>
              </a:tr>
              <a:tr h="486223">
                <a:tc>
                  <a:txBody>
                    <a:bodyPr/>
                    <a:lstStyle/>
                    <a:p>
                      <a:pPr algn="ctr"/>
                      <a:r>
                        <a:rPr lang="en-US" sz="1200" b="1" dirty="0" smtClean="0">
                          <a:solidFill>
                            <a:srgbClr val="0000FF"/>
                          </a:solidFill>
                          <a:latin typeface="Trebuchet MS" pitchFamily="34" charset="0"/>
                        </a:rPr>
                        <a:t>Corn Silage</a:t>
                      </a:r>
                    </a:p>
                    <a:p>
                      <a:pPr algn="ctr"/>
                      <a:r>
                        <a:rPr lang="en-US" sz="1200" b="1" dirty="0" smtClean="0">
                          <a:solidFill>
                            <a:srgbClr val="0000FF"/>
                          </a:solidFill>
                          <a:latin typeface="Trebuchet MS" pitchFamily="34" charset="0"/>
                        </a:rPr>
                        <a:t>(23 T/A)</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Liquid</a:t>
                      </a:r>
                      <a:r>
                        <a:rPr lang="en-US" sz="1200" b="1" baseline="0" dirty="0" smtClean="0">
                          <a:solidFill>
                            <a:srgbClr val="0000FF"/>
                          </a:solidFill>
                          <a:latin typeface="Trebuchet MS" pitchFamily="34" charset="0"/>
                        </a:rPr>
                        <a:t> Dairy</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Spring</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marL="0" algn="ctr" defTabSz="914400" rtl="0" eaLnBrk="1" latinLnBrk="0" hangingPunct="1"/>
                      <a:r>
                        <a:rPr lang="en-US" sz="1200" b="1" kern="1200" dirty="0" smtClean="0">
                          <a:solidFill>
                            <a:srgbClr val="0000FF"/>
                          </a:solidFill>
                          <a:latin typeface="Trebuchet MS" pitchFamily="34" charset="0"/>
                          <a:ea typeface="+mn-ea"/>
                          <a:cs typeface="+mn-cs"/>
                        </a:rPr>
                        <a:t>9000 Gal/A</a:t>
                      </a:r>
                    </a:p>
                    <a:p>
                      <a:pPr marL="0" algn="ctr" defTabSz="914400" rtl="0" eaLnBrk="1" latinLnBrk="0" hangingPunct="1"/>
                      <a:r>
                        <a:rPr lang="en-US" sz="1200" b="1" kern="1200" dirty="0" smtClean="0">
                          <a:solidFill>
                            <a:srgbClr val="0000FF"/>
                          </a:solidFill>
                          <a:latin typeface="Trebuchet MS" pitchFamily="34" charset="0"/>
                          <a:ea typeface="+mn-ea"/>
                          <a:cs typeface="+mn-cs"/>
                        </a:rPr>
                        <a:t>C</a:t>
                      </a:r>
                      <a:endParaRPr lang="en-US" sz="1200" b="1" kern="1200" dirty="0">
                        <a:solidFill>
                          <a:srgbClr val="0000FF"/>
                        </a:solidFill>
                        <a:latin typeface="Trebuchet MS" pitchFamily="34" charset="0"/>
                        <a:ea typeface="+mn-ea"/>
                        <a:cs typeface="+mn-cs"/>
                      </a:endParaRPr>
                    </a:p>
                  </a:txBody>
                  <a:tcPr marL="91434" marR="91434" marT="45722" marB="45722">
                    <a:solidFill>
                      <a:schemeClr val="bg1"/>
                    </a:solidFill>
                  </a:tcPr>
                </a:tc>
                <a:tc>
                  <a:txBody>
                    <a:bodyPr/>
                    <a:lstStyle/>
                    <a:p>
                      <a:pPr algn="ctr"/>
                      <a:r>
                        <a:rPr lang="en-US" sz="1200" b="1" dirty="0" smtClean="0">
                          <a:solidFill>
                            <a:srgbClr val="0000FF"/>
                          </a:solidFill>
                          <a:latin typeface="Trebuchet MS" pitchFamily="34" charset="0"/>
                        </a:rPr>
                        <a:t>Inc. &lt; 1 Week</a:t>
                      </a:r>
                      <a:endParaRPr lang="en-US" sz="1200" b="1" dirty="0">
                        <a:solidFill>
                          <a:srgbClr val="0000FF"/>
                        </a:solidFill>
                        <a:latin typeface="Trebuchet MS" pitchFamily="34" charset="0"/>
                      </a:endParaRPr>
                    </a:p>
                  </a:txBody>
                  <a:tcPr marL="91434" marR="91434" marT="45728" marB="45728"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00FF"/>
                          </a:solidFill>
                          <a:latin typeface="Trebuchet MS" pitchFamily="34" charset="0"/>
                        </a:rPr>
                        <a:t>42 lb N/A</a:t>
                      </a:r>
                    </a:p>
                  </a:txBody>
                  <a:tcPr marL="91434" marR="91434" marT="45722" marB="4572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00FF"/>
                          </a:solidFill>
                          <a:latin typeface="Trebuchet MS" pitchFamily="34" charset="0"/>
                        </a:rPr>
                        <a:t>All Fields</a:t>
                      </a:r>
                    </a:p>
                  </a:txBody>
                  <a:tcPr marL="91434" marR="91434" marT="45722" marB="45722" anchor="ctr">
                    <a:solidFill>
                      <a:schemeClr val="bg1"/>
                    </a:solidFill>
                  </a:tcPr>
                </a:tc>
              </a:tr>
              <a:tr h="461613">
                <a:tc>
                  <a:txBody>
                    <a:bodyPr/>
                    <a:lstStyle/>
                    <a:p>
                      <a:pPr algn="ctr"/>
                      <a:r>
                        <a:rPr lang="en-US" sz="1200" b="1" dirty="0" smtClean="0">
                          <a:solidFill>
                            <a:srgbClr val="0000FF"/>
                          </a:solidFill>
                          <a:latin typeface="Trebuchet MS" pitchFamily="34" charset="0"/>
                        </a:rPr>
                        <a:t>Corn Silage</a:t>
                      </a:r>
                    </a:p>
                    <a:p>
                      <a:pPr algn="ctr"/>
                      <a:r>
                        <a:rPr lang="en-US" sz="1200" b="1" dirty="0" smtClean="0">
                          <a:solidFill>
                            <a:srgbClr val="0000FF"/>
                          </a:solidFill>
                          <a:latin typeface="Trebuchet MS" pitchFamily="34" charset="0"/>
                        </a:rPr>
                        <a:t>(23 T/A)</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Liquid</a:t>
                      </a:r>
                      <a:r>
                        <a:rPr lang="en-US" sz="1200" b="1" baseline="0" dirty="0" smtClean="0">
                          <a:solidFill>
                            <a:srgbClr val="0000FF"/>
                          </a:solidFill>
                          <a:latin typeface="Trebuchet MS" pitchFamily="34" charset="0"/>
                        </a:rPr>
                        <a:t> Dairy</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Fall</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marL="0" algn="ctr" defTabSz="914400" rtl="0" eaLnBrk="1" latinLnBrk="0" hangingPunct="1"/>
                      <a:r>
                        <a:rPr lang="en-US" sz="1200" b="1" kern="1200" dirty="0" smtClean="0">
                          <a:solidFill>
                            <a:srgbClr val="0000FF"/>
                          </a:solidFill>
                          <a:latin typeface="Trebuchet MS" pitchFamily="34" charset="0"/>
                          <a:ea typeface="+mn-ea"/>
                          <a:cs typeface="+mn-cs"/>
                        </a:rPr>
                        <a:t>9000 Gal/A</a:t>
                      </a:r>
                    </a:p>
                    <a:p>
                      <a:pPr marL="0" algn="ctr" defTabSz="914400" rtl="0" eaLnBrk="1" latinLnBrk="0" hangingPunct="1"/>
                      <a:r>
                        <a:rPr lang="en-US" sz="1200" b="1" kern="1200" dirty="0" smtClean="0">
                          <a:solidFill>
                            <a:srgbClr val="0000FF"/>
                          </a:solidFill>
                          <a:latin typeface="Trebuchet MS" pitchFamily="34" charset="0"/>
                          <a:ea typeface="+mn-ea"/>
                          <a:cs typeface="+mn-cs"/>
                        </a:rPr>
                        <a:t>C</a:t>
                      </a:r>
                      <a:endParaRPr lang="en-US" sz="1200" b="1" kern="1200" dirty="0">
                        <a:solidFill>
                          <a:srgbClr val="0000FF"/>
                        </a:solidFill>
                        <a:latin typeface="Trebuchet MS" pitchFamily="34" charset="0"/>
                        <a:ea typeface="+mn-ea"/>
                        <a:cs typeface="+mn-cs"/>
                      </a:endParaRPr>
                    </a:p>
                  </a:txBody>
                  <a:tcPr marL="91434" marR="91434" marT="45722" marB="45722">
                    <a:solidFill>
                      <a:schemeClr val="bg1"/>
                    </a:solidFill>
                  </a:tcPr>
                </a:tc>
                <a:tc>
                  <a:txBody>
                    <a:bodyPr/>
                    <a:lstStyle/>
                    <a:p>
                      <a:pPr algn="ctr"/>
                      <a:r>
                        <a:rPr lang="en-US" sz="1200" b="1" dirty="0" smtClean="0">
                          <a:solidFill>
                            <a:srgbClr val="0000FF"/>
                          </a:solidFill>
                          <a:latin typeface="Trebuchet MS" pitchFamily="34" charset="0"/>
                        </a:rPr>
                        <a:t>No lncorporation</a:t>
                      </a:r>
                      <a:endParaRPr lang="en-US" sz="1200" b="1" dirty="0">
                        <a:solidFill>
                          <a:srgbClr val="0000FF"/>
                        </a:solidFill>
                        <a:latin typeface="Trebuchet MS" pitchFamily="34" charset="0"/>
                      </a:endParaRPr>
                    </a:p>
                  </a:txBody>
                  <a:tcPr marL="91434" marR="91434" marT="45728" marB="45728"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00FF"/>
                          </a:solidFill>
                          <a:latin typeface="Trebuchet MS" pitchFamily="34" charset="0"/>
                        </a:rPr>
                        <a:t>112 lb N/A</a:t>
                      </a:r>
                    </a:p>
                  </a:txBody>
                  <a:tcPr marL="91434" marR="91434" marT="45722" marB="4572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00FF"/>
                          </a:solidFill>
                          <a:latin typeface="Trebuchet MS" pitchFamily="34" charset="0"/>
                        </a:rPr>
                        <a:t>All Fields</a:t>
                      </a:r>
                    </a:p>
                  </a:txBody>
                  <a:tcPr marL="91434" marR="91434" marT="45722" marB="45722" anchor="ctr">
                    <a:solidFill>
                      <a:schemeClr val="bg1"/>
                    </a:solidFill>
                  </a:tcPr>
                </a:tc>
              </a:tr>
              <a:tr h="484688">
                <a:tc>
                  <a:txBody>
                    <a:bodyPr/>
                    <a:lstStyle/>
                    <a:p>
                      <a:pPr algn="ctr"/>
                      <a:r>
                        <a:rPr lang="en-US" sz="1200" b="1" dirty="0" smtClean="0">
                          <a:solidFill>
                            <a:srgbClr val="0000FF"/>
                          </a:solidFill>
                          <a:latin typeface="Trebuchet MS" pitchFamily="34" charset="0"/>
                        </a:rPr>
                        <a:t>Corn Silage</a:t>
                      </a:r>
                    </a:p>
                    <a:p>
                      <a:pPr algn="ctr"/>
                      <a:r>
                        <a:rPr lang="en-US" sz="1200" b="1" dirty="0" smtClean="0">
                          <a:solidFill>
                            <a:srgbClr val="0000FF"/>
                          </a:solidFill>
                          <a:latin typeface="Trebuchet MS" pitchFamily="34" charset="0"/>
                        </a:rPr>
                        <a:t>(23 T/A)</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Solid </a:t>
                      </a:r>
                      <a:r>
                        <a:rPr lang="en-US" sz="1200" b="1" baseline="0" dirty="0" smtClean="0">
                          <a:solidFill>
                            <a:srgbClr val="0000FF"/>
                          </a:solidFill>
                          <a:latin typeface="Trebuchet MS" pitchFamily="34" charset="0"/>
                        </a:rPr>
                        <a:t>Dairy</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Spring</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marL="0" algn="ctr" defTabSz="914400" rtl="0" eaLnBrk="1" latinLnBrk="0" hangingPunct="1"/>
                      <a:r>
                        <a:rPr lang="en-US" sz="1200" b="1" kern="1200" dirty="0" smtClean="0">
                          <a:solidFill>
                            <a:srgbClr val="0000FF"/>
                          </a:solidFill>
                          <a:latin typeface="Trebuchet MS" pitchFamily="34" charset="0"/>
                          <a:ea typeface="+mn-ea"/>
                          <a:cs typeface="+mn-cs"/>
                        </a:rPr>
                        <a:t>25 ton/A</a:t>
                      </a:r>
                    </a:p>
                    <a:p>
                      <a:pPr marL="0" algn="ctr" defTabSz="914400" rtl="0" eaLnBrk="1" latinLnBrk="0" hangingPunct="1"/>
                      <a:r>
                        <a:rPr lang="en-US" sz="1200" b="1" kern="1200" dirty="0" smtClean="0">
                          <a:solidFill>
                            <a:srgbClr val="0000FF"/>
                          </a:solidFill>
                          <a:latin typeface="Trebuchet MS" pitchFamily="34" charset="0"/>
                          <a:ea typeface="+mn-ea"/>
                          <a:cs typeface="+mn-cs"/>
                        </a:rPr>
                        <a:t>C</a:t>
                      </a:r>
                      <a:endParaRPr lang="en-US" sz="1200" b="1" kern="1200" dirty="0">
                        <a:solidFill>
                          <a:srgbClr val="0000FF"/>
                        </a:solidFill>
                        <a:latin typeface="Trebuchet MS" pitchFamily="34" charset="0"/>
                        <a:ea typeface="+mn-ea"/>
                        <a:cs typeface="+mn-cs"/>
                      </a:endParaRPr>
                    </a:p>
                  </a:txBody>
                  <a:tcPr marL="91434" marR="91434" marT="45722" marB="45722">
                    <a:solidFill>
                      <a:schemeClr val="bg1"/>
                    </a:solidFill>
                  </a:tcPr>
                </a:tc>
                <a:tc>
                  <a:txBody>
                    <a:bodyPr/>
                    <a:lstStyle/>
                    <a:p>
                      <a:pPr algn="ctr"/>
                      <a:r>
                        <a:rPr lang="en-US" sz="1200" b="1" dirty="0" smtClean="0">
                          <a:solidFill>
                            <a:srgbClr val="0000FF"/>
                          </a:solidFill>
                          <a:latin typeface="Trebuchet MS" pitchFamily="34" charset="0"/>
                        </a:rPr>
                        <a:t>No lncorporation</a:t>
                      </a:r>
                      <a:endParaRPr lang="en-US" sz="1200" b="1" dirty="0">
                        <a:solidFill>
                          <a:srgbClr val="0000FF"/>
                        </a:solidFill>
                        <a:latin typeface="Trebuchet MS" pitchFamily="34" charset="0"/>
                      </a:endParaRPr>
                    </a:p>
                  </a:txBody>
                  <a:tcPr marL="91434" marR="91434" marT="45728" marB="45728"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00FF"/>
                          </a:solidFill>
                          <a:latin typeface="Trebuchet MS" pitchFamily="34" charset="0"/>
                        </a:rPr>
                        <a:t>112 lb N/A</a:t>
                      </a:r>
                    </a:p>
                  </a:txBody>
                  <a:tcPr marL="91434" marR="91434" marT="45722" marB="4572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00FF"/>
                          </a:solidFill>
                          <a:latin typeface="Trebuchet MS" pitchFamily="34" charset="0"/>
                        </a:rPr>
                        <a:t>All Fields</a:t>
                      </a:r>
                    </a:p>
                  </a:txBody>
                  <a:tcPr marL="91434" marR="91434" marT="45722" marB="45722" anchor="ctr">
                    <a:solidFill>
                      <a:schemeClr val="bg1"/>
                    </a:solidFill>
                  </a:tcPr>
                </a:tc>
              </a:tr>
              <a:tr h="484688">
                <a:tc>
                  <a:txBody>
                    <a:bodyPr/>
                    <a:lstStyle/>
                    <a:p>
                      <a:pPr algn="ctr"/>
                      <a:r>
                        <a:rPr lang="en-US" sz="1200" b="1" dirty="0" smtClean="0">
                          <a:solidFill>
                            <a:srgbClr val="0000FF"/>
                          </a:solidFill>
                          <a:latin typeface="Trebuchet MS" pitchFamily="34" charset="0"/>
                        </a:rPr>
                        <a:t>Corn Silage</a:t>
                      </a:r>
                    </a:p>
                    <a:p>
                      <a:pPr algn="ctr"/>
                      <a:r>
                        <a:rPr lang="en-US" sz="1200" b="1" dirty="0" smtClean="0">
                          <a:solidFill>
                            <a:srgbClr val="0000FF"/>
                          </a:solidFill>
                          <a:latin typeface="Trebuchet MS" pitchFamily="34" charset="0"/>
                        </a:rPr>
                        <a:t>(23 T/A)</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Solid </a:t>
                      </a:r>
                      <a:r>
                        <a:rPr lang="en-US" sz="1200" b="1" baseline="0" dirty="0" smtClean="0">
                          <a:solidFill>
                            <a:srgbClr val="0000FF"/>
                          </a:solidFill>
                          <a:latin typeface="Trebuchet MS" pitchFamily="34" charset="0"/>
                        </a:rPr>
                        <a:t>Dairy</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Fall</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marL="0" algn="ctr" defTabSz="914400" rtl="0" eaLnBrk="1" latinLnBrk="0" hangingPunct="1"/>
                      <a:r>
                        <a:rPr lang="en-US" sz="1200" b="1" kern="1200" dirty="0" smtClean="0">
                          <a:solidFill>
                            <a:srgbClr val="0000FF"/>
                          </a:solidFill>
                          <a:latin typeface="Trebuchet MS" pitchFamily="34" charset="0"/>
                          <a:ea typeface="+mn-ea"/>
                          <a:cs typeface="+mn-cs"/>
                        </a:rPr>
                        <a:t>25 ton/A</a:t>
                      </a:r>
                    </a:p>
                    <a:p>
                      <a:pPr marL="0" algn="ctr" defTabSz="914400" rtl="0" eaLnBrk="1" latinLnBrk="0" hangingPunct="1"/>
                      <a:r>
                        <a:rPr lang="en-US" sz="1200" b="1" kern="1200" dirty="0" smtClean="0">
                          <a:solidFill>
                            <a:srgbClr val="0000FF"/>
                          </a:solidFill>
                          <a:latin typeface="Trebuchet MS" pitchFamily="34" charset="0"/>
                          <a:ea typeface="+mn-ea"/>
                          <a:cs typeface="+mn-cs"/>
                        </a:rPr>
                        <a:t>C</a:t>
                      </a:r>
                      <a:endParaRPr lang="en-US" sz="1200" b="1" kern="1200" dirty="0">
                        <a:solidFill>
                          <a:srgbClr val="0000FF"/>
                        </a:solidFill>
                        <a:latin typeface="Trebuchet MS" pitchFamily="34" charset="0"/>
                        <a:ea typeface="+mn-ea"/>
                        <a:cs typeface="+mn-cs"/>
                      </a:endParaRPr>
                    </a:p>
                  </a:txBody>
                  <a:tcPr marL="91434" marR="91434" marT="45722" marB="45722">
                    <a:solidFill>
                      <a:schemeClr val="bg1"/>
                    </a:solidFill>
                  </a:tcPr>
                </a:tc>
                <a:tc>
                  <a:txBody>
                    <a:bodyPr/>
                    <a:lstStyle/>
                    <a:p>
                      <a:pPr algn="ctr"/>
                      <a:r>
                        <a:rPr lang="en-US" sz="1200" b="1" dirty="0" smtClean="0">
                          <a:solidFill>
                            <a:srgbClr val="0000FF"/>
                          </a:solidFill>
                          <a:latin typeface="Trebuchet MS" pitchFamily="34" charset="0"/>
                        </a:rPr>
                        <a:t>No lncorporation</a:t>
                      </a:r>
                      <a:endParaRPr lang="en-US" sz="1200" b="1" dirty="0">
                        <a:solidFill>
                          <a:srgbClr val="0000FF"/>
                        </a:solidFill>
                        <a:latin typeface="Trebuchet MS" pitchFamily="34" charset="0"/>
                      </a:endParaRPr>
                    </a:p>
                  </a:txBody>
                  <a:tcPr marL="91434" marR="91434" marT="45728" marB="45728"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00FF"/>
                          </a:solidFill>
                          <a:latin typeface="Trebuchet MS" pitchFamily="34" charset="0"/>
                        </a:rPr>
                        <a:t>110 lb N/A</a:t>
                      </a:r>
                    </a:p>
                  </a:txBody>
                  <a:tcPr marL="91434" marR="91434" marT="45722" marB="4572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00FF"/>
                          </a:solidFill>
                          <a:latin typeface="Trebuchet MS" pitchFamily="34" charset="0"/>
                        </a:rPr>
                        <a:t>All Fields</a:t>
                      </a:r>
                    </a:p>
                  </a:txBody>
                  <a:tcPr marL="91434" marR="91434" marT="45722" marB="45722" anchor="ctr">
                    <a:solidFill>
                      <a:schemeClr val="bg1"/>
                    </a:solidFill>
                  </a:tcPr>
                </a:tc>
              </a:tr>
              <a:tr h="484688">
                <a:tc>
                  <a:txBody>
                    <a:bodyPr/>
                    <a:lstStyle/>
                    <a:p>
                      <a:pPr algn="ctr"/>
                      <a:r>
                        <a:rPr lang="en-US" sz="1200" b="1" dirty="0" smtClean="0">
                          <a:solidFill>
                            <a:srgbClr val="0000FF"/>
                          </a:solidFill>
                          <a:latin typeface="Trebuchet MS" pitchFamily="34" charset="0"/>
                        </a:rPr>
                        <a:t>Corn Silage</a:t>
                      </a:r>
                    </a:p>
                    <a:p>
                      <a:pPr algn="ctr"/>
                      <a:r>
                        <a:rPr lang="en-US" sz="1200" b="1" dirty="0" smtClean="0">
                          <a:solidFill>
                            <a:srgbClr val="0000FF"/>
                          </a:solidFill>
                          <a:latin typeface="Trebuchet MS" pitchFamily="34" charset="0"/>
                        </a:rPr>
                        <a:t>(23 T/A)</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Solid </a:t>
                      </a:r>
                      <a:r>
                        <a:rPr lang="en-US" sz="1200" b="1" baseline="0" dirty="0" smtClean="0">
                          <a:solidFill>
                            <a:srgbClr val="0000FF"/>
                          </a:solidFill>
                          <a:latin typeface="Trebuchet MS" pitchFamily="34" charset="0"/>
                        </a:rPr>
                        <a:t>Dairy</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Winter</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rgbClr val="0000FF"/>
                          </a:solidFill>
                          <a:latin typeface="Trebuchet MS" pitchFamily="34" charset="0"/>
                          <a:ea typeface="+mn-ea"/>
                          <a:cs typeface="+mn-cs"/>
                        </a:rPr>
                        <a:t>20 ton/A</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rgbClr val="0000FF"/>
                          </a:solidFill>
                          <a:latin typeface="Trebuchet MS" pitchFamily="34" charset="0"/>
                          <a:ea typeface="+mn-ea"/>
                          <a:cs typeface="+mn-cs"/>
                        </a:rPr>
                        <a:t>C</a:t>
                      </a:r>
                    </a:p>
                  </a:txBody>
                  <a:tcPr marL="91434" marR="91434" marT="45722" marB="4572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00FF"/>
                          </a:solidFill>
                          <a:latin typeface="Trebuchet MS" pitchFamily="34" charset="0"/>
                        </a:rPr>
                        <a:t>Cover Crop</a:t>
                      </a:r>
                      <a:endParaRPr lang="en-US" sz="1200" b="1" dirty="0">
                        <a:solidFill>
                          <a:srgbClr val="0000FF"/>
                        </a:solidFill>
                        <a:latin typeface="Trebuchet MS" pitchFamily="34" charset="0"/>
                      </a:endParaRPr>
                    </a:p>
                  </a:txBody>
                  <a:tcPr marL="91434" marR="91434" marT="45728" marB="45728"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00FF"/>
                          </a:solidFill>
                          <a:latin typeface="Trebuchet MS" pitchFamily="34" charset="0"/>
                        </a:rPr>
                        <a:t>80 lb N/A</a:t>
                      </a: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Fields 3-8, 13-15</a:t>
                      </a:r>
                      <a:endParaRPr lang="en-US" sz="1200" b="1" dirty="0">
                        <a:solidFill>
                          <a:srgbClr val="0000FF"/>
                        </a:solidFill>
                        <a:latin typeface="Trebuchet MS" pitchFamily="34" charset="0"/>
                      </a:endParaRPr>
                    </a:p>
                  </a:txBody>
                  <a:tcPr marL="91434" marR="91434" marT="45722" marB="45722" anchor="ctr">
                    <a:solidFill>
                      <a:schemeClr val="bg1"/>
                    </a:solidFill>
                  </a:tcPr>
                </a:tc>
              </a:tr>
              <a:tr h="485461">
                <a:tc>
                  <a:txBody>
                    <a:bodyPr/>
                    <a:lstStyle/>
                    <a:p>
                      <a:pPr algn="ctr"/>
                      <a:r>
                        <a:rPr lang="en-US" sz="1200" b="1" dirty="0" smtClean="0">
                          <a:solidFill>
                            <a:srgbClr val="0000FF"/>
                          </a:solidFill>
                          <a:latin typeface="Trebuchet MS" pitchFamily="34" charset="0"/>
                        </a:rPr>
                        <a:t>Corn Silage After</a:t>
                      </a:r>
                      <a:r>
                        <a:rPr lang="en-US" sz="1200" b="1" baseline="0" dirty="0" smtClean="0">
                          <a:solidFill>
                            <a:srgbClr val="0000FF"/>
                          </a:solidFill>
                          <a:latin typeface="Trebuchet MS" pitchFamily="34" charset="0"/>
                        </a:rPr>
                        <a:t> Alfalfa </a:t>
                      </a:r>
                      <a:r>
                        <a:rPr lang="en-US" sz="1200" b="1" dirty="0" smtClean="0">
                          <a:solidFill>
                            <a:srgbClr val="0000FF"/>
                          </a:solidFill>
                          <a:latin typeface="Trebuchet MS" pitchFamily="34" charset="0"/>
                        </a:rPr>
                        <a:t>(23 T/A)</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00FF"/>
                          </a:solidFill>
                          <a:latin typeface="Trebuchet MS" pitchFamily="34" charset="0"/>
                        </a:rPr>
                        <a:t>Liquid</a:t>
                      </a:r>
                      <a:r>
                        <a:rPr lang="en-US" sz="1200" b="1" baseline="0" dirty="0" smtClean="0">
                          <a:solidFill>
                            <a:srgbClr val="0000FF"/>
                          </a:solidFill>
                          <a:latin typeface="Trebuchet MS" pitchFamily="34" charset="0"/>
                        </a:rPr>
                        <a:t> Dairy</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Spring</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marL="0" algn="ctr" defTabSz="914400" rtl="0" eaLnBrk="1" latinLnBrk="0" hangingPunct="1"/>
                      <a:r>
                        <a:rPr lang="en-US" sz="1200" b="1" kern="1200" dirty="0" smtClean="0">
                          <a:solidFill>
                            <a:srgbClr val="0000FF"/>
                          </a:solidFill>
                          <a:latin typeface="Trebuchet MS" pitchFamily="34" charset="0"/>
                          <a:ea typeface="+mn-ea"/>
                          <a:cs typeface="+mn-cs"/>
                        </a:rPr>
                        <a:t>9000 Gal/A</a:t>
                      </a:r>
                    </a:p>
                    <a:p>
                      <a:pPr marL="0" algn="ctr" defTabSz="914400" rtl="0" eaLnBrk="1" latinLnBrk="0" hangingPunct="1"/>
                      <a:r>
                        <a:rPr lang="en-US" sz="1200" b="1" kern="1200" dirty="0" smtClean="0">
                          <a:solidFill>
                            <a:srgbClr val="0000FF"/>
                          </a:solidFill>
                          <a:latin typeface="Trebuchet MS" pitchFamily="34" charset="0"/>
                          <a:ea typeface="+mn-ea"/>
                          <a:cs typeface="+mn-cs"/>
                        </a:rPr>
                        <a:t>C</a:t>
                      </a:r>
                      <a:endParaRPr lang="en-US" sz="1200" b="1" kern="1200" dirty="0">
                        <a:solidFill>
                          <a:srgbClr val="0000FF"/>
                        </a:solidFill>
                        <a:latin typeface="Trebuchet MS" pitchFamily="34" charset="0"/>
                        <a:ea typeface="+mn-ea"/>
                        <a:cs typeface="+mn-cs"/>
                      </a:endParaRPr>
                    </a:p>
                  </a:txBody>
                  <a:tcPr marL="91434" marR="91434" marT="45722" marB="45722">
                    <a:solidFill>
                      <a:schemeClr val="bg1"/>
                    </a:solidFill>
                  </a:tcPr>
                </a:tc>
                <a:tc>
                  <a:txBody>
                    <a:bodyPr/>
                    <a:lstStyle/>
                    <a:p>
                      <a:pPr algn="ctr"/>
                      <a:r>
                        <a:rPr lang="en-US" sz="1200" b="1" dirty="0" smtClean="0">
                          <a:solidFill>
                            <a:srgbClr val="0000FF"/>
                          </a:solidFill>
                          <a:latin typeface="Trebuchet MS" pitchFamily="34" charset="0"/>
                        </a:rPr>
                        <a:t>Inc. &lt; 1 Week</a:t>
                      </a:r>
                      <a:endParaRPr lang="en-US" sz="1200" b="1" dirty="0">
                        <a:solidFill>
                          <a:srgbClr val="0000FF"/>
                        </a:solidFill>
                        <a:latin typeface="Trebuchet MS" pitchFamily="34" charset="0"/>
                      </a:endParaRPr>
                    </a:p>
                  </a:txBody>
                  <a:tcPr marL="91434" marR="91434" marT="45728" marB="45728"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00FF"/>
                          </a:solidFill>
                          <a:latin typeface="Trebuchet MS" pitchFamily="34" charset="0"/>
                        </a:rPr>
                        <a:t>0 lb N/A</a:t>
                      </a:r>
                    </a:p>
                  </a:txBody>
                  <a:tcPr marL="91434" marR="91434" marT="45722" marB="4572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00FF"/>
                          </a:solidFill>
                          <a:latin typeface="Trebuchet MS" pitchFamily="34" charset="0"/>
                        </a:rPr>
                        <a:t>All Fields</a:t>
                      </a:r>
                    </a:p>
                  </a:txBody>
                  <a:tcPr marL="91434" marR="91434" marT="45722" marB="45722" anchor="ctr">
                    <a:solidFill>
                      <a:schemeClr val="bg1"/>
                    </a:solidFill>
                  </a:tcPr>
                </a:tc>
              </a:tr>
              <a:tr h="489306">
                <a:tc>
                  <a:txBody>
                    <a:bodyPr/>
                    <a:lstStyle/>
                    <a:p>
                      <a:pPr algn="ctr"/>
                      <a:r>
                        <a:rPr lang="en-US" sz="1200" b="1" dirty="0" smtClean="0">
                          <a:solidFill>
                            <a:srgbClr val="0000FF"/>
                          </a:solidFill>
                          <a:latin typeface="Trebuchet MS" pitchFamily="34" charset="0"/>
                        </a:rPr>
                        <a:t>Grass Hay</a:t>
                      </a:r>
                      <a:r>
                        <a:rPr lang="en-US" sz="1200" b="1" baseline="0" dirty="0" smtClean="0">
                          <a:solidFill>
                            <a:srgbClr val="0000FF"/>
                          </a:solidFill>
                          <a:latin typeface="Trebuchet MS" pitchFamily="34" charset="0"/>
                        </a:rPr>
                        <a:t> (4 T/A)</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00FF"/>
                          </a:solidFill>
                          <a:latin typeface="Trebuchet MS" pitchFamily="34" charset="0"/>
                        </a:rPr>
                        <a:t>Liquid</a:t>
                      </a:r>
                      <a:r>
                        <a:rPr lang="en-US" sz="1200" b="1" baseline="0" dirty="0" smtClean="0">
                          <a:solidFill>
                            <a:srgbClr val="0000FF"/>
                          </a:solidFill>
                          <a:latin typeface="Trebuchet MS" pitchFamily="34" charset="0"/>
                        </a:rPr>
                        <a:t> Dairy</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r>
                        <a:rPr lang="en-US" sz="1200" b="1" dirty="0" smtClean="0">
                          <a:solidFill>
                            <a:srgbClr val="0000FF"/>
                          </a:solidFill>
                          <a:latin typeface="Trebuchet MS" pitchFamily="34" charset="0"/>
                        </a:rPr>
                        <a:t>Summer</a:t>
                      </a:r>
                      <a:endParaRPr lang="en-US" sz="1200" b="1" dirty="0">
                        <a:solidFill>
                          <a:srgbClr val="0000FF"/>
                        </a:solidFill>
                        <a:latin typeface="Trebuchet MS" pitchFamily="34" charset="0"/>
                      </a:endParaRPr>
                    </a:p>
                  </a:txBody>
                  <a:tcPr marL="91434" marR="91434" marT="45722" marB="45722" anchor="ctr">
                    <a:solidFill>
                      <a:schemeClr val="bg1"/>
                    </a:solidFill>
                  </a:tcPr>
                </a:tc>
                <a:tc>
                  <a:txBody>
                    <a:bodyPr/>
                    <a:lstStyle/>
                    <a:p>
                      <a:pPr marL="0" algn="ctr" defTabSz="914400" rtl="0" eaLnBrk="1" latinLnBrk="0" hangingPunct="1"/>
                      <a:r>
                        <a:rPr lang="en-US" sz="1200" b="1" kern="1200" dirty="0" smtClean="0">
                          <a:solidFill>
                            <a:srgbClr val="0000FF"/>
                          </a:solidFill>
                          <a:latin typeface="Trebuchet MS" pitchFamily="34" charset="0"/>
                          <a:ea typeface="+mn-ea"/>
                          <a:cs typeface="+mn-cs"/>
                        </a:rPr>
                        <a:t>4000 Gal/A</a:t>
                      </a:r>
                    </a:p>
                    <a:p>
                      <a:pPr marL="0" algn="ctr" defTabSz="914400" rtl="0" eaLnBrk="1" latinLnBrk="0" hangingPunct="1"/>
                      <a:r>
                        <a:rPr lang="en-US" sz="1200" b="1" kern="1200" dirty="0" smtClean="0">
                          <a:solidFill>
                            <a:srgbClr val="0000FF"/>
                          </a:solidFill>
                          <a:latin typeface="Trebuchet MS" pitchFamily="34" charset="0"/>
                          <a:ea typeface="+mn-ea"/>
                          <a:cs typeface="+mn-cs"/>
                        </a:rPr>
                        <a:t>C</a:t>
                      </a:r>
                      <a:endParaRPr lang="en-US" sz="1200" b="1" kern="1200" dirty="0">
                        <a:solidFill>
                          <a:srgbClr val="0000FF"/>
                        </a:solidFill>
                        <a:latin typeface="Trebuchet MS" pitchFamily="34" charset="0"/>
                        <a:ea typeface="+mn-ea"/>
                        <a:cs typeface="+mn-cs"/>
                      </a:endParaRPr>
                    </a:p>
                  </a:txBody>
                  <a:tcPr marL="91434" marR="91434" marT="45722" marB="45722">
                    <a:solidFill>
                      <a:schemeClr val="bg1"/>
                    </a:solidFill>
                  </a:tcPr>
                </a:tc>
                <a:tc>
                  <a:txBody>
                    <a:bodyPr/>
                    <a:lstStyle/>
                    <a:p>
                      <a:pPr algn="ctr"/>
                      <a:r>
                        <a:rPr lang="en-US" sz="1200" b="1" dirty="0" smtClean="0">
                          <a:solidFill>
                            <a:srgbClr val="0000FF"/>
                          </a:solidFill>
                          <a:latin typeface="Trebuchet MS" pitchFamily="34" charset="0"/>
                        </a:rPr>
                        <a:t>No lncorporation</a:t>
                      </a:r>
                      <a:endParaRPr lang="en-US" sz="1200" b="1" dirty="0">
                        <a:solidFill>
                          <a:srgbClr val="0000FF"/>
                        </a:solidFill>
                        <a:latin typeface="Trebuchet MS" pitchFamily="34" charset="0"/>
                      </a:endParaRPr>
                    </a:p>
                  </a:txBody>
                  <a:tcPr marL="91434" marR="91434" marT="45728" marB="45728"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00FF"/>
                          </a:solidFill>
                          <a:latin typeface="Trebuchet MS" pitchFamily="34" charset="0"/>
                        </a:rPr>
                        <a:t>212 lb N/A</a:t>
                      </a:r>
                    </a:p>
                  </a:txBody>
                  <a:tcPr marL="91434" marR="91434" marT="45722" marB="4572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00FF"/>
                          </a:solidFill>
                          <a:latin typeface="Trebuchet MS" pitchFamily="34" charset="0"/>
                        </a:rPr>
                        <a:t>All Fields</a:t>
                      </a:r>
                    </a:p>
                  </a:txBody>
                  <a:tcPr marL="91434" marR="91434" marT="45722" marB="45722" anchor="ctr">
                    <a:solidFill>
                      <a:schemeClr val="bg1"/>
                    </a:solidFill>
                  </a:tcPr>
                </a:tc>
              </a:tr>
              <a:tr h="414676">
                <a:tc>
                  <a:txBody>
                    <a:bodyPr/>
                    <a:lstStyle/>
                    <a:p>
                      <a:endParaRPr lang="en-US" sz="1800" dirty="0">
                        <a:solidFill>
                          <a:srgbClr val="0000FF"/>
                        </a:solidFill>
                      </a:endParaRPr>
                    </a:p>
                  </a:txBody>
                  <a:tcPr marL="91434" marR="91434" marT="45722" marB="45722"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22" marB="45722"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b="1" dirty="0" smtClean="0">
                        <a:solidFill>
                          <a:srgbClr val="0000FF"/>
                        </a:solidFill>
                        <a:latin typeface="Trebuchet MS" pitchFamily="34" charset="0"/>
                      </a:endParaRPr>
                    </a:p>
                  </a:txBody>
                  <a:tcPr marL="91434" marR="91434" marT="45722" marB="45722"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22" marB="45722"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22" marB="45722" anchor="ctr">
                    <a:solidFill>
                      <a:schemeClr val="bg1"/>
                    </a:solidFill>
                  </a:tcPr>
                </a:tc>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6" descr="Manure Management Plan Summary (cropped).jpg"/>
          <p:cNvPicPr>
            <a:picLocks noChangeAspect="1"/>
          </p:cNvPicPr>
          <p:nvPr/>
        </p:nvPicPr>
        <p:blipFill>
          <a:blip r:embed="rId3" cstate="screen"/>
          <a:stretch>
            <a:fillRect/>
          </a:stretch>
        </p:blipFill>
        <p:spPr bwMode="auto">
          <a:xfrm>
            <a:off x="266984" y="1218227"/>
            <a:ext cx="8579119" cy="4572000"/>
          </a:xfrm>
          <a:prstGeom prst="rect">
            <a:avLst/>
          </a:prstGeom>
          <a:noFill/>
          <a:ln w="19050">
            <a:solidFill>
              <a:schemeClr val="tx1"/>
            </a:solidFill>
            <a:miter lim="800000"/>
            <a:headEnd/>
            <a:tailEnd/>
          </a:ln>
        </p:spPr>
      </p:pic>
      <p:sp>
        <p:nvSpPr>
          <p:cNvPr id="30723" name="TextBox 6"/>
          <p:cNvSpPr txBox="1">
            <a:spLocks noChangeArrowheads="1"/>
          </p:cNvSpPr>
          <p:nvPr/>
        </p:nvSpPr>
        <p:spPr bwMode="auto">
          <a:xfrm>
            <a:off x="0" y="0"/>
            <a:ext cx="9144000" cy="646113"/>
          </a:xfrm>
          <a:prstGeom prst="rect">
            <a:avLst/>
          </a:prstGeom>
          <a:noFill/>
          <a:ln w="9525">
            <a:noFill/>
            <a:miter lim="800000"/>
            <a:headEnd/>
            <a:tailEnd/>
          </a:ln>
        </p:spPr>
        <p:txBody>
          <a:bodyPr>
            <a:spAutoFit/>
          </a:bodyPr>
          <a:lstStyle/>
          <a:p>
            <a:pPr algn="ctr"/>
            <a:r>
              <a:rPr lang="en-US" sz="3600" b="1" dirty="0">
                <a:solidFill>
                  <a:schemeClr val="bg1"/>
                </a:solidFill>
                <a:latin typeface="Calibri" pitchFamily="34" charset="0"/>
              </a:rPr>
              <a:t>Manure Management Plan </a:t>
            </a:r>
            <a:r>
              <a:rPr lang="en-US" sz="3600" b="1" dirty="0" smtClean="0">
                <a:solidFill>
                  <a:schemeClr val="bg1"/>
                </a:solidFill>
                <a:latin typeface="Calibri" pitchFamily="34" charset="0"/>
              </a:rPr>
              <a:t>Exercise – Page 6</a:t>
            </a:r>
            <a:endParaRPr lang="en-US" sz="3600" b="1" dirty="0">
              <a:solidFill>
                <a:schemeClr val="bg1"/>
              </a:solidFill>
              <a:latin typeface="Calibri" pitchFamily="34" charset="0"/>
            </a:endParaRPr>
          </a:p>
        </p:txBody>
      </p:sp>
      <p:sp>
        <p:nvSpPr>
          <p:cNvPr id="30724" name="TextBox 7"/>
          <p:cNvSpPr txBox="1">
            <a:spLocks noChangeArrowheads="1"/>
          </p:cNvSpPr>
          <p:nvPr/>
        </p:nvSpPr>
        <p:spPr bwMode="auto">
          <a:xfrm>
            <a:off x="0" y="609600"/>
            <a:ext cx="9144000" cy="523220"/>
          </a:xfrm>
          <a:prstGeom prst="rect">
            <a:avLst/>
          </a:prstGeom>
          <a:noFill/>
          <a:ln w="9525">
            <a:noFill/>
            <a:miter lim="800000"/>
            <a:headEnd/>
            <a:tailEnd/>
          </a:ln>
        </p:spPr>
        <p:txBody>
          <a:bodyPr>
            <a:spAutoFit/>
          </a:bodyPr>
          <a:lstStyle/>
          <a:p>
            <a:pPr algn="ctr"/>
            <a:r>
              <a:rPr lang="en-US" sz="2800" b="1" dirty="0" smtClean="0">
                <a:latin typeface="Calibri" pitchFamily="34" charset="0"/>
              </a:rPr>
              <a:t>Complete Planned Application Rates, Fertilizer &amp; Fields</a:t>
            </a:r>
            <a:endParaRPr lang="en-US" sz="2800" b="1" dirty="0">
              <a:latin typeface="Calibri" pitchFamily="34" charset="0"/>
            </a:endParaRPr>
          </a:p>
        </p:txBody>
      </p:sp>
      <p:sp>
        <p:nvSpPr>
          <p:cNvPr id="7" name="Rounded Rectangle 6"/>
          <p:cNvSpPr/>
          <p:nvPr/>
        </p:nvSpPr>
        <p:spPr>
          <a:xfrm>
            <a:off x="3775295" y="2008361"/>
            <a:ext cx="1285592" cy="3704376"/>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92161" name="Picture 1" descr="C:\Documents and Settings\smr5162\Local Settings\Temporary Internet Files\Content.IE5\H2B121D1\MC900434720[1].png"/>
          <p:cNvPicPr>
            <a:picLocks noChangeAspect="1" noChangeArrowheads="1"/>
          </p:cNvPicPr>
          <p:nvPr/>
        </p:nvPicPr>
        <p:blipFill>
          <a:blip r:embed="rId4" cstate="screen"/>
          <a:srcRect/>
          <a:stretch>
            <a:fillRect/>
          </a:stretch>
        </p:blipFill>
        <p:spPr bwMode="auto">
          <a:xfrm>
            <a:off x="381753" y="2669264"/>
            <a:ext cx="2285714" cy="2285714"/>
          </a:xfrm>
          <a:prstGeom prst="rect">
            <a:avLst/>
          </a:prstGeom>
          <a:noFill/>
        </p:spPr>
      </p:pic>
      <p:sp>
        <p:nvSpPr>
          <p:cNvPr id="9" name="Rounded Rectangle 8"/>
          <p:cNvSpPr/>
          <p:nvPr/>
        </p:nvSpPr>
        <p:spPr>
          <a:xfrm>
            <a:off x="6136740" y="2006852"/>
            <a:ext cx="2708496" cy="3704376"/>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224654" y="1181690"/>
          <a:ext cx="8686799" cy="4982295"/>
        </p:xfrm>
        <a:graphic>
          <a:graphicData uri="http://schemas.openxmlformats.org/drawingml/2006/table">
            <a:tbl>
              <a:tblPr firstRow="1" bandRow="1">
                <a:tableStyleId>{5940675A-B579-460E-94D1-54222C63F5DA}</a:tableStyleId>
              </a:tblPr>
              <a:tblGrid>
                <a:gridCol w="1482226"/>
                <a:gridCol w="1136285"/>
                <a:gridCol w="886690"/>
                <a:gridCol w="1353128"/>
                <a:gridCol w="1126836"/>
                <a:gridCol w="1080652"/>
                <a:gridCol w="1620982"/>
              </a:tblGrid>
              <a:tr h="734196">
                <a:tc>
                  <a:txBody>
                    <a:bodyPr/>
                    <a:lstStyle/>
                    <a:p>
                      <a:pPr algn="ctr"/>
                      <a:r>
                        <a:rPr lang="en-US" sz="1000" b="1" dirty="0" smtClean="0">
                          <a:latin typeface="Trebuchet MS" pitchFamily="34" charset="0"/>
                        </a:rPr>
                        <a:t>Crop Group and Yield (a)</a:t>
                      </a:r>
                      <a:endParaRPr lang="en-US" sz="1000" b="1" dirty="0">
                        <a:latin typeface="Trebuchet MS" pitchFamily="34" charset="0"/>
                      </a:endParaRPr>
                    </a:p>
                  </a:txBody>
                  <a:tcPr marL="91434" marR="91434" marT="45717" marB="45717" anchor="ctr">
                    <a:solidFill>
                      <a:schemeClr val="bg1"/>
                    </a:solidFill>
                  </a:tcPr>
                </a:tc>
                <a:tc>
                  <a:txBody>
                    <a:bodyPr/>
                    <a:lstStyle/>
                    <a:p>
                      <a:pPr algn="ctr"/>
                      <a:r>
                        <a:rPr lang="en-US" sz="1000" b="1" dirty="0" smtClean="0">
                          <a:latin typeface="Trebuchet MS" pitchFamily="34" charset="0"/>
                        </a:rPr>
                        <a:t>Manure Group (b)</a:t>
                      </a:r>
                      <a:endParaRPr lang="en-US" sz="1000" b="1" dirty="0">
                        <a:latin typeface="Trebuchet MS" pitchFamily="34" charset="0"/>
                      </a:endParaRPr>
                    </a:p>
                  </a:txBody>
                  <a:tcPr marL="91434" marR="91434" marT="45717" marB="45717" anchor="ctr">
                    <a:solidFill>
                      <a:schemeClr val="bg1"/>
                    </a:solidFill>
                  </a:tcPr>
                </a:tc>
                <a:tc>
                  <a:txBody>
                    <a:bodyPr/>
                    <a:lstStyle/>
                    <a:p>
                      <a:pPr algn="ctr"/>
                      <a:r>
                        <a:rPr lang="en-US" sz="1000" b="1" dirty="0" smtClean="0">
                          <a:latin typeface="Trebuchet MS" pitchFamily="34" charset="0"/>
                        </a:rPr>
                        <a:t>Application Season (c )</a:t>
                      </a:r>
                      <a:endParaRPr lang="en-US" sz="1000" b="1" dirty="0">
                        <a:latin typeface="Trebuchet MS" pitchFamily="34" charset="0"/>
                      </a:endParaRPr>
                    </a:p>
                  </a:txBody>
                  <a:tcPr marL="91434" marR="91434" marT="45717" marB="45717" anchor="ctr">
                    <a:solidFill>
                      <a:schemeClr val="bg1"/>
                    </a:solidFill>
                  </a:tcPr>
                </a:tc>
                <a:tc>
                  <a:txBody>
                    <a:bodyPr/>
                    <a:lstStyle/>
                    <a:p>
                      <a:pPr algn="ctr"/>
                      <a:r>
                        <a:rPr lang="en-US" sz="1000" b="1" dirty="0" smtClean="0">
                          <a:latin typeface="Trebuchet MS" pitchFamily="34" charset="0"/>
                        </a:rPr>
                        <a:t>Planned Application Rate from C, NBS, PI * (d)</a:t>
                      </a:r>
                      <a:endParaRPr lang="en-US" sz="1000" b="1" dirty="0">
                        <a:latin typeface="Trebuchet MS" pitchFamily="34" charset="0"/>
                      </a:endParaRPr>
                    </a:p>
                  </a:txBody>
                  <a:tcPr marL="91434" marR="91434" marT="45717" marB="45717" anchor="ctr">
                    <a:solidFill>
                      <a:schemeClr val="bg1"/>
                    </a:solidFill>
                  </a:tcPr>
                </a:tc>
                <a:tc>
                  <a:txBody>
                    <a:bodyPr/>
                    <a:lstStyle/>
                    <a:p>
                      <a:pPr algn="ctr"/>
                      <a:r>
                        <a:rPr lang="en-US" sz="1000" b="1" dirty="0" smtClean="0">
                          <a:latin typeface="Trebuchet MS" pitchFamily="34" charset="0"/>
                        </a:rPr>
                        <a:t>Incorporation</a:t>
                      </a:r>
                      <a:r>
                        <a:rPr lang="en-US" sz="1000" b="1" baseline="0" dirty="0" smtClean="0">
                          <a:latin typeface="Trebuchet MS" pitchFamily="34" charset="0"/>
                        </a:rPr>
                        <a:t> Timing (e)</a:t>
                      </a:r>
                      <a:endParaRPr lang="en-US" sz="1000" b="1" dirty="0">
                        <a:latin typeface="Trebuchet MS" pitchFamily="34" charset="0"/>
                      </a:endParaRPr>
                    </a:p>
                  </a:txBody>
                  <a:tcPr marL="91434" marR="91434" marT="45717" marB="45717" anchor="ctr">
                    <a:solidFill>
                      <a:schemeClr val="bg1"/>
                    </a:solidFill>
                  </a:tcPr>
                </a:tc>
                <a:tc>
                  <a:txBody>
                    <a:bodyPr/>
                    <a:lstStyle/>
                    <a:p>
                      <a:pPr algn="ctr"/>
                      <a:r>
                        <a:rPr lang="en-US" sz="1000" b="1" dirty="0" smtClean="0">
                          <a:latin typeface="Trebuchet MS" pitchFamily="34" charset="0"/>
                        </a:rPr>
                        <a:t>Commercial Fertilizer Application Rate (f)</a:t>
                      </a:r>
                      <a:endParaRPr lang="en-US" sz="1000" b="1" dirty="0">
                        <a:latin typeface="Trebuchet MS" pitchFamily="34" charset="0"/>
                      </a:endParaRPr>
                    </a:p>
                  </a:txBody>
                  <a:tcPr marL="91434" marR="91434" marT="45717" marB="45717" anchor="ctr">
                    <a:solidFill>
                      <a:schemeClr val="bg1"/>
                    </a:solidFill>
                  </a:tcPr>
                </a:tc>
                <a:tc>
                  <a:txBody>
                    <a:bodyPr/>
                    <a:lstStyle/>
                    <a:p>
                      <a:pPr algn="ctr"/>
                      <a:r>
                        <a:rPr lang="en-US" sz="1000" b="1" dirty="0" smtClean="0">
                          <a:latin typeface="Trebuchet MS" pitchFamily="34" charset="0"/>
                        </a:rPr>
                        <a:t>Fields where this crop group can</a:t>
                      </a:r>
                      <a:r>
                        <a:rPr lang="en-US" sz="1000" b="1" baseline="0" dirty="0" smtClean="0">
                          <a:latin typeface="Trebuchet MS" pitchFamily="34" charset="0"/>
                        </a:rPr>
                        <a:t> be used (g)</a:t>
                      </a:r>
                      <a:endParaRPr lang="en-US" sz="1000" b="1" dirty="0">
                        <a:latin typeface="Trebuchet MS" pitchFamily="34" charset="0"/>
                      </a:endParaRPr>
                    </a:p>
                  </a:txBody>
                  <a:tcPr marL="91434" marR="91434" marT="45717" marB="45717" anchor="ctr">
                    <a:solidFill>
                      <a:schemeClr val="bg1"/>
                    </a:solidFill>
                  </a:tcPr>
                </a:tc>
              </a:tr>
              <a:tr h="414628">
                <a:tc>
                  <a:txBody>
                    <a:bodyPr/>
                    <a:lstStyle/>
                    <a:p>
                      <a:pPr algn="ctr"/>
                      <a:r>
                        <a:rPr lang="en-US" sz="1200" b="1" dirty="0" smtClean="0">
                          <a:solidFill>
                            <a:srgbClr val="0000FF"/>
                          </a:solidFill>
                          <a:latin typeface="Trebuchet MS" pitchFamily="34" charset="0"/>
                        </a:rPr>
                        <a:t>Corn Silage</a:t>
                      </a:r>
                    </a:p>
                    <a:p>
                      <a:pPr algn="ctr"/>
                      <a:r>
                        <a:rPr lang="en-US" sz="1200" b="1" dirty="0" smtClean="0">
                          <a:solidFill>
                            <a:srgbClr val="0000FF"/>
                          </a:solidFill>
                          <a:latin typeface="Trebuchet MS" pitchFamily="34" charset="0"/>
                        </a:rPr>
                        <a:t>(23 T/A)</a:t>
                      </a:r>
                      <a:endParaRPr lang="en-US" sz="12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17" marB="45717" anchor="ctr">
                    <a:solidFill>
                      <a:schemeClr val="bg1"/>
                    </a:solidFill>
                  </a:tcPr>
                </a:tc>
              </a:tr>
              <a:tr h="486167">
                <a:tc>
                  <a:txBody>
                    <a:bodyPr/>
                    <a:lstStyle/>
                    <a:p>
                      <a:pPr algn="ctr"/>
                      <a:r>
                        <a:rPr lang="en-US" sz="1200" b="1" dirty="0" smtClean="0">
                          <a:solidFill>
                            <a:srgbClr val="0000FF"/>
                          </a:solidFill>
                          <a:latin typeface="Trebuchet MS" pitchFamily="34" charset="0"/>
                        </a:rPr>
                        <a:t>Corn Silage After</a:t>
                      </a:r>
                      <a:r>
                        <a:rPr lang="en-US" sz="1200" b="1" baseline="0" dirty="0" smtClean="0">
                          <a:solidFill>
                            <a:srgbClr val="0000FF"/>
                          </a:solidFill>
                          <a:latin typeface="Trebuchet MS" pitchFamily="34" charset="0"/>
                        </a:rPr>
                        <a:t> Alfalfa </a:t>
                      </a:r>
                      <a:r>
                        <a:rPr lang="en-US" sz="1200" b="1" dirty="0" smtClean="0">
                          <a:solidFill>
                            <a:srgbClr val="0000FF"/>
                          </a:solidFill>
                          <a:latin typeface="Trebuchet MS" pitchFamily="34" charset="0"/>
                        </a:rPr>
                        <a:t>(23 T/A)</a:t>
                      </a:r>
                      <a:endParaRPr lang="en-US" sz="12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17" marB="45717" anchor="ctr">
                    <a:solidFill>
                      <a:schemeClr val="bg1"/>
                    </a:solidFill>
                  </a:tcPr>
                </a:tc>
              </a:tr>
              <a:tr h="461560">
                <a:tc>
                  <a:txBody>
                    <a:bodyPr/>
                    <a:lstStyle/>
                    <a:p>
                      <a:pPr algn="ctr"/>
                      <a:r>
                        <a:rPr lang="en-US" sz="1200" b="1" dirty="0" smtClean="0">
                          <a:solidFill>
                            <a:srgbClr val="0000FF"/>
                          </a:solidFill>
                          <a:latin typeface="Trebuchet MS" pitchFamily="34" charset="0"/>
                        </a:rPr>
                        <a:t>Grass Hay</a:t>
                      </a:r>
                      <a:r>
                        <a:rPr lang="en-US" sz="1200" b="1" baseline="0" dirty="0" smtClean="0">
                          <a:solidFill>
                            <a:srgbClr val="0000FF"/>
                          </a:solidFill>
                          <a:latin typeface="Trebuchet MS" pitchFamily="34" charset="0"/>
                        </a:rPr>
                        <a:t> (4 T/A)</a:t>
                      </a:r>
                      <a:endParaRPr lang="en-US" sz="12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17" marB="45717"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17" marB="45717" anchor="ctr">
                    <a:solidFill>
                      <a:schemeClr val="bg1"/>
                    </a:solidFill>
                  </a:tcPr>
                </a:tc>
              </a:tr>
              <a:tr h="484632">
                <a:tc>
                  <a:txBody>
                    <a:bodyPr/>
                    <a:lstStyle/>
                    <a:p>
                      <a:pPr algn="ctr"/>
                      <a:endParaRPr lang="en-US" sz="10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17" marB="45717"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17" marB="45717" anchor="ctr">
                    <a:solidFill>
                      <a:schemeClr val="bg1"/>
                    </a:solidFill>
                  </a:tcPr>
                </a:tc>
              </a:tr>
              <a:tr h="484632">
                <a:tc>
                  <a:txBody>
                    <a:bodyPr/>
                    <a:lstStyle/>
                    <a:p>
                      <a:pPr algn="ctr"/>
                      <a:endParaRPr lang="en-US" sz="10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17" marB="45717"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17" marB="45717" anchor="ctr">
                    <a:solidFill>
                      <a:schemeClr val="bg1"/>
                    </a:solidFill>
                  </a:tcPr>
                </a:tc>
              </a:tr>
              <a:tr h="484632">
                <a:tc>
                  <a:txBody>
                    <a:bodyPr/>
                    <a:lstStyle/>
                    <a:p>
                      <a:pPr algn="ctr"/>
                      <a:endParaRPr lang="en-US" sz="10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17" marB="45717"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17" marB="45717" anchor="ctr">
                    <a:solidFill>
                      <a:schemeClr val="bg1"/>
                    </a:solidFill>
                  </a:tcPr>
                </a:tc>
              </a:tr>
              <a:tr h="485405">
                <a:tc>
                  <a:txBody>
                    <a:bodyPr/>
                    <a:lstStyle/>
                    <a:p>
                      <a:endParaRPr lang="en-US" dirty="0">
                        <a:solidFill>
                          <a:srgbClr val="0000FF"/>
                        </a:solidFill>
                      </a:endParaRPr>
                    </a:p>
                  </a:txBody>
                  <a:tcPr marL="91434" marR="91434" marT="45717" marB="45717"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17" marB="45717"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17" marB="45717" anchor="ctr">
                    <a:solidFill>
                      <a:schemeClr val="bg1"/>
                    </a:solidFill>
                  </a:tcPr>
                </a:tc>
              </a:tr>
              <a:tr h="489249">
                <a:tc>
                  <a:txBody>
                    <a:bodyPr/>
                    <a:lstStyle/>
                    <a:p>
                      <a:endParaRPr lang="en-US" dirty="0">
                        <a:solidFill>
                          <a:srgbClr val="0000FF"/>
                        </a:solidFill>
                      </a:endParaRPr>
                    </a:p>
                  </a:txBody>
                  <a:tcPr marL="91434" marR="91434" marT="45717" marB="45717"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17" marB="45717" anchor="ctr">
                    <a:solidFill>
                      <a:schemeClr val="bg1"/>
                    </a:solidFill>
                  </a:tcPr>
                </a:tc>
              </a:tr>
              <a:tr h="414628">
                <a:tc>
                  <a:txBody>
                    <a:bodyPr/>
                    <a:lstStyle/>
                    <a:p>
                      <a:endParaRPr lang="en-US" dirty="0">
                        <a:solidFill>
                          <a:srgbClr val="0000FF"/>
                        </a:solidFill>
                      </a:endParaRPr>
                    </a:p>
                  </a:txBody>
                  <a:tcPr marL="91434" marR="91434" marT="45717" marB="45717"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17" marB="45717"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b="1" dirty="0" smtClean="0">
                        <a:solidFill>
                          <a:srgbClr val="0000FF"/>
                        </a:solidFill>
                        <a:latin typeface="Trebuchet MS" pitchFamily="34" charset="0"/>
                      </a:endParaRPr>
                    </a:p>
                  </a:txBody>
                  <a:tcPr marL="91434" marR="91434" marT="45717" marB="45717"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17" marB="45717" anchor="ctr">
                    <a:solidFill>
                      <a:schemeClr val="bg1"/>
                    </a:solidFill>
                  </a:tcPr>
                </a:tc>
                <a:tc>
                  <a:txBody>
                    <a:bodyPr/>
                    <a:lstStyle/>
                    <a:p>
                      <a:pPr algn="ctr"/>
                      <a:endParaRPr lang="en-US" sz="1000" b="1" dirty="0">
                        <a:solidFill>
                          <a:srgbClr val="0000FF"/>
                        </a:solidFill>
                        <a:latin typeface="Trebuchet MS" pitchFamily="34" charset="0"/>
                      </a:endParaRPr>
                    </a:p>
                  </a:txBody>
                  <a:tcPr marL="91434" marR="91434" marT="45717" marB="45717" anchor="ctr">
                    <a:solidFill>
                      <a:schemeClr val="bg1"/>
                    </a:solidFill>
                  </a:tcPr>
                </a:tc>
              </a:tr>
            </a:tbl>
          </a:graphicData>
        </a:graphic>
      </p:graphicFrame>
      <p:sp>
        <p:nvSpPr>
          <p:cNvPr id="4" name="Title 3"/>
          <p:cNvSpPr>
            <a:spLocks noGrp="1"/>
          </p:cNvSpPr>
          <p:nvPr>
            <p:ph type="title"/>
          </p:nvPr>
        </p:nvSpPr>
        <p:spPr/>
        <p:txBody>
          <a:bodyPr/>
          <a:lstStyle/>
          <a:p>
            <a:r>
              <a:rPr lang="en-US" sz="3600" dirty="0" smtClean="0"/>
              <a:t>Manure Management Plan Summary (p.6)</a:t>
            </a:r>
            <a:endParaRPr lang="en-US" sz="3600" dirty="0"/>
          </a:p>
        </p:txBody>
      </p:sp>
      <p:sp>
        <p:nvSpPr>
          <p:cNvPr id="6" name="TextBox 5"/>
          <p:cNvSpPr txBox="1"/>
          <p:nvPr/>
        </p:nvSpPr>
        <p:spPr>
          <a:xfrm>
            <a:off x="818606" y="5712822"/>
            <a:ext cx="7455887" cy="369332"/>
          </a:xfrm>
          <a:prstGeom prst="rect">
            <a:avLst/>
          </a:prstGeom>
          <a:noFill/>
        </p:spPr>
        <p:txBody>
          <a:bodyPr wrap="none" rtlCol="0">
            <a:spAutoFit/>
          </a:bodyPr>
          <a:lstStyle/>
          <a:p>
            <a:r>
              <a:rPr lang="en-US" b="1" dirty="0" smtClean="0">
                <a:solidFill>
                  <a:srgbClr val="FF0000"/>
                </a:solidFill>
              </a:rPr>
              <a:t>Note: No manure is applied to alfalfa on this farm so it is not listed.</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6" descr="Manure Management Plan Summary (cropped).jpg"/>
          <p:cNvPicPr>
            <a:picLocks noChangeAspect="1"/>
          </p:cNvPicPr>
          <p:nvPr/>
        </p:nvPicPr>
        <p:blipFill>
          <a:blip r:embed="rId3" cstate="screen"/>
          <a:stretch>
            <a:fillRect/>
          </a:stretch>
        </p:blipFill>
        <p:spPr bwMode="auto">
          <a:xfrm>
            <a:off x="266984" y="1218227"/>
            <a:ext cx="8579119" cy="4572000"/>
          </a:xfrm>
          <a:prstGeom prst="rect">
            <a:avLst/>
          </a:prstGeom>
          <a:noFill/>
          <a:ln w="19050">
            <a:solidFill>
              <a:schemeClr val="tx1"/>
            </a:solidFill>
            <a:miter lim="800000"/>
            <a:headEnd/>
            <a:tailEnd/>
          </a:ln>
        </p:spPr>
      </p:pic>
      <p:sp>
        <p:nvSpPr>
          <p:cNvPr id="30723" name="TextBox 6"/>
          <p:cNvSpPr txBox="1">
            <a:spLocks noChangeArrowheads="1"/>
          </p:cNvSpPr>
          <p:nvPr/>
        </p:nvSpPr>
        <p:spPr bwMode="auto">
          <a:xfrm>
            <a:off x="0" y="0"/>
            <a:ext cx="9144000" cy="646113"/>
          </a:xfrm>
          <a:prstGeom prst="rect">
            <a:avLst/>
          </a:prstGeom>
          <a:noFill/>
          <a:ln w="9525">
            <a:noFill/>
            <a:miter lim="800000"/>
            <a:headEnd/>
            <a:tailEnd/>
          </a:ln>
        </p:spPr>
        <p:txBody>
          <a:bodyPr>
            <a:spAutoFit/>
          </a:bodyPr>
          <a:lstStyle/>
          <a:p>
            <a:pPr algn="ctr"/>
            <a:r>
              <a:rPr lang="en-US" sz="3600" b="1" dirty="0">
                <a:solidFill>
                  <a:schemeClr val="bg1"/>
                </a:solidFill>
                <a:latin typeface="Calibri" pitchFamily="34" charset="0"/>
              </a:rPr>
              <a:t>Manure Management Plan </a:t>
            </a:r>
            <a:r>
              <a:rPr lang="en-US" sz="3600" b="1" dirty="0" smtClean="0">
                <a:solidFill>
                  <a:schemeClr val="bg1"/>
                </a:solidFill>
                <a:latin typeface="Calibri" pitchFamily="34" charset="0"/>
              </a:rPr>
              <a:t>Exercise – Page 6</a:t>
            </a:r>
            <a:endParaRPr lang="en-US" sz="3600" b="1" dirty="0">
              <a:solidFill>
                <a:schemeClr val="bg1"/>
              </a:solidFill>
              <a:latin typeface="Calibri" pitchFamily="34" charset="0"/>
            </a:endParaRPr>
          </a:p>
        </p:txBody>
      </p:sp>
      <p:sp>
        <p:nvSpPr>
          <p:cNvPr id="30724" name="TextBox 7"/>
          <p:cNvSpPr txBox="1">
            <a:spLocks noChangeArrowheads="1"/>
          </p:cNvSpPr>
          <p:nvPr/>
        </p:nvSpPr>
        <p:spPr bwMode="auto">
          <a:xfrm>
            <a:off x="0" y="609600"/>
            <a:ext cx="9144000" cy="523875"/>
          </a:xfrm>
          <a:prstGeom prst="rect">
            <a:avLst/>
          </a:prstGeom>
          <a:noFill/>
          <a:ln w="9525">
            <a:noFill/>
            <a:miter lim="800000"/>
            <a:headEnd/>
            <a:tailEnd/>
          </a:ln>
        </p:spPr>
        <p:txBody>
          <a:bodyPr>
            <a:spAutoFit/>
          </a:bodyPr>
          <a:lstStyle/>
          <a:p>
            <a:pPr algn="ctr"/>
            <a:r>
              <a:rPr lang="en-US" sz="2800" b="1" dirty="0">
                <a:latin typeface="Calibri" pitchFamily="34" charset="0"/>
              </a:rPr>
              <a:t>Complete Crop Group &amp; </a:t>
            </a:r>
            <a:r>
              <a:rPr lang="en-US" sz="2800" b="1" dirty="0" smtClean="0">
                <a:latin typeface="Calibri" pitchFamily="34" charset="0"/>
              </a:rPr>
              <a:t>Yield Column </a:t>
            </a:r>
            <a:endParaRPr lang="en-US" sz="2800" b="1" dirty="0">
              <a:latin typeface="Calibri" pitchFamily="34" charset="0"/>
            </a:endParaRPr>
          </a:p>
        </p:txBody>
      </p:sp>
      <p:sp>
        <p:nvSpPr>
          <p:cNvPr id="7" name="Rounded Rectangle 6"/>
          <p:cNvSpPr/>
          <p:nvPr/>
        </p:nvSpPr>
        <p:spPr>
          <a:xfrm>
            <a:off x="325926" y="1999308"/>
            <a:ext cx="1511928" cy="3704376"/>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n w="57150">
                <a:solidFill>
                  <a:schemeClr val="tx1"/>
                </a:solidFill>
              </a:ln>
            </a:endParaRPr>
          </a:p>
        </p:txBody>
      </p:sp>
      <p:pic>
        <p:nvPicPr>
          <p:cNvPr id="92161" name="Picture 1" descr="C:\Documents and Settings\smr5162\Local Settings\Temporary Internet Files\Content.IE5\H2B121D1\MC900434720[1].png"/>
          <p:cNvPicPr>
            <a:picLocks noChangeAspect="1" noChangeArrowheads="1"/>
          </p:cNvPicPr>
          <p:nvPr/>
        </p:nvPicPr>
        <p:blipFill>
          <a:blip r:embed="rId4" cstate="screen"/>
          <a:srcRect/>
          <a:stretch>
            <a:fillRect/>
          </a:stretch>
        </p:blipFill>
        <p:spPr bwMode="auto">
          <a:xfrm>
            <a:off x="3342238" y="2551569"/>
            <a:ext cx="2285714" cy="2285714"/>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Determining Manure Groups</a:t>
            </a:r>
            <a:endParaRPr lang="en-US" dirty="0"/>
          </a:p>
        </p:txBody>
      </p:sp>
      <p:sp>
        <p:nvSpPr>
          <p:cNvPr id="4" name="Content Placeholder 3"/>
          <p:cNvSpPr>
            <a:spLocks noGrp="1"/>
          </p:cNvSpPr>
          <p:nvPr>
            <p:ph idx="1"/>
          </p:nvPr>
        </p:nvSpPr>
        <p:spPr/>
        <p:txBody>
          <a:bodyPr>
            <a:normAutofit fontScale="85000" lnSpcReduction="20000"/>
          </a:bodyPr>
          <a:lstStyle/>
          <a:p>
            <a:r>
              <a:rPr lang="en-US" dirty="0" smtClean="0"/>
              <a:t>To determine manure groups on the operation first identify the different storage locations on the farm</a:t>
            </a:r>
          </a:p>
          <a:p>
            <a:pPr lvl="1"/>
            <a:r>
              <a:rPr lang="en-US" dirty="0" smtClean="0"/>
              <a:t>Where do you physically get the manure to load in the spreader?</a:t>
            </a:r>
          </a:p>
          <a:p>
            <a:pPr lvl="2"/>
            <a:r>
              <a:rPr lang="en-US" dirty="0" smtClean="0"/>
              <a:t>Examples: storage tank, box stalls, stacking pad, broiler house</a:t>
            </a:r>
          </a:p>
          <a:p>
            <a:pPr lvl="8"/>
            <a:endParaRPr lang="en-US" dirty="0" smtClean="0"/>
          </a:p>
          <a:p>
            <a:r>
              <a:rPr lang="en-US" dirty="0" smtClean="0"/>
              <a:t>Second, name the manure group</a:t>
            </a:r>
          </a:p>
          <a:p>
            <a:pPr lvl="1"/>
            <a:r>
              <a:rPr lang="en-US" dirty="0" smtClean="0"/>
              <a:t>Manure group names should mean something to you</a:t>
            </a:r>
          </a:p>
          <a:p>
            <a:pPr lvl="1"/>
            <a:r>
              <a:rPr lang="en-US" dirty="0" smtClean="0"/>
              <a:t>Name should include the animal type</a:t>
            </a:r>
          </a:p>
          <a:p>
            <a:pPr lvl="2"/>
            <a:r>
              <a:rPr lang="en-US" dirty="0" smtClean="0"/>
              <a:t>Dairy, swine, poultry, etc.</a:t>
            </a:r>
          </a:p>
          <a:p>
            <a:pPr lvl="1"/>
            <a:r>
              <a:rPr lang="en-US" dirty="0" smtClean="0"/>
              <a:t>In some cases the name may need to include the manure type</a:t>
            </a:r>
          </a:p>
          <a:p>
            <a:pPr lvl="2"/>
            <a:r>
              <a:rPr lang="en-US" dirty="0" smtClean="0"/>
              <a:t>Liquid or solid</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46331"/>
          </a:xfrm>
          <a:prstGeom prst="rect">
            <a:avLst/>
          </a:prstGeom>
        </p:spPr>
        <p:txBody>
          <a:bodyPr wrap="square">
            <a:spAutoFit/>
          </a:bodyPr>
          <a:lstStyle/>
          <a:p>
            <a:pPr algn="ctr"/>
            <a:r>
              <a:rPr lang="en-US" sz="3600" b="1" dirty="0" smtClean="0">
                <a:solidFill>
                  <a:schemeClr val="bg1"/>
                </a:solidFill>
                <a:latin typeface="Calibri" pitchFamily="34" charset="0"/>
              </a:rPr>
              <a:t>Manure Management Plan Exercise – Page 6</a:t>
            </a:r>
            <a:endParaRPr lang="en-US" sz="3600" b="1" dirty="0">
              <a:solidFill>
                <a:schemeClr val="bg1"/>
              </a:solidFill>
              <a:latin typeface="Calibri" pitchFamily="34" charset="0"/>
            </a:endParaRPr>
          </a:p>
        </p:txBody>
      </p:sp>
      <p:pic>
        <p:nvPicPr>
          <p:cNvPr id="11" name="Picture 1" descr="C:\Documents and Settings\smr5162\Local Settings\Temporary Internet Files\Content.IE5\H2B121D1\MC900434720[1].png"/>
          <p:cNvPicPr>
            <a:picLocks noChangeAspect="1" noChangeArrowheads="1"/>
          </p:cNvPicPr>
          <p:nvPr/>
        </p:nvPicPr>
        <p:blipFill>
          <a:blip r:embed="rId3" cstate="screen"/>
          <a:srcRect/>
          <a:stretch>
            <a:fillRect/>
          </a:stretch>
        </p:blipFill>
        <p:spPr bwMode="auto">
          <a:xfrm>
            <a:off x="3200400" y="2698883"/>
            <a:ext cx="2743200" cy="2743200"/>
          </a:xfrm>
          <a:prstGeom prst="rect">
            <a:avLst/>
          </a:prstGeom>
          <a:noFill/>
        </p:spPr>
      </p:pic>
      <p:sp>
        <p:nvSpPr>
          <p:cNvPr id="12" name="Title 12"/>
          <p:cNvSpPr>
            <a:spLocks noGrp="1"/>
          </p:cNvSpPr>
          <p:nvPr>
            <p:ph type="title"/>
          </p:nvPr>
        </p:nvSpPr>
        <p:spPr>
          <a:xfrm>
            <a:off x="416459" y="740144"/>
            <a:ext cx="8302028" cy="1831040"/>
          </a:xfrm>
        </p:spPr>
        <p:txBody>
          <a:bodyPr/>
          <a:lstStyle/>
          <a:p>
            <a:r>
              <a:rPr lang="en-US" dirty="0" smtClean="0"/>
              <a:t>Make a list of your farm’s manure groups on a separate sheet of paper</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Assigning Manure Groups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Next the manure groups need to be assigned to the crop groups</a:t>
            </a:r>
          </a:p>
          <a:p>
            <a:pPr lvl="8"/>
            <a:endParaRPr lang="en-US" dirty="0" smtClean="0"/>
          </a:p>
          <a:p>
            <a:r>
              <a:rPr lang="en-US" dirty="0" smtClean="0"/>
              <a:t>A crop group will often receive more than one manure group, for example:</a:t>
            </a:r>
          </a:p>
          <a:p>
            <a:pPr lvl="1"/>
            <a:r>
              <a:rPr lang="en-US" dirty="0" smtClean="0"/>
              <a:t>Corn silage receives dairy solid and dairy liquid</a:t>
            </a:r>
          </a:p>
          <a:p>
            <a:pPr lvl="2"/>
            <a:r>
              <a:rPr lang="en-US" dirty="0" smtClean="0"/>
              <a:t>Each manure group is applied to the crop in different fields</a:t>
            </a:r>
          </a:p>
          <a:p>
            <a:pPr lvl="1"/>
            <a:r>
              <a:rPr lang="en-US" dirty="0" smtClean="0"/>
              <a:t>Grass hay receives liquid manure but not solid manure</a:t>
            </a:r>
          </a:p>
          <a:p>
            <a:pPr lvl="8"/>
            <a:endParaRPr lang="en-US" dirty="0" smtClean="0"/>
          </a:p>
          <a:p>
            <a:r>
              <a:rPr lang="en-US" dirty="0" smtClean="0"/>
              <a:t>This requires adding duplicate crop group entries in the Manure Management Plan Summary for each manure group the crop receives</a:t>
            </a:r>
          </a:p>
          <a:p>
            <a:endParaRPr 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The Present and Future of Agricultural Best Management Practices&amp;quot;&quot;/&gt;&lt;property id=&quot;20307&quot; value=&quot;256&quot;/&gt;&lt;/object&gt;&lt;object type=&quot;3&quot; unique_id=&quot;10024&quot;&gt;&lt;property id=&quot;20148&quot; value=&quot;5&quot;/&gt;&lt;property id=&quot;20300&quot; value=&quot;Slide 17 - &amp;quot;College of Agricultural Sciences&amp;quot;&quot;/&gt;&lt;property id=&quot;20307&quot; value=&quot;290&quot;/&gt;&lt;/object&gt;&lt;object type=&quot;3&quot; unique_id=&quot;14301&quot;&gt;&lt;property id=&quot;20148&quot; value=&quot;5&quot;/&gt;&lt;property id=&quot;20300&quot; value=&quot;Slide 2 - &amp;quot;Nitrogen  in the Environment&amp;quot;&quot;/&gt;&lt;property id=&quot;20307&quot; value=&quot;328&quot;/&gt;&lt;/object&gt;&lt;object type=&quot;3&quot; unique_id=&quot;14302&quot;&gt;&lt;property id=&quot;20148&quot; value=&quot;5&quot;/&gt;&lt;property id=&quot;20300&quot; value=&quot;Slide 3 - &amp;quot;Phosphorus in the Environment&amp;quot;&quot;/&gt;&lt;property id=&quot;20307&quot; value=&quot;329&quot;/&gt;&lt;/object&gt;&lt;object type=&quot;3&quot; unique_id=&quot;15722&quot;&gt;&lt;property id=&quot;20148&quot; value=&quot;5&quot;/&gt;&lt;property id=&quot;20300&quot; value=&quot;Slide 4 - &amp;quot;Solving the Agriculture Nutrient Problem&amp;quot;&quot;/&gt;&lt;property id=&quot;20307&quot; value=&quot;330&quot;/&gt;&lt;/object&gt;&lt;object type=&quot;3&quot; unique_id=&quot;15723&quot;&gt;&lt;property id=&quot;20148&quot; value=&quot;5&quot;/&gt;&lt;property id=&quot;20300&quot; value=&quot;Slide 5 - &amp;quot;Solving the Agriculture Nutrient Problem&amp;quot;&quot;/&gt;&lt;property id=&quot;20307&quot; value=&quot;333&quot;/&gt;&lt;/object&gt;&lt;object type=&quot;3&quot; unique_id=&quot;15724&quot;&gt;&lt;property id=&quot;20148&quot; value=&quot;5&quot;/&gt;&lt;property id=&quot;20300&quot; value=&quot;Slide 10 - &amp;quot;Strategic Conflict between Food Production and the Environment&amp;quot;&quot;/&gt;&lt;property id=&quot;20307&quot; value=&quot;350&quot;/&gt;&lt;/object&gt;&lt;object type=&quot;3&quot; unique_id=&quot;15725&quot;&gt;&lt;property id=&quot;20148&quot; value=&quot;5&quot;/&gt;&lt;property id=&quot;20300&quot; value=&quot;Slide 11 - &amp;quot;Solving the Agriculture Nutrient Problem&amp;quot;&quot;/&gt;&lt;property id=&quot;20307&quot; value=&quot;331&quot;/&gt;&lt;/object&gt;&lt;object type=&quot;3&quot; unique_id=&quot;15726&quot;&gt;&lt;property id=&quot;20148&quot; value=&quot;5&quot;/&gt;&lt;property id=&quot;20300&quot; value=&quot;Slide 12 - &amp;quot;Strategic Conflict between Food Production and the Environment&amp;quot;&quot;/&gt;&lt;property id=&quot;20307&quot; value=&quot;351&quot;/&gt;&lt;/object&gt;&lt;object type=&quot;3&quot; unique_id=&quot;15727&quot;&gt;&lt;property id=&quot;20148&quot; value=&quot;5&quot;/&gt;&lt;property id=&quot;20300&quot; value=&quot;Slide 13 - &amp;quot;Strategic Solution to Food Production and the Environment&amp;quot;&quot;/&gt;&lt;property id=&quot;20307&quot; value=&quot;345&quot;/&gt;&lt;/object&gt;&lt;object type=&quot;3&quot; unique_id=&quot;15728&quot;&gt;&lt;property id=&quot;20148&quot; value=&quot;5&quot;/&gt;&lt;property id=&quot;20300&quot; value=&quot;Slide 14 - &amp;quot;Nutrient Management BMPs&amp;quot;&quot;/&gt;&lt;property id=&quot;20307&quot; value=&quot;342&quot;/&gt;&lt;/object&gt;&lt;object type=&quot;3&quot; unique_id=&quot;15730&quot;&gt;&lt;property id=&quot;20148&quot; value=&quot;5&quot;/&gt;&lt;property id=&quot;20300&quot; value=&quot;Slide 15 - &amp;quot;Nutrient Management Process&amp;quot;&quot;/&gt;&lt;property id=&quot;20307&quot; value=&quot;354&quot;/&gt;&lt;/object&gt;&lt;object type=&quot;3&quot; unique_id=&quot;15731&quot;&gt;&lt;property id=&quot;20148&quot; value=&quot;5&quot;/&gt;&lt;property id=&quot;20300&quot; value=&quot;Slide 16 - &amp;quot;Addressing the Real Solution to the Nutrient Management Problem?&amp;quot;&quot;/&gt;&lt;property id=&quot;20307&quot; value=&quot;355&quot;/&gt;&lt;/object&gt;&lt;object type=&quot;3&quot; unique_id=&quot;16838&quot;&gt;&lt;property id=&quot;20148&quot; value=&quot;5&quot;/&gt;&lt;property id=&quot;20300&quot; value=&quot;Slide 6 - &amp;quot;Traditional Nutrient Cycle&amp;quot;&quot;/&gt;&lt;property id=&quot;20307&quot; value=&quot;358&quot;/&gt;&lt;/object&gt;&lt;object type=&quot;3&quot; unique_id=&quot;16839&quot;&gt;&lt;property id=&quot;20148&quot; value=&quot;5&quot;/&gt;&lt;property id=&quot;20300&quot; value=&quot;Slide 7 - &amp;quot;Contemporary Nutrient Cycle&amp;quot;&quot;/&gt;&lt;property id=&quot;20307&quot; value=&quot;359&quot;/&gt;&lt;/object&gt;&lt;object type=&quot;3&quot; unique_id=&quot;16840&quot;&gt;&lt;property id=&quot;20148&quot; value=&quot;5&quot;/&gt;&lt;property id=&quot;20300&quot; value=&quot;Slide 8 - &amp;quot;Regional Nutrient Balance&amp;quot;&quot;/&gt;&lt;property id=&quot;20307&quot; value=&quot;360&quot;/&gt;&lt;/object&gt;&lt;object type=&quot;3&quot; unique_id=&quot;16841&quot;&gt;&lt;property id=&quot;20148&quot; value=&quot;5&quot;/&gt;&lt;property id=&quot;20300&quot; value=&quot;Slide 9 - &amp;quot;Nutrient Management Problems &amp;quot;&quot;/&gt;&lt;property id=&quot;20307&quot; value=&quot;357&quot;/&gt;&lt;/object&gt;&lt;/object&gt;&lt;/object&gt;&lt;/database&gt;"/>
  <p:tag name="SECTOMILLISECCONVERTED" val="1"/>
</p:tagLst>
</file>

<file path=ppt/theme/theme1.xml><?xml version="1.0" encoding="utf-8"?>
<a:theme xmlns:a="http://schemas.openxmlformats.org/drawingml/2006/main" name="CAS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extension-template-white</Template>
  <TotalTime>19048</TotalTime>
  <Words>4288</Words>
  <Application>Microsoft Office PowerPoint</Application>
  <PresentationFormat>On-screen Show (4:3)</PresentationFormat>
  <Paragraphs>1095</Paragraphs>
  <Slides>45</Slides>
  <Notes>16</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CASTemplate</vt:lpstr>
      <vt:lpstr>Manure management plan summary – Rate tables</vt:lpstr>
      <vt:lpstr>Manure Management Plan Summary (p.6)</vt:lpstr>
      <vt:lpstr>Determining Planned Application Rates</vt:lpstr>
      <vt:lpstr>Determining Crop Groups &amp; Yields</vt:lpstr>
      <vt:lpstr>Manure Management Plan Summary (p.6)</vt:lpstr>
      <vt:lpstr>PowerPoint Presentation</vt:lpstr>
      <vt:lpstr>Determining Manure Groups</vt:lpstr>
      <vt:lpstr>Make a list of your farm’s manure groups on a separate sheet of paper</vt:lpstr>
      <vt:lpstr>Assigning Manure Groups</vt:lpstr>
      <vt:lpstr>Manure Management Plan Summary (p.6)</vt:lpstr>
      <vt:lpstr>PowerPoint Presentation</vt:lpstr>
      <vt:lpstr>Determining Application Seasons</vt:lpstr>
      <vt:lpstr>Manure Management Plan Summary (p.6)</vt:lpstr>
      <vt:lpstr>PowerPoint Presentation</vt:lpstr>
      <vt:lpstr>Determining Incorporation Timing</vt:lpstr>
      <vt:lpstr>Manure Management Plan Summary (p.6)</vt:lpstr>
      <vt:lpstr>PowerPoint Presentation</vt:lpstr>
      <vt:lpstr>Determining Planned Application Rates</vt:lpstr>
      <vt:lpstr>Manure Spreader Calibration</vt:lpstr>
      <vt:lpstr>Manure Spreader Calibration Factsheet</vt:lpstr>
      <vt:lpstr>Typical Application Rates</vt:lpstr>
      <vt:lpstr>Manure Management Plan Summary (p.6)</vt:lpstr>
      <vt:lpstr>PowerPoint Presentation</vt:lpstr>
      <vt:lpstr>Determining Planned Application Rates</vt:lpstr>
      <vt:lpstr>PowerPoint Presentation</vt:lpstr>
      <vt:lpstr>PowerPoint Presentation</vt:lpstr>
      <vt:lpstr>Rate Tables vs. NB Worksheets</vt:lpstr>
      <vt:lpstr>Soil Test Reports</vt:lpstr>
      <vt:lpstr>PowerPoint Presentation</vt:lpstr>
      <vt:lpstr>PowerPoint Presentation</vt:lpstr>
      <vt:lpstr>PowerPoint Presentation</vt:lpstr>
      <vt:lpstr>PowerPoint Presentation</vt:lpstr>
      <vt:lpstr>PowerPoint Presentation</vt:lpstr>
      <vt:lpstr>Using the MMM Manure Application Rate Tables</vt:lpstr>
      <vt:lpstr>PowerPoint Presentation</vt:lpstr>
      <vt:lpstr>PowerPoint Presentation</vt:lpstr>
      <vt:lpstr>Using the MMM Manure Application Rate Tables</vt:lpstr>
      <vt:lpstr>Commercial Fertilizer &amp; Fields</vt:lpstr>
      <vt:lpstr>PowerPoint Presentation</vt:lpstr>
      <vt:lpstr>Using the MMM Manure Application Rate Tables</vt:lpstr>
      <vt:lpstr>Using the MMM Manure Application Rate Tables</vt:lpstr>
      <vt:lpstr>Winter Application Rates</vt:lpstr>
      <vt:lpstr>Using the MMM Manure Application Rate Tables</vt:lpstr>
      <vt:lpstr>Using the MMM Manure Application Rate Tables</vt:lpstr>
      <vt:lpstr>PowerPoint Presentation</vt:lpstr>
    </vt:vector>
  </TitlesOfParts>
  <Company>Dept Crop &amp; Soil Sciences, PSU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Completing A Manure Management Plan</dc:title>
  <dc:creator>Beegle &amp; Martin</dc:creator>
  <cp:lastModifiedBy>Jerry Martin</cp:lastModifiedBy>
  <cp:revision>1481</cp:revision>
  <dcterms:created xsi:type="dcterms:W3CDTF">2008-05-12T18:28:17Z</dcterms:created>
  <dcterms:modified xsi:type="dcterms:W3CDTF">2018-08-07T16:11:37Z</dcterms:modified>
</cp:coreProperties>
</file>