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1" r:id="rId1"/>
  </p:sldMasterIdLst>
  <p:notesMasterIdLst>
    <p:notesMasterId r:id="rId17"/>
  </p:notesMasterIdLst>
  <p:handoutMasterIdLst>
    <p:handoutMasterId r:id="rId18"/>
  </p:handoutMasterIdLst>
  <p:sldIdLst>
    <p:sldId id="820" r:id="rId2"/>
    <p:sldId id="849" r:id="rId3"/>
    <p:sldId id="852" r:id="rId4"/>
    <p:sldId id="853" r:id="rId5"/>
    <p:sldId id="850" r:id="rId6"/>
    <p:sldId id="851" r:id="rId7"/>
    <p:sldId id="855" r:id="rId8"/>
    <p:sldId id="859" r:id="rId9"/>
    <p:sldId id="856" r:id="rId10"/>
    <p:sldId id="860" r:id="rId11"/>
    <p:sldId id="861" r:id="rId12"/>
    <p:sldId id="858" r:id="rId13"/>
    <p:sldId id="863" r:id="rId14"/>
    <p:sldId id="862" r:id="rId15"/>
    <p:sldId id="848" r:id="rId16"/>
  </p:sldIdLst>
  <p:sldSz cx="9144000" cy="6858000" type="screen4x3"/>
  <p:notesSz cx="7010400" cy="9296400"/>
  <p:custDataLst>
    <p:tags r:id="rId1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rry Martin" initials="glm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996600"/>
    <a:srgbClr val="0000FF"/>
    <a:srgbClr val="CC9900"/>
    <a:srgbClr val="FF5050"/>
    <a:srgbClr val="0033CC"/>
    <a:srgbClr val="BBA477"/>
    <a:srgbClr val="336600"/>
    <a:srgbClr val="FF0000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5540" autoAdjust="0"/>
    <p:restoredTop sz="79609" autoAdjust="0"/>
  </p:normalViewPr>
  <p:slideViewPr>
    <p:cSldViewPr snapToGrid="0">
      <p:cViewPr varScale="1">
        <p:scale>
          <a:sx n="86" d="100"/>
          <a:sy n="86" d="100"/>
        </p:scale>
        <p:origin x="-4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2" d="100"/>
        <a:sy n="142" d="100"/>
      </p:scale>
      <p:origin x="0" y="3930"/>
    </p:cViewPr>
  </p:sorterViewPr>
  <p:notesViewPr>
    <p:cSldViewPr snapToGrid="0">
      <p:cViewPr varScale="1">
        <p:scale>
          <a:sx n="81" d="100"/>
          <a:sy n="81" d="100"/>
        </p:scale>
        <p:origin x="-2046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45BCEE5-64F5-4C3A-84F6-30394E7DB2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3804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7BF8312-0405-43DC-8200-CC91BF8A0FE4}" type="datetimeFigureOut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0" tIns="46576" rIns="93150" bIns="46576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6"/>
            <a:ext cx="5607050" cy="4183063"/>
          </a:xfrm>
          <a:prstGeom prst="rect">
            <a:avLst/>
          </a:prstGeom>
        </p:spPr>
        <p:txBody>
          <a:bodyPr vert="horz" lIns="93150" tIns="46576" rIns="93150" bIns="4657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831CFA7-6019-4D83-8AF6-4C2217489D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426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an</a:t>
            </a:r>
            <a:r>
              <a:rPr lang="en-US" baseline="0" dirty="0" smtClean="0"/>
              <a:t> optional module that illustrates how to determine a mechanical manure application rate on pastures.  It is to be used in conjunction with the factsheets for horses, dairy, beef, sheep and goats.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31CFA7-6019-4D83-8AF6-4C2217489D6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Slide w/ Industry Thumbna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Footer1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5857875"/>
            <a:ext cx="9144000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blankheadt.jpg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-26988"/>
            <a:ext cx="9144000" cy="62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4385" y="4203192"/>
            <a:ext cx="7412166" cy="1359408"/>
          </a:xfrm>
        </p:spPr>
        <p:txBody>
          <a:bodyPr lIns="0" tIns="0" rIns="0" bIns="0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8705" y="2717292"/>
            <a:ext cx="7387845" cy="1500187"/>
          </a:xfrm>
        </p:spPr>
        <p:txBody>
          <a:bodyPr lIns="0" tIns="0" rIns="0"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w/ Bottom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646113" y="357188"/>
            <a:ext cx="8035925" cy="731837"/>
          </a:xfrm>
          <a:prstGeom prst="rect">
            <a:avLst/>
          </a:prstGeom>
          <a:noFill/>
          <a:ln>
            <a:noFill/>
          </a:ln>
          <a:extLst/>
        </p:spPr>
        <p:txBody>
          <a:bodyPr lIns="0" rIns="0" anchor="ctr"/>
          <a:lstStyle>
            <a:lvl1pPr algn="l">
              <a:defRPr/>
            </a:lvl1pPr>
          </a:lstStyle>
          <a:p>
            <a:pPr>
              <a:defRPr/>
            </a:pPr>
            <a:endParaRPr lang="en-US" sz="4400" dirty="0">
              <a:latin typeface="+mj-lt"/>
              <a:ea typeface="+mj-ea"/>
              <a:cs typeface="+mj-cs"/>
            </a:endParaRPr>
          </a:p>
        </p:txBody>
      </p:sp>
      <p:pic>
        <p:nvPicPr>
          <p:cNvPr id="4" name="Picture 7" descr="Head&amp;FootArt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6229350"/>
            <a:ext cx="91440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45546" y="356600"/>
            <a:ext cx="8151004" cy="731838"/>
          </a:xfrm>
        </p:spPr>
        <p:txBody>
          <a:bodyPr lIns="0" rIns="0">
            <a:normAutofit/>
          </a:bodyPr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9875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20725" y="1658938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1658938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/ Science Thumbna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Footer2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5857875"/>
            <a:ext cx="9144000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blankheadt.jpg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-26988"/>
            <a:ext cx="9144000" cy="62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384385" y="4203192"/>
            <a:ext cx="7412166" cy="1359408"/>
          </a:xfrm>
        </p:spPr>
        <p:txBody>
          <a:bodyPr lIns="0" tIns="0" rIns="0" bIns="0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1408705" y="2717292"/>
            <a:ext cx="7387845" cy="1500187"/>
          </a:xfrm>
        </p:spPr>
        <p:txBody>
          <a:bodyPr lIns="0" tIns="0" rIns="0"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/ Top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ead&amp;FootArt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546" y="971080"/>
            <a:ext cx="8112599" cy="731838"/>
          </a:xfrm>
        </p:spPr>
        <p:txBody>
          <a:bodyPr lIns="0" tIns="0" rIns="0" bIns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4022" y="1733080"/>
            <a:ext cx="8114123" cy="46771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w/ Bottom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Head&amp;FootArt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6229350"/>
            <a:ext cx="91440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56214" y="353568"/>
            <a:ext cx="8077830" cy="731838"/>
          </a:xfrm>
        </p:spPr>
        <p:txBody>
          <a:bodyPr lIns="0" tIns="0" rIns="0" bIns="0">
            <a:normAutofit/>
          </a:bodyPr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54690" y="1331229"/>
            <a:ext cx="8077830" cy="471373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w/ Top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ead&amp;FootArt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573" y="2707005"/>
            <a:ext cx="7969952" cy="1362075"/>
          </a:xfrm>
        </p:spPr>
        <p:txBody>
          <a:bodyPr lIns="0" tIns="0" rIns="0" bIns="0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861" y="1206818"/>
            <a:ext cx="7951664" cy="1500187"/>
          </a:xfrm>
        </p:spPr>
        <p:txBody>
          <a:bodyPr lIns="0" tIns="0" rIns="0"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w/ Botton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Head&amp;FootArt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6229350"/>
            <a:ext cx="91440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65662" y="2699305"/>
            <a:ext cx="8015673" cy="1362075"/>
          </a:xfrm>
        </p:spPr>
        <p:txBody>
          <a:bodyPr lIns="0" tIns="0" rIns="0" bIns="0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683951" y="1199118"/>
            <a:ext cx="7997384" cy="1500187"/>
          </a:xfrm>
        </p:spPr>
        <p:txBody>
          <a:bodyPr lIns="0" tIns="0" rIns="0"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w/ Top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Head&amp;FootArt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546" y="971080"/>
            <a:ext cx="8112599" cy="731838"/>
          </a:xfrm>
        </p:spPr>
        <p:txBody>
          <a:bodyPr lIns="0" tIns="0" rIns="0" bIns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4690" y="1885480"/>
            <a:ext cx="3955715" cy="45338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0"/>
          </p:nvPr>
        </p:nvSpPr>
        <p:spPr>
          <a:xfrm>
            <a:off x="4802430" y="1892800"/>
            <a:ext cx="3955715" cy="45338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w/ Bottom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646113" y="357188"/>
            <a:ext cx="8112125" cy="731837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algn="l">
              <a:defRPr/>
            </a:lvl1pPr>
          </a:lstStyle>
          <a:p>
            <a:pPr>
              <a:defRPr/>
            </a:pPr>
            <a:endParaRPr lang="en-US" sz="4400" dirty="0">
              <a:latin typeface="+mj-lt"/>
              <a:ea typeface="+mj-ea"/>
              <a:cs typeface="+mj-cs"/>
            </a:endParaRPr>
          </a:p>
        </p:txBody>
      </p:sp>
      <p:pic>
        <p:nvPicPr>
          <p:cNvPr id="7" name="Picture 7" descr="Head&amp;FootArt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6229350"/>
            <a:ext cx="91440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>
            <a:spLocks noGrp="1"/>
          </p:cNvSpPr>
          <p:nvPr>
            <p:ph sz="half" idx="10"/>
          </p:nvPr>
        </p:nvSpPr>
        <p:spPr>
          <a:xfrm>
            <a:off x="654690" y="1271000"/>
            <a:ext cx="3955715" cy="453389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1"/>
          </p:nvPr>
        </p:nvSpPr>
        <p:spPr>
          <a:xfrm>
            <a:off x="4802430" y="1278320"/>
            <a:ext cx="3955715" cy="453389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45546" y="356600"/>
            <a:ext cx="8151004" cy="731838"/>
          </a:xfrm>
        </p:spPr>
        <p:txBody>
          <a:bodyPr lIns="0" rIns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/ Top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Head&amp;FootArt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546" y="932675"/>
            <a:ext cx="8151004" cy="731838"/>
          </a:xfrm>
        </p:spPr>
        <p:txBody>
          <a:bodyPr lIns="0" rIns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1A86DF5-575F-43AF-B32B-16FA47EC2A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85" r:id="rId1"/>
    <p:sldLayoutId id="2147484486" r:id="rId2"/>
    <p:sldLayoutId id="2147484487" r:id="rId3"/>
    <p:sldLayoutId id="2147484488" r:id="rId4"/>
    <p:sldLayoutId id="2147484489" r:id="rId5"/>
    <p:sldLayoutId id="2147484490" r:id="rId6"/>
    <p:sldLayoutId id="2147484491" r:id="rId7"/>
    <p:sldLayoutId id="2147484492" r:id="rId8"/>
    <p:sldLayoutId id="2147484493" r:id="rId9"/>
    <p:sldLayoutId id="2147484494" r:id="rId10"/>
    <p:sldLayoutId id="2147484496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Manure management plan summary – pasture rates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Completing a Manure Management Plan Workshop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474389" y="5622202"/>
            <a:ext cx="66961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v.12.2012</a:t>
            </a:r>
            <a:endParaRPr lang="en-US" sz="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177296" y="253493"/>
          <a:ext cx="8778240" cy="5669280"/>
        </p:xfrm>
        <a:graphic>
          <a:graphicData uri="http://schemas.openxmlformats.org/drawingml/2006/table">
            <a:tbl>
              <a:tblPr/>
              <a:tblGrid>
                <a:gridCol w="2011680"/>
                <a:gridCol w="731520"/>
                <a:gridCol w="365760"/>
                <a:gridCol w="1645920"/>
                <a:gridCol w="365760"/>
                <a:gridCol w="1645920"/>
                <a:gridCol w="365760"/>
                <a:gridCol w="1645920"/>
              </a:tblGrid>
              <a:tr h="914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Tons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Days on Pasture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Number of </a:t>
                      </a: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Animals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=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Tons of Manure from Grazing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gridSpan="8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+mn-lt"/>
                          <a:ea typeface="Times New Roman"/>
                          <a:cs typeface="Times New Roman"/>
                        </a:rPr>
                        <a:t>LIGHT HORSES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Less than 8 Hours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.010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20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=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.6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8-16 Hours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.020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100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=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6.0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Over 16 Hours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.030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200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=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18.0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48640">
                <a:tc gridSpan="6"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Total Manure Applied by Grazing </a:t>
                      </a: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Animals (ton)</a:t>
                      </a:r>
                    </a:p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Add</a:t>
                      </a:r>
                      <a:r>
                        <a:rPr lang="en-US" sz="1400" b="0" i="1" baseline="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the amounts calculated above</a:t>
                      </a:r>
                      <a:r>
                        <a:rPr lang="en-US" sz="14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en-US" sz="14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=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24.6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48640">
                <a:tc gridSpan="6"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+mn-lt"/>
                          <a:ea typeface="Calibri"/>
                          <a:cs typeface="Times New Roman"/>
                        </a:rPr>
                        <a:t>Acres in the Pasture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48640">
                <a:tc gridSpan="6"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+mn-lt"/>
                          <a:ea typeface="Calibri"/>
                          <a:cs typeface="Times New Roman"/>
                        </a:rPr>
                        <a:t>Manure</a:t>
                      </a:r>
                      <a:r>
                        <a:rPr lang="en-US" sz="2000" b="1" baseline="0" dirty="0" smtClean="0">
                          <a:latin typeface="+mn-lt"/>
                          <a:ea typeface="Calibri"/>
                          <a:cs typeface="Times New Roman"/>
                        </a:rPr>
                        <a:t> Applied per Acre by Grazing Animals (ton/A</a:t>
                      </a:r>
                    </a:p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baseline="0" dirty="0" smtClean="0">
                          <a:latin typeface="+mn-lt"/>
                          <a:ea typeface="Calibri"/>
                          <a:cs typeface="Times New Roman"/>
                        </a:rPr>
                        <a:t>Divide the total manure applied by grazing animals by the acres in the pasture</a:t>
                      </a:r>
                      <a:endParaRPr lang="en-US" sz="1400" b="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48640">
                <a:tc gridSpan="6"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Maximum Allowable Rate </a:t>
                      </a: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(ton/A)</a:t>
                      </a:r>
                    </a:p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From MMM Rates Table for horse manure</a:t>
                      </a:r>
                      <a:endParaRPr lang="en-US" sz="1400" b="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=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</a:t>
                      </a:r>
                      <a:endParaRPr lang="en-US" sz="2000" b="1" i="0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48640">
                <a:tc gridSpan="6"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Allowable Mechanical </a:t>
                      </a: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Manure Application Rate (ton/A)</a:t>
                      </a:r>
                    </a:p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Difference between the manure applied by grazing animals and the maximum</a:t>
                      </a:r>
                      <a:r>
                        <a:rPr lang="en-US" sz="1200" b="0" i="1" baseline="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allowable rate</a:t>
                      </a:r>
                      <a:endParaRPr lang="en-US" sz="1200" b="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=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Steps To Determine Grazing Manure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Determine the number of acres in the pasture</a:t>
            </a:r>
          </a:p>
          <a:p>
            <a:pPr lvl="8"/>
            <a:endParaRPr lang="en-US" dirty="0" smtClean="0"/>
          </a:p>
          <a:p>
            <a:r>
              <a:rPr lang="en-US" dirty="0" smtClean="0"/>
              <a:t>Divide the total manure applied by the grazing animals by the acres</a:t>
            </a:r>
          </a:p>
          <a:p>
            <a:pPr lvl="1"/>
            <a:r>
              <a:rPr lang="en-US" dirty="0" smtClean="0"/>
              <a:t>Amount of manure per acre applied by the grazing animals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177296" y="253493"/>
          <a:ext cx="8778240" cy="5669280"/>
        </p:xfrm>
        <a:graphic>
          <a:graphicData uri="http://schemas.openxmlformats.org/drawingml/2006/table">
            <a:tbl>
              <a:tblPr/>
              <a:tblGrid>
                <a:gridCol w="2011680"/>
                <a:gridCol w="731520"/>
                <a:gridCol w="365760"/>
                <a:gridCol w="1645920"/>
                <a:gridCol w="365760"/>
                <a:gridCol w="1645920"/>
                <a:gridCol w="365760"/>
                <a:gridCol w="1645920"/>
              </a:tblGrid>
              <a:tr h="914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Tons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Days on Pasture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Number of </a:t>
                      </a: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Animals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=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Tons of Manure from Grazing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gridSpan="8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+mn-lt"/>
                          <a:ea typeface="Times New Roman"/>
                          <a:cs typeface="Times New Roman"/>
                        </a:rPr>
                        <a:t>LIGHT HORSES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Less than 8 Hours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.010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20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=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.6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8-16 Hours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.020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100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=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6.0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Over 16 Hours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.030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200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=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18.0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48640">
                <a:tc gridSpan="6"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Total Manure Applied by Grazing </a:t>
                      </a: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Animals (ton)</a:t>
                      </a:r>
                    </a:p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Add</a:t>
                      </a:r>
                      <a:r>
                        <a:rPr lang="en-US" sz="1400" b="0" i="1" baseline="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the amounts calculated above</a:t>
                      </a:r>
                      <a:r>
                        <a:rPr lang="en-US" sz="14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en-US" sz="14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=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24.6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48640">
                <a:tc gridSpan="6"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+mn-lt"/>
                          <a:ea typeface="Calibri"/>
                          <a:cs typeface="Times New Roman"/>
                        </a:rPr>
                        <a:t>Acres in the Pasture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48640">
                <a:tc gridSpan="6"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+mn-lt"/>
                          <a:ea typeface="Calibri"/>
                          <a:cs typeface="Times New Roman"/>
                        </a:rPr>
                        <a:t>Manure</a:t>
                      </a:r>
                      <a:r>
                        <a:rPr lang="en-US" sz="2000" b="1" baseline="0" dirty="0" smtClean="0">
                          <a:latin typeface="+mn-lt"/>
                          <a:ea typeface="Calibri"/>
                          <a:cs typeface="Times New Roman"/>
                        </a:rPr>
                        <a:t> Applied per Acre by Grazing Animals (ton/A</a:t>
                      </a:r>
                    </a:p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baseline="0" dirty="0" smtClean="0">
                          <a:latin typeface="+mn-lt"/>
                          <a:ea typeface="Calibri"/>
                          <a:cs typeface="Times New Roman"/>
                        </a:rPr>
                        <a:t>Divide the total manure applied by grazing animals by the acres in the pasture</a:t>
                      </a:r>
                      <a:endParaRPr lang="en-US" sz="1400" b="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8.2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48640">
                <a:tc gridSpan="6"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Maximum Allowable Rate </a:t>
                      </a: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(ton/A)</a:t>
                      </a:r>
                    </a:p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From MMM Rates Table for horse manure</a:t>
                      </a:r>
                      <a:endParaRPr lang="en-US" sz="1400" b="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=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</a:t>
                      </a:r>
                      <a:endParaRPr lang="en-US" sz="2000" b="1" i="0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48640">
                <a:tc gridSpan="6"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Allowable Mechanical </a:t>
                      </a: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Manure Application Rate (ton/A)</a:t>
                      </a:r>
                    </a:p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Difference between the manure applied by grazing animals and the maximum</a:t>
                      </a:r>
                      <a:r>
                        <a:rPr lang="en-US" sz="1200" b="0" i="1" baseline="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allowable rate</a:t>
                      </a:r>
                      <a:endParaRPr lang="en-US" sz="1200" b="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=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Determine Mechanical Manure Rate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Subtract the manure applied per acre from the maximum allowable rate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177296" y="253493"/>
          <a:ext cx="8778240" cy="5669280"/>
        </p:xfrm>
        <a:graphic>
          <a:graphicData uri="http://schemas.openxmlformats.org/drawingml/2006/table">
            <a:tbl>
              <a:tblPr/>
              <a:tblGrid>
                <a:gridCol w="2011680"/>
                <a:gridCol w="731520"/>
                <a:gridCol w="365760"/>
                <a:gridCol w="1645920"/>
                <a:gridCol w="365760"/>
                <a:gridCol w="1645920"/>
                <a:gridCol w="365760"/>
                <a:gridCol w="1645920"/>
              </a:tblGrid>
              <a:tr h="914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Tons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Days on Pasture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Number of </a:t>
                      </a: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Animals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=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Tons of Manure from Grazing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gridSpan="8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+mn-lt"/>
                          <a:ea typeface="Times New Roman"/>
                          <a:cs typeface="Times New Roman"/>
                        </a:rPr>
                        <a:t>LIGHT HORSES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Less than 8 Hours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.010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20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=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.6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8-16 Hours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.020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100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=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6.0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Over 16 Hours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.030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200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=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18.0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48640">
                <a:tc gridSpan="6"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Total Manure Applied by Grazing </a:t>
                      </a: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Animals (ton)</a:t>
                      </a:r>
                    </a:p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Add</a:t>
                      </a:r>
                      <a:r>
                        <a:rPr lang="en-US" sz="1400" b="0" i="1" baseline="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the amounts calculated above</a:t>
                      </a:r>
                      <a:r>
                        <a:rPr lang="en-US" sz="14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en-US" sz="14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=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24.6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48640">
                <a:tc gridSpan="6"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+mn-lt"/>
                          <a:ea typeface="Calibri"/>
                          <a:cs typeface="Times New Roman"/>
                        </a:rPr>
                        <a:t>Acres in the Pasture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48640">
                <a:tc gridSpan="6"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+mn-lt"/>
                          <a:ea typeface="Calibri"/>
                          <a:cs typeface="Times New Roman"/>
                        </a:rPr>
                        <a:t>Manure</a:t>
                      </a:r>
                      <a:r>
                        <a:rPr lang="en-US" sz="2000" b="1" baseline="0" dirty="0" smtClean="0">
                          <a:latin typeface="+mn-lt"/>
                          <a:ea typeface="Calibri"/>
                          <a:cs typeface="Times New Roman"/>
                        </a:rPr>
                        <a:t> Applied per Acre by Grazing Animals (ton/A</a:t>
                      </a:r>
                    </a:p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baseline="0" dirty="0" smtClean="0">
                          <a:latin typeface="+mn-lt"/>
                          <a:ea typeface="Calibri"/>
                          <a:cs typeface="Times New Roman"/>
                        </a:rPr>
                        <a:t>Divide the total manure applied by grazing animals by the acres in the pasture</a:t>
                      </a:r>
                      <a:endParaRPr lang="en-US" sz="1400" b="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8.2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48640">
                <a:tc gridSpan="6"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Maximum Allowable Rate </a:t>
                      </a: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(ton/A)</a:t>
                      </a:r>
                    </a:p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From MMM Rates Table for horse manure</a:t>
                      </a:r>
                      <a:endParaRPr lang="en-US" sz="1400" b="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=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</a:t>
                      </a:r>
                      <a:endParaRPr lang="en-US" sz="2000" b="1" i="0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48640">
                <a:tc gridSpan="6"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Allowable Mechanical </a:t>
                      </a: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Manure Application Rate (ton/A)</a:t>
                      </a:r>
                    </a:p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Difference between the manure applied by grazing animals and the maximum</a:t>
                      </a:r>
                      <a:r>
                        <a:rPr lang="en-US" sz="1200" b="0" i="1" baseline="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allowable rate</a:t>
                      </a:r>
                      <a:endParaRPr lang="en-US" sz="1200" b="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=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1.8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5802" y="164773"/>
            <a:ext cx="6971168" cy="830997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fontAlgn="b"/>
            <a:r>
              <a:rPr lang="en-US" sz="2400" b="1" dirty="0" smtClean="0">
                <a:latin typeface="+mn-lt"/>
              </a:rPr>
              <a:t>Rate of mechanically applied manure cannot be greater than 1.8 tons/acre.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4656" y="1317493"/>
          <a:ext cx="8686799" cy="45207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82226"/>
                <a:gridCol w="1136285"/>
                <a:gridCol w="886690"/>
                <a:gridCol w="1353128"/>
                <a:gridCol w="1126836"/>
                <a:gridCol w="1080652"/>
                <a:gridCol w="1620982"/>
              </a:tblGrid>
              <a:tr h="734196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latin typeface="Trebuchet MS" pitchFamily="34" charset="0"/>
                        </a:rPr>
                        <a:t>Crop Group and Yield (a)</a:t>
                      </a:r>
                      <a:endParaRPr lang="en-US" sz="1000" b="1" dirty="0">
                        <a:latin typeface="Trebuchet MS" pitchFamily="34" charset="0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latin typeface="Trebuchet MS" pitchFamily="34" charset="0"/>
                        </a:rPr>
                        <a:t>Manure Group (b)</a:t>
                      </a:r>
                      <a:endParaRPr lang="en-US" sz="1000" b="1" dirty="0">
                        <a:latin typeface="Trebuchet MS" pitchFamily="34" charset="0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latin typeface="Trebuchet MS" pitchFamily="34" charset="0"/>
                        </a:rPr>
                        <a:t>Application Season (c )</a:t>
                      </a:r>
                      <a:endParaRPr lang="en-US" sz="1000" b="1" dirty="0">
                        <a:latin typeface="Trebuchet MS" pitchFamily="34" charset="0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latin typeface="Trebuchet MS" pitchFamily="34" charset="0"/>
                        </a:rPr>
                        <a:t>Planned Application Rate from C, NBS, PI * (d)</a:t>
                      </a:r>
                      <a:endParaRPr lang="en-US" sz="1000" b="1" dirty="0">
                        <a:latin typeface="Trebuchet MS" pitchFamily="34" charset="0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latin typeface="Trebuchet MS" pitchFamily="34" charset="0"/>
                        </a:rPr>
                        <a:t>Incorporation</a:t>
                      </a:r>
                      <a:r>
                        <a:rPr lang="en-US" sz="1000" b="1" baseline="0" dirty="0" smtClean="0">
                          <a:latin typeface="Trebuchet MS" pitchFamily="34" charset="0"/>
                        </a:rPr>
                        <a:t> Timing (e)</a:t>
                      </a:r>
                      <a:endParaRPr lang="en-US" sz="1000" b="1" dirty="0">
                        <a:latin typeface="Trebuchet MS" pitchFamily="34" charset="0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latin typeface="Trebuchet MS" pitchFamily="34" charset="0"/>
                        </a:rPr>
                        <a:t>Commercial Fertilizer Application Rate (f)</a:t>
                      </a:r>
                      <a:endParaRPr lang="en-US" sz="1000" b="1" dirty="0">
                        <a:latin typeface="Trebuchet MS" pitchFamily="34" charset="0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latin typeface="Trebuchet MS" pitchFamily="34" charset="0"/>
                        </a:rPr>
                        <a:t>Fields where this crop group can</a:t>
                      </a:r>
                      <a:r>
                        <a:rPr lang="en-US" sz="1000" b="1" baseline="0" dirty="0" smtClean="0">
                          <a:latin typeface="Trebuchet MS" pitchFamily="34" charset="0"/>
                        </a:rPr>
                        <a:t> be used (g)</a:t>
                      </a:r>
                      <a:endParaRPr lang="en-US" sz="1000" b="1" dirty="0">
                        <a:latin typeface="Trebuchet MS" pitchFamily="34" charset="0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</a:tr>
              <a:tr h="414628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C00000"/>
                          </a:solidFill>
                          <a:latin typeface="+mn-lt"/>
                        </a:rPr>
                        <a:t>Pasture (3 T/A)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C00000"/>
                          </a:solidFill>
                          <a:latin typeface="+mn-lt"/>
                        </a:rPr>
                        <a:t>Solid Horse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C00000"/>
                          </a:solidFill>
                          <a:latin typeface="+mn-lt"/>
                        </a:rPr>
                        <a:t>Spring, Fall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i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1.5</a:t>
                      </a:r>
                      <a:r>
                        <a:rPr lang="en-US" sz="1200" b="1" i="0" baseline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 T/A</a:t>
                      </a:r>
                    </a:p>
                    <a:p>
                      <a:pPr algn="ctr"/>
                      <a:r>
                        <a:rPr lang="en-US" sz="1200" b="1" i="0" baseline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‘C’</a:t>
                      </a:r>
                      <a:endParaRPr lang="en-US" sz="1200" b="1" i="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C00000"/>
                          </a:solidFill>
                          <a:latin typeface="+mn-lt"/>
                        </a:rPr>
                        <a:t>No Incorpor.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C00000"/>
                          </a:solidFill>
                          <a:latin typeface="+mn-lt"/>
                        </a:rPr>
                        <a:t>NA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C00000"/>
                          </a:solidFill>
                          <a:latin typeface="+mn-lt"/>
                        </a:rPr>
                        <a:t>Pastures 1, 2, 3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</a:tr>
              <a:tr h="486167"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rgbClr val="0000FF"/>
                        </a:solidFill>
                        <a:latin typeface="+mn-lt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solidFill>
                          <a:srgbClr val="0000FF"/>
                        </a:solidFill>
                        <a:latin typeface="+mn-lt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rgbClr val="0000FF"/>
                        </a:solidFill>
                        <a:latin typeface="+mn-lt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rgbClr val="0000FF"/>
                        </a:solidFill>
                        <a:latin typeface="+mn-lt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solidFill>
                          <a:srgbClr val="0000FF"/>
                        </a:solidFill>
                        <a:latin typeface="+mn-lt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rgbClr val="0000FF"/>
                        </a:solidFill>
                        <a:latin typeface="+mn-lt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rgbClr val="0000FF"/>
                        </a:solidFill>
                        <a:latin typeface="+mn-lt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</a:tr>
              <a:tr h="484632"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rgbClr val="0000FF"/>
                        </a:solidFill>
                        <a:latin typeface="Trebuchet MS" pitchFamily="34" charset="0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rgbClr val="0000FF"/>
                        </a:solidFill>
                        <a:latin typeface="Trebuchet MS" pitchFamily="34" charset="0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rgbClr val="0000FF"/>
                        </a:solidFill>
                        <a:latin typeface="Trebuchet MS" pitchFamily="34" charset="0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rgbClr val="0000FF"/>
                        </a:solidFill>
                        <a:latin typeface="Trebuchet MS" pitchFamily="34" charset="0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dirty="0">
                        <a:solidFill>
                          <a:srgbClr val="0000FF"/>
                        </a:solidFill>
                        <a:latin typeface="Trebuchet MS" pitchFamily="34" charset="0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rgbClr val="0000FF"/>
                        </a:solidFill>
                        <a:latin typeface="Trebuchet MS" pitchFamily="34" charset="0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rgbClr val="0000FF"/>
                        </a:solidFill>
                        <a:latin typeface="Trebuchet MS" pitchFamily="34" charset="0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</a:tr>
              <a:tr h="484632"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rgbClr val="0000FF"/>
                        </a:solidFill>
                        <a:latin typeface="Trebuchet MS" pitchFamily="34" charset="0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rgbClr val="0000FF"/>
                        </a:solidFill>
                        <a:latin typeface="Trebuchet MS" pitchFamily="34" charset="0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rgbClr val="0000FF"/>
                        </a:solidFill>
                        <a:latin typeface="Trebuchet MS" pitchFamily="34" charset="0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rgbClr val="0000FF"/>
                        </a:solidFill>
                        <a:latin typeface="Trebuchet MS" pitchFamily="34" charset="0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dirty="0">
                        <a:solidFill>
                          <a:srgbClr val="0000FF"/>
                        </a:solidFill>
                        <a:latin typeface="Trebuchet MS" pitchFamily="34" charset="0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rgbClr val="0000FF"/>
                        </a:solidFill>
                        <a:latin typeface="Trebuchet MS" pitchFamily="34" charset="0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rgbClr val="0000FF"/>
                        </a:solidFill>
                        <a:latin typeface="Trebuchet MS" pitchFamily="34" charset="0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</a:tr>
              <a:tr h="484632"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rgbClr val="0000FF"/>
                        </a:solidFill>
                        <a:latin typeface="Trebuchet MS" pitchFamily="34" charset="0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rgbClr val="0000FF"/>
                        </a:solidFill>
                        <a:latin typeface="Trebuchet MS" pitchFamily="34" charset="0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rgbClr val="0000FF"/>
                        </a:solidFill>
                        <a:latin typeface="Trebuchet MS" pitchFamily="34" charset="0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rgbClr val="0000FF"/>
                        </a:solidFill>
                        <a:latin typeface="Trebuchet MS" pitchFamily="34" charset="0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dirty="0">
                        <a:solidFill>
                          <a:srgbClr val="0000FF"/>
                        </a:solidFill>
                        <a:latin typeface="Trebuchet MS" pitchFamily="34" charset="0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rgbClr val="0000FF"/>
                        </a:solidFill>
                        <a:latin typeface="Trebuchet MS" pitchFamily="34" charset="0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rgbClr val="0000FF"/>
                        </a:solidFill>
                        <a:latin typeface="Trebuchet MS" pitchFamily="34" charset="0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</a:tr>
              <a:tr h="485405"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rgbClr val="0000FF"/>
                        </a:solidFill>
                        <a:latin typeface="Trebuchet MS" pitchFamily="34" charset="0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rgbClr val="0000FF"/>
                        </a:solidFill>
                        <a:latin typeface="Trebuchet MS" pitchFamily="34" charset="0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rgbClr val="0000FF"/>
                        </a:solidFill>
                        <a:latin typeface="Trebuchet MS" pitchFamily="34" charset="0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dirty="0">
                        <a:solidFill>
                          <a:srgbClr val="0000FF"/>
                        </a:solidFill>
                        <a:latin typeface="Trebuchet MS" pitchFamily="34" charset="0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rgbClr val="0000FF"/>
                        </a:solidFill>
                        <a:latin typeface="Trebuchet MS" pitchFamily="34" charset="0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rgbClr val="0000FF"/>
                        </a:solidFill>
                        <a:latin typeface="Trebuchet MS" pitchFamily="34" charset="0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</a:tr>
              <a:tr h="489249"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rgbClr val="0000FF"/>
                        </a:solidFill>
                        <a:latin typeface="Trebuchet MS" pitchFamily="34" charset="0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rgbClr val="0000FF"/>
                        </a:solidFill>
                        <a:latin typeface="Trebuchet MS" pitchFamily="34" charset="0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rgbClr val="0000FF"/>
                        </a:solidFill>
                        <a:latin typeface="Trebuchet MS" pitchFamily="34" charset="0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rgbClr val="0000FF"/>
                        </a:solidFill>
                        <a:latin typeface="Trebuchet MS" pitchFamily="34" charset="0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rgbClr val="0000FF"/>
                        </a:solidFill>
                        <a:latin typeface="Trebuchet MS" pitchFamily="34" charset="0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rgbClr val="0000FF"/>
                        </a:solidFill>
                        <a:latin typeface="Trebuchet MS" pitchFamily="34" charset="0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</a:tr>
              <a:tr h="414628"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rgbClr val="0000FF"/>
                        </a:solidFill>
                        <a:latin typeface="Trebuchet MS" pitchFamily="34" charset="0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rgbClr val="0000FF"/>
                        </a:solidFill>
                        <a:latin typeface="Trebuchet MS" pitchFamily="34" charset="0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rgbClr val="0000FF"/>
                        </a:solidFill>
                        <a:latin typeface="Trebuchet MS" pitchFamily="34" charset="0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dirty="0" smtClean="0">
                        <a:solidFill>
                          <a:srgbClr val="0000FF"/>
                        </a:solidFill>
                        <a:latin typeface="Trebuchet MS" pitchFamily="34" charset="0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rgbClr val="0000FF"/>
                        </a:solidFill>
                        <a:latin typeface="Trebuchet MS" pitchFamily="34" charset="0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rgbClr val="0000FF"/>
                        </a:solidFill>
                        <a:latin typeface="Trebuchet MS" pitchFamily="34" charset="0"/>
                      </a:endParaRPr>
                    </a:p>
                  </a:txBody>
                  <a:tcPr marL="91434" marR="91434" marT="45717" marB="45717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Manure Management Plan Summary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 Application on Pastures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Determining Mechanical Manure Application Rates Worksheets</a:t>
            </a:r>
          </a:p>
          <a:p>
            <a:pPr lvl="1"/>
            <a:r>
              <a:rPr lang="en-US" dirty="0" smtClean="0"/>
              <a:t>For pastures where there will be grazing </a:t>
            </a:r>
            <a:r>
              <a:rPr lang="en-US" b="1" dirty="0" smtClean="0"/>
              <a:t>AND</a:t>
            </a:r>
            <a:r>
              <a:rPr lang="en-US" dirty="0" smtClean="0"/>
              <a:t> mechanical manure application</a:t>
            </a:r>
          </a:p>
          <a:p>
            <a:pPr lvl="8"/>
            <a:endParaRPr lang="en-US" dirty="0" smtClean="0"/>
          </a:p>
          <a:p>
            <a:r>
              <a:rPr lang="en-US" dirty="0" smtClean="0"/>
              <a:t>Five worksheets currently available</a:t>
            </a:r>
          </a:p>
          <a:p>
            <a:pPr lvl="1"/>
            <a:r>
              <a:rPr lang="en-US" dirty="0" smtClean="0"/>
              <a:t>Beef</a:t>
            </a:r>
          </a:p>
          <a:p>
            <a:pPr lvl="1"/>
            <a:r>
              <a:rPr lang="en-US" dirty="0" smtClean="0"/>
              <a:t>Dairy</a:t>
            </a:r>
          </a:p>
          <a:p>
            <a:pPr lvl="1"/>
            <a:r>
              <a:rPr lang="en-US" dirty="0" smtClean="0"/>
              <a:t>Goat</a:t>
            </a:r>
          </a:p>
          <a:p>
            <a:pPr lvl="1"/>
            <a:r>
              <a:rPr lang="en-US" dirty="0" smtClean="0"/>
              <a:t>Horse</a:t>
            </a:r>
          </a:p>
          <a:p>
            <a:pPr lvl="1"/>
            <a:r>
              <a:rPr lang="en-US" dirty="0" smtClean="0"/>
              <a:t>Sheep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0"/>
          </p:nvPr>
        </p:nvSpPr>
        <p:spPr>
          <a:xfrm>
            <a:off x="202017" y="401867"/>
            <a:ext cx="3955715" cy="4533899"/>
          </a:xfrm>
        </p:spPr>
        <p:txBody>
          <a:bodyPr/>
          <a:lstStyle/>
          <a:p>
            <a:r>
              <a:rPr lang="en-US" dirty="0" smtClean="0"/>
              <a:t>Each packet includes:</a:t>
            </a:r>
          </a:p>
          <a:p>
            <a:pPr lvl="1"/>
            <a:r>
              <a:rPr lang="en-US" dirty="0" smtClean="0"/>
              <a:t>Worksheet</a:t>
            </a:r>
          </a:p>
          <a:p>
            <a:pPr lvl="1"/>
            <a:r>
              <a:rPr lang="en-US" dirty="0" smtClean="0"/>
              <a:t>Instructions</a:t>
            </a:r>
          </a:p>
          <a:p>
            <a:pPr lvl="1"/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7" name="Content Placeholder 6" descr="Horse Pasture Mechanical Application Worksheet 2012-10 p.2.jpg"/>
          <p:cNvPicPr>
            <a:picLocks noGrp="1" noChangeAspect="1"/>
          </p:cNvPicPr>
          <p:nvPr>
            <p:ph sz="half" idx="11"/>
          </p:nvPr>
        </p:nvPicPr>
        <p:blipFill>
          <a:blip r:embed="rId2" cstate="screen"/>
          <a:stretch>
            <a:fillRect/>
          </a:stretch>
        </p:blipFill>
        <p:spPr>
          <a:xfrm>
            <a:off x="4115647" y="164361"/>
            <a:ext cx="4849776" cy="5943600"/>
          </a:xfr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orse Pasture Mechanical Application Worksheet 2012-10 p.1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160115" y="235391"/>
            <a:ext cx="4491688" cy="576072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7" name="Picture 6" descr="Horse Pasture Mechanical Application Worksheet 2012-10 p.3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4850839" y="235389"/>
            <a:ext cx="4152291" cy="576072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To Determine Maximum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Determine if the rate will be based on nitrogen or phosphorus</a:t>
            </a:r>
          </a:p>
          <a:p>
            <a:pPr lvl="1"/>
            <a:r>
              <a:rPr lang="en-US" dirty="0" smtClean="0"/>
              <a:t>Nitrogen</a:t>
            </a:r>
          </a:p>
          <a:p>
            <a:pPr lvl="2"/>
            <a:r>
              <a:rPr lang="en-US" dirty="0" smtClean="0"/>
              <a:t>Soil tests &lt;200 ppm P</a:t>
            </a:r>
          </a:p>
          <a:p>
            <a:pPr lvl="1"/>
            <a:r>
              <a:rPr lang="en-US" dirty="0" smtClean="0"/>
              <a:t>Phosphorus</a:t>
            </a:r>
          </a:p>
          <a:p>
            <a:pPr lvl="2"/>
            <a:r>
              <a:rPr lang="en-US" dirty="0" smtClean="0"/>
              <a:t>Soil tests &gt; 200 ppm P</a:t>
            </a:r>
          </a:p>
          <a:p>
            <a:pPr lvl="2"/>
            <a:r>
              <a:rPr lang="en-US" dirty="0" smtClean="0"/>
              <a:t>No soil tests</a:t>
            </a:r>
          </a:p>
          <a:p>
            <a:pPr lvl="8"/>
            <a:endParaRPr lang="en-US" dirty="0" smtClean="0"/>
          </a:p>
          <a:p>
            <a:r>
              <a:rPr lang="en-US" dirty="0" smtClean="0"/>
              <a:t>Select the Manure Application Rate Table</a:t>
            </a:r>
          </a:p>
          <a:p>
            <a:pPr lvl="1"/>
            <a:r>
              <a:rPr lang="en-US" dirty="0" smtClean="0"/>
              <a:t>Manure type</a:t>
            </a:r>
          </a:p>
          <a:p>
            <a:pPr lvl="2"/>
            <a:r>
              <a:rPr lang="en-US" dirty="0" smtClean="0"/>
              <a:t>Animal type and solid manure</a:t>
            </a:r>
          </a:p>
          <a:p>
            <a:pPr lvl="1"/>
            <a:r>
              <a:rPr lang="en-US" dirty="0" smtClean="0"/>
              <a:t>Rate basis</a:t>
            </a:r>
          </a:p>
          <a:p>
            <a:pPr lvl="2"/>
            <a:r>
              <a:rPr lang="en-US" dirty="0" smtClean="0"/>
              <a:t>Nitrogen or Crop Phosphorus Removal</a:t>
            </a:r>
          </a:p>
          <a:p>
            <a:pPr lvl="8"/>
            <a:endParaRPr lang="en-US" dirty="0" smtClean="0"/>
          </a:p>
          <a:p>
            <a:r>
              <a:rPr lang="en-US" dirty="0" smtClean="0"/>
              <a:t>Select the “Grass Hay” crop group</a:t>
            </a:r>
          </a:p>
          <a:p>
            <a:pPr lvl="1"/>
            <a:r>
              <a:rPr lang="en-US" dirty="0" smtClean="0"/>
              <a:t>Select the lowest yield for Grass Hay across the top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To Determine Maximum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Under “Manure Application Method” find the application method that corresponds to when the manure will be applied</a:t>
            </a:r>
          </a:p>
          <a:p>
            <a:pPr lvl="1"/>
            <a:r>
              <a:rPr lang="en-US" dirty="0" smtClean="0"/>
              <a:t>Spring and summer applications</a:t>
            </a:r>
          </a:p>
          <a:p>
            <a:pPr lvl="2"/>
            <a:r>
              <a:rPr lang="en-US" dirty="0" smtClean="0"/>
              <a:t>Choose “Spring No Incorporation”</a:t>
            </a:r>
          </a:p>
          <a:p>
            <a:pPr lvl="1"/>
            <a:r>
              <a:rPr lang="en-US" dirty="0" smtClean="0"/>
              <a:t>Fall applications</a:t>
            </a:r>
          </a:p>
          <a:p>
            <a:pPr lvl="2"/>
            <a:r>
              <a:rPr lang="en-US" dirty="0" smtClean="0"/>
              <a:t>Choose “Fall”</a:t>
            </a:r>
          </a:p>
          <a:p>
            <a:pPr lvl="1"/>
            <a:r>
              <a:rPr lang="en-US" dirty="0" smtClean="0"/>
              <a:t>Winter applications</a:t>
            </a:r>
          </a:p>
          <a:p>
            <a:pPr lvl="2"/>
            <a:r>
              <a:rPr lang="en-US" dirty="0" smtClean="0"/>
              <a:t>Choose “Winter With Cover Crop”</a:t>
            </a:r>
          </a:p>
          <a:p>
            <a:pPr lvl="8"/>
            <a:endParaRPr lang="en-US" dirty="0" smtClean="0"/>
          </a:p>
          <a:p>
            <a:r>
              <a:rPr lang="en-US" dirty="0" smtClean="0"/>
              <a:t>Note where the application method and manure in tons/acre intersect</a:t>
            </a:r>
          </a:p>
          <a:p>
            <a:pPr lvl="1"/>
            <a:r>
              <a:rPr lang="en-US" dirty="0" smtClean="0"/>
              <a:t>This is the MAXIMUM amount of manure that can be applied per acre to the pasture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r>
              <a:rPr lang="en-US" dirty="0" smtClean="0"/>
              <a:t>3 acre pasture</a:t>
            </a:r>
          </a:p>
          <a:p>
            <a:r>
              <a:rPr lang="en-US" dirty="0" smtClean="0"/>
              <a:t>No soil test</a:t>
            </a:r>
          </a:p>
          <a:p>
            <a:r>
              <a:rPr lang="en-US" dirty="0" smtClean="0"/>
              <a:t>Manure applied spring and fall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half" idx="11"/>
          </p:nvPr>
        </p:nvSpPr>
        <p:spPr/>
        <p:txBody>
          <a:bodyPr/>
          <a:lstStyle/>
          <a:p>
            <a:r>
              <a:rPr lang="en-US" dirty="0" smtClean="0"/>
              <a:t>3 light horses</a:t>
            </a:r>
          </a:p>
          <a:p>
            <a:pPr lvl="1"/>
            <a:r>
              <a:rPr lang="en-US" dirty="0" smtClean="0"/>
              <a:t>20 days:  &lt;8 hours</a:t>
            </a:r>
          </a:p>
          <a:p>
            <a:pPr lvl="1"/>
            <a:r>
              <a:rPr lang="en-US" dirty="0" smtClean="0"/>
              <a:t>100 days:  12 hours</a:t>
            </a:r>
          </a:p>
          <a:p>
            <a:pPr lvl="1"/>
            <a:r>
              <a:rPr lang="en-US" dirty="0" smtClean="0"/>
              <a:t>200 days:  &gt;16 hours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Horse Pasture Example</a:t>
            </a:r>
            <a:endParaRPr lang="en-US" dirty="0"/>
          </a:p>
        </p:txBody>
      </p:sp>
      <p:grpSp>
        <p:nvGrpSpPr>
          <p:cNvPr id="2" name="Group 25"/>
          <p:cNvGrpSpPr/>
          <p:nvPr/>
        </p:nvGrpSpPr>
        <p:grpSpPr>
          <a:xfrm>
            <a:off x="457200" y="3276600"/>
            <a:ext cx="8382000" cy="2847975"/>
            <a:chOff x="457200" y="3276600"/>
            <a:chExt cx="8382000" cy="2847975"/>
          </a:xfrm>
        </p:grpSpPr>
        <p:pic>
          <p:nvPicPr>
            <p:cNvPr id="19" name="Picture 3"/>
            <p:cNvPicPr>
              <a:picLocks noChangeAspect="1" noChangeArrowheads="1"/>
            </p:cNvPicPr>
            <p:nvPr/>
          </p:nvPicPr>
          <p:blipFill>
            <a:blip r:embed="rId2" cstate="screen"/>
            <a:srcRect/>
            <a:stretch>
              <a:fillRect/>
            </a:stretch>
          </p:blipFill>
          <p:spPr bwMode="auto">
            <a:xfrm>
              <a:off x="457200" y="3962400"/>
              <a:ext cx="8377238" cy="216217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20" name="Picture 2"/>
            <p:cNvPicPr>
              <a:picLocks noChangeAspect="1" noChangeArrowheads="1"/>
            </p:cNvPicPr>
            <p:nvPr/>
          </p:nvPicPr>
          <p:blipFill>
            <a:blip r:embed="rId3" cstate="screen"/>
            <a:srcRect/>
            <a:stretch>
              <a:fillRect/>
            </a:stretch>
          </p:blipFill>
          <p:spPr bwMode="auto">
            <a:xfrm>
              <a:off x="457200" y="3276600"/>
              <a:ext cx="8382000" cy="6858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</p:pic>
      </p:grpSp>
      <p:sp>
        <p:nvSpPr>
          <p:cNvPr id="21" name="Rounded Rectangle 20"/>
          <p:cNvSpPr/>
          <p:nvPr/>
        </p:nvSpPr>
        <p:spPr>
          <a:xfrm>
            <a:off x="457200" y="5334000"/>
            <a:ext cx="1434974" cy="387790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2498756" y="4191000"/>
            <a:ext cx="1158844" cy="228600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2514600" y="5333999"/>
            <a:ext cx="572632" cy="405897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2800916" y="4436198"/>
            <a:ext cx="271982" cy="897801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1919335" y="5522614"/>
            <a:ext cx="568105" cy="5281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508626" y="5569692"/>
            <a:ext cx="4426370" cy="510778"/>
          </a:xfrm>
          <a:prstGeom prst="round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fontAlgn="b"/>
            <a:r>
              <a:rPr lang="en-US" sz="2400" b="1" dirty="0" smtClean="0">
                <a:latin typeface="+mn-lt"/>
              </a:rPr>
              <a:t>Total Maximum Manure – 10 T/A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177296" y="253493"/>
          <a:ext cx="8778240" cy="5669280"/>
        </p:xfrm>
        <a:graphic>
          <a:graphicData uri="http://schemas.openxmlformats.org/drawingml/2006/table">
            <a:tbl>
              <a:tblPr/>
              <a:tblGrid>
                <a:gridCol w="2011680"/>
                <a:gridCol w="731520"/>
                <a:gridCol w="365760"/>
                <a:gridCol w="1645920"/>
                <a:gridCol w="365760"/>
                <a:gridCol w="1645920"/>
                <a:gridCol w="365760"/>
                <a:gridCol w="1645920"/>
              </a:tblGrid>
              <a:tr h="914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Tons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Days on Pasture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Number of </a:t>
                      </a: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Animals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=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Tons of Manure from Grazing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gridSpan="8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+mn-lt"/>
                          <a:ea typeface="Times New Roman"/>
                          <a:cs typeface="Times New Roman"/>
                        </a:rPr>
                        <a:t>LIGHT HORSES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Less than 8 Hours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.010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=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8-16 Hours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.020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=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Over 16 Hours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.030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=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48640">
                <a:tc gridSpan="6"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Total Manure Applied by Grazing </a:t>
                      </a: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Animals (ton)</a:t>
                      </a:r>
                    </a:p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Add</a:t>
                      </a:r>
                      <a:r>
                        <a:rPr lang="en-US" sz="1400" b="0" i="1" baseline="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the amounts calculated above</a:t>
                      </a:r>
                      <a:r>
                        <a:rPr lang="en-US" sz="14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en-US" sz="14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=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48640">
                <a:tc gridSpan="6"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+mn-lt"/>
                          <a:ea typeface="Calibri"/>
                          <a:cs typeface="Times New Roman"/>
                        </a:rPr>
                        <a:t>Acres in the Pasture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48640">
                <a:tc gridSpan="6"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+mn-lt"/>
                          <a:ea typeface="Calibri"/>
                          <a:cs typeface="Times New Roman"/>
                        </a:rPr>
                        <a:t>Manure</a:t>
                      </a:r>
                      <a:r>
                        <a:rPr lang="en-US" sz="2000" b="1" baseline="0" dirty="0" smtClean="0">
                          <a:latin typeface="+mn-lt"/>
                          <a:ea typeface="Calibri"/>
                          <a:cs typeface="Times New Roman"/>
                        </a:rPr>
                        <a:t> Applied per Acre by Grazing Animals (ton/A</a:t>
                      </a:r>
                    </a:p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baseline="0" dirty="0" smtClean="0">
                          <a:latin typeface="+mn-lt"/>
                          <a:ea typeface="Calibri"/>
                          <a:cs typeface="Times New Roman"/>
                        </a:rPr>
                        <a:t>Divide the total manure applied by grazing animals by the acres in the pasture</a:t>
                      </a:r>
                      <a:endParaRPr lang="en-US" sz="1400" b="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48640">
                <a:tc gridSpan="6"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Maximum Allowable Rate </a:t>
                      </a: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(ton/A)</a:t>
                      </a:r>
                    </a:p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From MMM Rates Table for horse manure</a:t>
                      </a:r>
                      <a:endParaRPr lang="en-US" sz="1400" b="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=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</a:t>
                      </a:r>
                      <a:endParaRPr lang="en-US" sz="2000" b="1" i="0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48640">
                <a:tc gridSpan="6"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Allowable Mechanical </a:t>
                      </a: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Manure Application Rate (ton/A)</a:t>
                      </a:r>
                    </a:p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Difference between the manure applied by grazing animals and the maximum</a:t>
                      </a:r>
                      <a:r>
                        <a:rPr lang="en-US" sz="1200" b="0" i="1" baseline="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allowable rate</a:t>
                      </a:r>
                      <a:endParaRPr lang="en-US" sz="1200" b="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=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057" marR="45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Steps To Determine Grazing Manure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Use the “Calculation Worksheet”</a:t>
            </a:r>
          </a:p>
          <a:p>
            <a:pPr lvl="1"/>
            <a:r>
              <a:rPr lang="en-US" dirty="0" smtClean="0"/>
              <a:t>Number of animals in each group</a:t>
            </a:r>
          </a:p>
          <a:p>
            <a:pPr lvl="8"/>
            <a:endParaRPr lang="en-US" dirty="0" smtClean="0"/>
          </a:p>
          <a:p>
            <a:pPr lvl="1"/>
            <a:r>
              <a:rPr lang="en-US" dirty="0" smtClean="0"/>
              <a:t>Days out of the year each group is grazed</a:t>
            </a:r>
          </a:p>
          <a:p>
            <a:pPr lvl="2"/>
            <a:r>
              <a:rPr lang="en-US" dirty="0" smtClean="0"/>
              <a:t>Estimate to within + 10 days</a:t>
            </a:r>
          </a:p>
          <a:p>
            <a:pPr lvl="2"/>
            <a:r>
              <a:rPr lang="en-US" dirty="0" smtClean="0"/>
              <a:t>Does not have to equal 365 days if there are days when animals are not on the pasture</a:t>
            </a:r>
          </a:p>
          <a:p>
            <a:pPr lvl="2"/>
            <a:r>
              <a:rPr lang="en-US" dirty="0" smtClean="0"/>
              <a:t>If pastures are grazed differently calculate for each pasture</a:t>
            </a:r>
          </a:p>
          <a:p>
            <a:pPr lvl="8"/>
            <a:endParaRPr lang="en-US" dirty="0" smtClean="0"/>
          </a:p>
          <a:p>
            <a:pPr lvl="1"/>
            <a:r>
              <a:rPr lang="en-US" dirty="0" smtClean="0"/>
              <a:t>Multiply the following to determine the tons/acre from grazing</a:t>
            </a:r>
          </a:p>
          <a:p>
            <a:pPr lvl="2"/>
            <a:r>
              <a:rPr lang="en-US" dirty="0" smtClean="0"/>
              <a:t>Worksheet “Tons” factor</a:t>
            </a:r>
          </a:p>
          <a:p>
            <a:pPr lvl="2"/>
            <a:r>
              <a:rPr lang="en-US" dirty="0" smtClean="0"/>
              <a:t>Days on pasture</a:t>
            </a:r>
          </a:p>
          <a:p>
            <a:pPr lvl="2"/>
            <a:r>
              <a:rPr lang="en-US" dirty="0" smtClean="0"/>
              <a:t>Number of animals</a:t>
            </a:r>
          </a:p>
          <a:p>
            <a:pPr lvl="8"/>
            <a:endParaRPr lang="en-US" dirty="0" smtClean="0"/>
          </a:p>
          <a:p>
            <a:pPr lvl="1"/>
            <a:r>
              <a:rPr lang="en-US" dirty="0" smtClean="0"/>
              <a:t>Add each line to determine “Total Manure Applied by Grazing Animals”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The Present and Future of Agricultural Best Management Practices&amp;quot;&quot;/&gt;&lt;property id=&quot;20307&quot; value=&quot;256&quot;/&gt;&lt;/object&gt;&lt;object type=&quot;3&quot; unique_id=&quot;10024&quot;&gt;&lt;property id=&quot;20148&quot; value=&quot;5&quot;/&gt;&lt;property id=&quot;20300&quot; value=&quot;Slide 17 - &amp;quot;College of Agricultural Sciences&amp;quot;&quot;/&gt;&lt;property id=&quot;20307&quot; value=&quot;290&quot;/&gt;&lt;/object&gt;&lt;object type=&quot;3&quot; unique_id=&quot;14301&quot;&gt;&lt;property id=&quot;20148&quot; value=&quot;5&quot;/&gt;&lt;property id=&quot;20300&quot; value=&quot;Slide 2 - &amp;quot;Nitrogen  in the Environment&amp;quot;&quot;/&gt;&lt;property id=&quot;20307&quot; value=&quot;328&quot;/&gt;&lt;/object&gt;&lt;object type=&quot;3&quot; unique_id=&quot;14302&quot;&gt;&lt;property id=&quot;20148&quot; value=&quot;5&quot;/&gt;&lt;property id=&quot;20300&quot; value=&quot;Slide 3 - &amp;quot;Phosphorus in the Environment&amp;quot;&quot;/&gt;&lt;property id=&quot;20307&quot; value=&quot;329&quot;/&gt;&lt;/object&gt;&lt;object type=&quot;3&quot; unique_id=&quot;15722&quot;&gt;&lt;property id=&quot;20148&quot; value=&quot;5&quot;/&gt;&lt;property id=&quot;20300&quot; value=&quot;Slide 4 - &amp;quot;Solving the Agriculture Nutrient Problem&amp;quot;&quot;/&gt;&lt;property id=&quot;20307&quot; value=&quot;330&quot;/&gt;&lt;/object&gt;&lt;object type=&quot;3&quot; unique_id=&quot;15723&quot;&gt;&lt;property id=&quot;20148&quot; value=&quot;5&quot;/&gt;&lt;property id=&quot;20300&quot; value=&quot;Slide 5 - &amp;quot;Solving the Agriculture Nutrient Problem&amp;quot;&quot;/&gt;&lt;property id=&quot;20307&quot; value=&quot;333&quot;/&gt;&lt;/object&gt;&lt;object type=&quot;3&quot; unique_id=&quot;15724&quot;&gt;&lt;property id=&quot;20148&quot; value=&quot;5&quot;/&gt;&lt;property id=&quot;20300&quot; value=&quot;Slide 10 - &amp;quot;Strategic Conflict between Food Production and the Environment&amp;quot;&quot;/&gt;&lt;property id=&quot;20307&quot; value=&quot;350&quot;/&gt;&lt;/object&gt;&lt;object type=&quot;3&quot; unique_id=&quot;15725&quot;&gt;&lt;property id=&quot;20148&quot; value=&quot;5&quot;/&gt;&lt;property id=&quot;20300&quot; value=&quot;Slide 11 - &amp;quot;Solving the Agriculture Nutrient Problem&amp;quot;&quot;/&gt;&lt;property id=&quot;20307&quot; value=&quot;331&quot;/&gt;&lt;/object&gt;&lt;object type=&quot;3&quot; unique_id=&quot;15726&quot;&gt;&lt;property id=&quot;20148&quot; value=&quot;5&quot;/&gt;&lt;property id=&quot;20300&quot; value=&quot;Slide 12 - &amp;quot;Strategic Conflict between Food Production and the Environment&amp;quot;&quot;/&gt;&lt;property id=&quot;20307&quot; value=&quot;351&quot;/&gt;&lt;/object&gt;&lt;object type=&quot;3&quot; unique_id=&quot;15727&quot;&gt;&lt;property id=&quot;20148&quot; value=&quot;5&quot;/&gt;&lt;property id=&quot;20300&quot; value=&quot;Slide 13 - &amp;quot;Strategic Solution to Food Production and the Environment&amp;quot;&quot;/&gt;&lt;property id=&quot;20307&quot; value=&quot;345&quot;/&gt;&lt;/object&gt;&lt;object type=&quot;3&quot; unique_id=&quot;15728&quot;&gt;&lt;property id=&quot;20148&quot; value=&quot;5&quot;/&gt;&lt;property id=&quot;20300&quot; value=&quot;Slide 14 - &amp;quot;Nutrient Management BMPs&amp;quot;&quot;/&gt;&lt;property id=&quot;20307&quot; value=&quot;342&quot;/&gt;&lt;/object&gt;&lt;object type=&quot;3&quot; unique_id=&quot;15730&quot;&gt;&lt;property id=&quot;20148&quot; value=&quot;5&quot;/&gt;&lt;property id=&quot;20300&quot; value=&quot;Slide 15 - &amp;quot;Nutrient Management Process&amp;quot;&quot;/&gt;&lt;property id=&quot;20307&quot; value=&quot;354&quot;/&gt;&lt;/object&gt;&lt;object type=&quot;3&quot; unique_id=&quot;15731&quot;&gt;&lt;property id=&quot;20148&quot; value=&quot;5&quot;/&gt;&lt;property id=&quot;20300&quot; value=&quot;Slide 16 - &amp;quot;Addressing the Real Solution to the Nutrient Management Problem?&amp;quot;&quot;/&gt;&lt;property id=&quot;20307&quot; value=&quot;355&quot;/&gt;&lt;/object&gt;&lt;object type=&quot;3&quot; unique_id=&quot;16838&quot;&gt;&lt;property id=&quot;20148&quot; value=&quot;5&quot;/&gt;&lt;property id=&quot;20300&quot; value=&quot;Slide 6 - &amp;quot;Traditional Nutrient Cycle&amp;quot;&quot;/&gt;&lt;property id=&quot;20307&quot; value=&quot;358&quot;/&gt;&lt;/object&gt;&lt;object type=&quot;3&quot; unique_id=&quot;16839&quot;&gt;&lt;property id=&quot;20148&quot; value=&quot;5&quot;/&gt;&lt;property id=&quot;20300&quot; value=&quot;Slide 7 - &amp;quot;Contemporary Nutrient Cycle&amp;quot;&quot;/&gt;&lt;property id=&quot;20307&quot; value=&quot;359&quot;/&gt;&lt;/object&gt;&lt;object type=&quot;3&quot; unique_id=&quot;16840&quot;&gt;&lt;property id=&quot;20148&quot; value=&quot;5&quot;/&gt;&lt;property id=&quot;20300&quot; value=&quot;Slide 8 - &amp;quot;Regional Nutrient Balance&amp;quot;&quot;/&gt;&lt;property id=&quot;20307&quot; value=&quot;360&quot;/&gt;&lt;/object&gt;&lt;object type=&quot;3&quot; unique_id=&quot;16841&quot;&gt;&lt;property id=&quot;20148&quot; value=&quot;5&quot;/&gt;&lt;property id=&quot;20300&quot; value=&quot;Slide 9 - &amp;quot;Nutrient Management Problems &amp;quot;&quot;/&gt;&lt;property id=&quot;20307&quot; value=&quot;35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CAS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extension-template-white</Template>
  <TotalTime>18860</TotalTime>
  <Words>1031</Words>
  <Application>Microsoft Office PowerPoint</Application>
  <PresentationFormat>On-screen Show (4:3)</PresentationFormat>
  <Paragraphs>273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CASTemplate</vt:lpstr>
      <vt:lpstr>Manure management plan summary – pasture rates</vt:lpstr>
      <vt:lpstr>Mechanical Application on Pastures</vt:lpstr>
      <vt:lpstr>PowerPoint Presentation</vt:lpstr>
      <vt:lpstr>PowerPoint Presentation</vt:lpstr>
      <vt:lpstr>Steps To Determine Maximum Rate</vt:lpstr>
      <vt:lpstr>Steps To Determine Maximum Rate</vt:lpstr>
      <vt:lpstr>Horse Pasture Example</vt:lpstr>
      <vt:lpstr>PowerPoint Presentation</vt:lpstr>
      <vt:lpstr>Steps To Determine Grazing Manure</vt:lpstr>
      <vt:lpstr>PowerPoint Presentation</vt:lpstr>
      <vt:lpstr>Steps To Determine Grazing Manure</vt:lpstr>
      <vt:lpstr>PowerPoint Presentation</vt:lpstr>
      <vt:lpstr>Determine Mechanical Manure Rate</vt:lpstr>
      <vt:lpstr>PowerPoint Presentation</vt:lpstr>
      <vt:lpstr>Manure Management Plan Summary</vt:lpstr>
    </vt:vector>
  </TitlesOfParts>
  <Company>Dept Crop &amp; Soil Sciences, PSU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Completing A Manure Management Plan</dc:title>
  <dc:creator>Beegle &amp; Martin</dc:creator>
  <cp:lastModifiedBy>Jerry Martin</cp:lastModifiedBy>
  <cp:revision>1454</cp:revision>
  <dcterms:created xsi:type="dcterms:W3CDTF">2008-05-12T18:28:17Z</dcterms:created>
  <dcterms:modified xsi:type="dcterms:W3CDTF">2014-09-01T16:52:59Z</dcterms:modified>
</cp:coreProperties>
</file>