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1" r:id="rId1"/>
  </p:sldMasterIdLst>
  <p:notesMasterIdLst>
    <p:notesMasterId r:id="rId17"/>
  </p:notesMasterIdLst>
  <p:handoutMasterIdLst>
    <p:handoutMasterId r:id="rId18"/>
  </p:handoutMasterIdLst>
  <p:sldIdLst>
    <p:sldId id="820" r:id="rId2"/>
    <p:sldId id="849" r:id="rId3"/>
    <p:sldId id="852" r:id="rId4"/>
    <p:sldId id="853" r:id="rId5"/>
    <p:sldId id="850" r:id="rId6"/>
    <p:sldId id="851" r:id="rId7"/>
    <p:sldId id="855" r:id="rId8"/>
    <p:sldId id="859" r:id="rId9"/>
    <p:sldId id="856" r:id="rId10"/>
    <p:sldId id="860" r:id="rId11"/>
    <p:sldId id="861" r:id="rId12"/>
    <p:sldId id="858" r:id="rId13"/>
    <p:sldId id="863" r:id="rId14"/>
    <p:sldId id="862" r:id="rId15"/>
    <p:sldId id="848" r:id="rId16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ry Martin" initials="gl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00"/>
    <a:srgbClr val="0000FF"/>
    <a:srgbClr val="CC9900"/>
    <a:srgbClr val="FF5050"/>
    <a:srgbClr val="0033CC"/>
    <a:srgbClr val="BBA477"/>
    <a:srgbClr val="336600"/>
    <a:srgbClr val="FF00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540" autoAdjust="0"/>
    <p:restoredTop sz="79609" autoAdjust="0"/>
  </p:normalViewPr>
  <p:slideViewPr>
    <p:cSldViewPr snapToGrid="0">
      <p:cViewPr varScale="1">
        <p:scale>
          <a:sx n="86" d="100"/>
          <a:sy n="8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3930"/>
    </p:cViewPr>
  </p:sorterViewPr>
  <p:notesViewPr>
    <p:cSldViewPr snapToGrid="0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5BCEE5-64F5-4C3A-84F6-30394E7DB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8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BF8312-0405-43DC-8200-CC91BF8A0FE4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31CFA7-6019-4D83-8AF6-4C2217489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2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an</a:t>
            </a:r>
            <a:r>
              <a:rPr lang="en-US" baseline="0" dirty="0" smtClean="0"/>
              <a:t> optional module that illustrates how to determine a mechanical manure application rate on pastures.  It is to be used in conjunction with the factsheets for horses, dairy, beef, sheep and goats.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w/ Industry Thumbn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ooter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857875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ankheadt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6988"/>
            <a:ext cx="9144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385" y="4203192"/>
            <a:ext cx="7412166" cy="1359408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8705" y="2717292"/>
            <a:ext cx="7387845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646113" y="357188"/>
            <a:ext cx="8035925" cy="731837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/>
          <a:lstStyle>
            <a:lvl1pPr algn="l">
              <a:defRPr/>
            </a:lvl1pPr>
          </a:lstStyle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7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5546" y="356600"/>
            <a:ext cx="8151004" cy="731838"/>
          </a:xfrm>
        </p:spPr>
        <p:txBody>
          <a:bodyPr lIns="0" rIns="0">
            <a:norm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98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20725" y="16589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589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/ Science Thumbn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ooter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857875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ankheadt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6988"/>
            <a:ext cx="9144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84385" y="4203192"/>
            <a:ext cx="7412166" cy="1359408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408705" y="2717292"/>
            <a:ext cx="7387845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71080"/>
            <a:ext cx="8112599" cy="731838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022" y="1733080"/>
            <a:ext cx="8114123" cy="4677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6214" y="353568"/>
            <a:ext cx="8077830" cy="731838"/>
          </a:xfrm>
        </p:spPr>
        <p:txBody>
          <a:bodyPr lIns="0" tIns="0" rIns="0" bIns="0">
            <a:normAutofit/>
          </a:bodyPr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54690" y="1331229"/>
            <a:ext cx="8077830" cy="471373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573" y="2707005"/>
            <a:ext cx="7969952" cy="1362075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861" y="1206818"/>
            <a:ext cx="7951664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w/ Bott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65662" y="2699305"/>
            <a:ext cx="8015673" cy="1362075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83951" y="1199118"/>
            <a:ext cx="7997384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71080"/>
            <a:ext cx="8112599" cy="731838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690" y="1885480"/>
            <a:ext cx="3955715" cy="4533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802430" y="1892800"/>
            <a:ext cx="3955715" cy="4533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46113" y="357188"/>
            <a:ext cx="8112125" cy="7318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algn="l">
              <a:defRPr/>
            </a:lvl1pPr>
          </a:lstStyle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7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4690" y="1271000"/>
            <a:ext cx="3955715" cy="45338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802430" y="1278320"/>
            <a:ext cx="3955715" cy="45338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5546" y="356600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32675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A86DF5-575F-43AF-B32B-16FA47EC2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Manure management plan summary – pasture rates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Completing a Manure Management Plan Workshop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74389" y="5622202"/>
            <a:ext cx="669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v.12.2012</a:t>
            </a:r>
            <a:endParaRPr 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77296" y="253493"/>
          <a:ext cx="8778240" cy="5669280"/>
        </p:xfrm>
        <a:graphic>
          <a:graphicData uri="http://schemas.openxmlformats.org/drawingml/2006/table">
            <a:tbl>
              <a:tblPr/>
              <a:tblGrid>
                <a:gridCol w="2011680"/>
                <a:gridCol w="731520"/>
                <a:gridCol w="365760"/>
                <a:gridCol w="1645920"/>
                <a:gridCol w="365760"/>
                <a:gridCol w="1645920"/>
                <a:gridCol w="365760"/>
                <a:gridCol w="1645920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Tons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Days on Pasture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Number of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Animals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Tons of Manure from Grazing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LIGHT HORSES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Less than 8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.010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.6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8-16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.020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6.0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Over 16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.030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18.0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Total Manure Applied by Grazing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Animals (ton)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Add</a:t>
                      </a:r>
                      <a:r>
                        <a:rPr lang="en-US" sz="1400" b="0" i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the amounts calculated above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24.6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Acres in the Pasture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Manure</a:t>
                      </a:r>
                      <a:r>
                        <a:rPr lang="en-U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Applied per Acre by Grazing Animals (ton/A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 smtClean="0">
                          <a:latin typeface="+mn-lt"/>
                          <a:ea typeface="Calibri"/>
                          <a:cs typeface="Times New Roman"/>
                        </a:rPr>
                        <a:t>Divide the total manure applied by grazing animals by the acres in the pasture</a:t>
                      </a:r>
                      <a:endParaRPr lang="en-US" sz="14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Maximum Allowable Rate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(ton/A)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From MMM Rates Table for horse manure</a:t>
                      </a:r>
                      <a:endParaRPr lang="en-US" sz="14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0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Allowable Mechanical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Manure Application Rate (ton/A)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Difference between the manure applied by grazing animals and the maximum</a:t>
                      </a:r>
                      <a:r>
                        <a:rPr lang="en-US" sz="1200" b="0" i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allowable rate</a:t>
                      </a:r>
                      <a:endParaRPr lang="en-US" sz="12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Determine Grazing Manure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number of acres in the pasture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Divide the total manure applied by the grazing animals by the acres</a:t>
            </a:r>
          </a:p>
          <a:p>
            <a:pPr lvl="1"/>
            <a:r>
              <a:rPr lang="en-US" dirty="0" smtClean="0"/>
              <a:t>Amount of manure per acre applied by the grazing animals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77296" y="253493"/>
          <a:ext cx="8778240" cy="5669280"/>
        </p:xfrm>
        <a:graphic>
          <a:graphicData uri="http://schemas.openxmlformats.org/drawingml/2006/table">
            <a:tbl>
              <a:tblPr/>
              <a:tblGrid>
                <a:gridCol w="2011680"/>
                <a:gridCol w="731520"/>
                <a:gridCol w="365760"/>
                <a:gridCol w="1645920"/>
                <a:gridCol w="365760"/>
                <a:gridCol w="1645920"/>
                <a:gridCol w="365760"/>
                <a:gridCol w="1645920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Tons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Days on Pasture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Number of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Animals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Tons of Manure from Grazing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LIGHT HORSES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Less than 8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.010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.6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8-16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.020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6.0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Over 16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.030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18.0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Total Manure Applied by Grazing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Animals (ton)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Add</a:t>
                      </a:r>
                      <a:r>
                        <a:rPr lang="en-US" sz="1400" b="0" i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the amounts calculated above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24.6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Acres in the Pasture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Manure</a:t>
                      </a:r>
                      <a:r>
                        <a:rPr lang="en-U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Applied per Acre by Grazing Animals (ton/A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 smtClean="0">
                          <a:latin typeface="+mn-lt"/>
                          <a:ea typeface="Calibri"/>
                          <a:cs typeface="Times New Roman"/>
                        </a:rPr>
                        <a:t>Divide the total manure applied by grazing animals by the acres in the pasture</a:t>
                      </a:r>
                      <a:endParaRPr lang="en-US" sz="14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8.2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Maximum Allowable Rate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(ton/A)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From MMM Rates Table for horse manure</a:t>
                      </a:r>
                      <a:endParaRPr lang="en-US" sz="14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0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Allowable Mechanical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Manure Application Rate (ton/A)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Difference between the manure applied by grazing animals and the maximum</a:t>
                      </a:r>
                      <a:r>
                        <a:rPr lang="en-US" sz="1200" b="0" i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allowable rate</a:t>
                      </a:r>
                      <a:endParaRPr lang="en-US" sz="12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Mechanical Manure Rate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 the manure applied per acre from the maximum allowable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77296" y="253493"/>
          <a:ext cx="8778240" cy="5669280"/>
        </p:xfrm>
        <a:graphic>
          <a:graphicData uri="http://schemas.openxmlformats.org/drawingml/2006/table">
            <a:tbl>
              <a:tblPr/>
              <a:tblGrid>
                <a:gridCol w="2011680"/>
                <a:gridCol w="731520"/>
                <a:gridCol w="365760"/>
                <a:gridCol w="1645920"/>
                <a:gridCol w="365760"/>
                <a:gridCol w="1645920"/>
                <a:gridCol w="365760"/>
                <a:gridCol w="1645920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Tons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Days on Pasture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Number of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Animals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Tons of Manure from Grazing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LIGHT HORSES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Less than 8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.010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.6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8-16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.020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6.0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Over 16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.030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18.0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Total Manure Applied by Grazing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Animals (ton)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Add</a:t>
                      </a:r>
                      <a:r>
                        <a:rPr lang="en-US" sz="1400" b="0" i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the amounts calculated above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24.6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Acres in the Pasture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Manure</a:t>
                      </a:r>
                      <a:r>
                        <a:rPr lang="en-U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Applied per Acre by Grazing Animals (ton/A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 smtClean="0">
                          <a:latin typeface="+mn-lt"/>
                          <a:ea typeface="Calibri"/>
                          <a:cs typeface="Times New Roman"/>
                        </a:rPr>
                        <a:t>Divide the total manure applied by grazing animals by the acres in the pasture</a:t>
                      </a:r>
                      <a:endParaRPr lang="en-US" sz="14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8.2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Maximum Allowable Rate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(ton/A)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From MMM Rates Table for horse manure</a:t>
                      </a:r>
                      <a:endParaRPr lang="en-US" sz="14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0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Allowable Mechanical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Manure Application Rate (ton/A)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Difference between the manure applied by grazing animals and the maximum</a:t>
                      </a:r>
                      <a:r>
                        <a:rPr lang="en-US" sz="1200" b="0" i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allowable rate</a:t>
                      </a:r>
                      <a:endParaRPr lang="en-US" sz="12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802" y="164773"/>
            <a:ext cx="6971168" cy="8309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en-US" sz="2400" b="1" dirty="0" smtClean="0">
                <a:latin typeface="+mn-lt"/>
              </a:rPr>
              <a:t>Rate of mechanically applied manure cannot be greater than 1.8 tons/acre.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4656" y="1317493"/>
          <a:ext cx="8686799" cy="4520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2226"/>
                <a:gridCol w="1136285"/>
                <a:gridCol w="886690"/>
                <a:gridCol w="1353128"/>
                <a:gridCol w="1126836"/>
                <a:gridCol w="1080652"/>
                <a:gridCol w="1620982"/>
              </a:tblGrid>
              <a:tr h="73419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rebuchet MS" pitchFamily="34" charset="0"/>
                        </a:rPr>
                        <a:t>Crop Group and Yield (a)</a:t>
                      </a:r>
                      <a:endParaRPr lang="en-US" sz="1000" b="1" dirty="0"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rebuchet MS" pitchFamily="34" charset="0"/>
                        </a:rPr>
                        <a:t>Manure Group (b)</a:t>
                      </a:r>
                      <a:endParaRPr lang="en-US" sz="1000" b="1" dirty="0"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rebuchet MS" pitchFamily="34" charset="0"/>
                        </a:rPr>
                        <a:t>Application Season (c )</a:t>
                      </a:r>
                      <a:endParaRPr lang="en-US" sz="1000" b="1" dirty="0"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rebuchet MS" pitchFamily="34" charset="0"/>
                        </a:rPr>
                        <a:t>Planned Application Rate from C, NBS, PI * (d)</a:t>
                      </a:r>
                      <a:endParaRPr lang="en-US" sz="1000" b="1" dirty="0"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rebuchet MS" pitchFamily="34" charset="0"/>
                        </a:rPr>
                        <a:t>Incorporation</a:t>
                      </a:r>
                      <a:r>
                        <a:rPr lang="en-US" sz="1000" b="1" baseline="0" dirty="0" smtClean="0">
                          <a:latin typeface="Trebuchet MS" pitchFamily="34" charset="0"/>
                        </a:rPr>
                        <a:t> Timing (e)</a:t>
                      </a:r>
                      <a:endParaRPr lang="en-US" sz="1000" b="1" dirty="0"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rebuchet MS" pitchFamily="34" charset="0"/>
                        </a:rPr>
                        <a:t>Commercial Fertilizer Application Rate (f)</a:t>
                      </a:r>
                      <a:endParaRPr lang="en-US" sz="1000" b="1" dirty="0"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rebuchet MS" pitchFamily="34" charset="0"/>
                        </a:rPr>
                        <a:t>Fields where this crop group can</a:t>
                      </a:r>
                      <a:r>
                        <a:rPr lang="en-US" sz="1000" b="1" baseline="0" dirty="0" smtClean="0">
                          <a:latin typeface="Trebuchet MS" pitchFamily="34" charset="0"/>
                        </a:rPr>
                        <a:t> be used (g)</a:t>
                      </a:r>
                      <a:endParaRPr lang="en-US" sz="1000" b="1" dirty="0"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</a:tr>
              <a:tr h="41462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Pasture (3 T/A)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Solid Horse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Spring, Fall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1.5</a:t>
                      </a:r>
                      <a:r>
                        <a:rPr lang="en-US" sz="1200" b="1" i="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T/A</a:t>
                      </a:r>
                    </a:p>
                    <a:p>
                      <a:pPr algn="ctr"/>
                      <a:r>
                        <a:rPr lang="en-US" sz="1200" b="1" i="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‘C’</a:t>
                      </a:r>
                      <a:endParaRPr lang="en-US" sz="1200" b="1" i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No Incorpor.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NA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Pastures 1, 2, 3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</a:tr>
              <a:tr h="486167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</a:tr>
              <a:tr h="485405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</a:tr>
              <a:tr h="489249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</a:tr>
              <a:tr h="414628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FF"/>
                        </a:solidFill>
                        <a:latin typeface="Trebuchet MS" pitchFamily="34" charset="0"/>
                      </a:endParaRPr>
                    </a:p>
                  </a:txBody>
                  <a:tcPr marL="91434" marR="91434" marT="45717" marB="45717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Manure Management Plan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Application on Pastures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Determining Mechanical Manure Application Rates Worksheets</a:t>
            </a:r>
          </a:p>
          <a:p>
            <a:pPr lvl="1"/>
            <a:r>
              <a:rPr lang="en-US" dirty="0" smtClean="0"/>
              <a:t>For pastures where there will be grazing </a:t>
            </a:r>
            <a:r>
              <a:rPr lang="en-US" b="1" dirty="0" smtClean="0"/>
              <a:t>AND</a:t>
            </a:r>
            <a:r>
              <a:rPr lang="en-US" dirty="0" smtClean="0"/>
              <a:t> mechanical manure application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Five worksheets currently available</a:t>
            </a:r>
          </a:p>
          <a:p>
            <a:pPr lvl="1"/>
            <a:r>
              <a:rPr lang="en-US" dirty="0" smtClean="0"/>
              <a:t>Beef</a:t>
            </a:r>
          </a:p>
          <a:p>
            <a:pPr lvl="1"/>
            <a:r>
              <a:rPr lang="en-US" dirty="0" smtClean="0"/>
              <a:t>Dairy</a:t>
            </a:r>
          </a:p>
          <a:p>
            <a:pPr lvl="1"/>
            <a:r>
              <a:rPr lang="en-US" dirty="0" smtClean="0"/>
              <a:t>Goat</a:t>
            </a:r>
          </a:p>
          <a:p>
            <a:pPr lvl="1"/>
            <a:r>
              <a:rPr lang="en-US" dirty="0" smtClean="0"/>
              <a:t>Horse</a:t>
            </a:r>
          </a:p>
          <a:p>
            <a:pPr lvl="1"/>
            <a:r>
              <a:rPr lang="en-US" dirty="0" smtClean="0"/>
              <a:t>Sheep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>
          <a:xfrm>
            <a:off x="202017" y="401867"/>
            <a:ext cx="3955715" cy="4533899"/>
          </a:xfrm>
        </p:spPr>
        <p:txBody>
          <a:bodyPr/>
          <a:lstStyle/>
          <a:p>
            <a:r>
              <a:rPr lang="en-US" dirty="0" smtClean="0"/>
              <a:t>Each packet includes:</a:t>
            </a:r>
          </a:p>
          <a:p>
            <a:pPr lvl="1"/>
            <a:r>
              <a:rPr lang="en-US" dirty="0" smtClean="0"/>
              <a:t>Worksheet</a:t>
            </a:r>
          </a:p>
          <a:p>
            <a:pPr lvl="1"/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" name="Content Placeholder 6" descr="Horse Pasture Mechanical Application Worksheet 2012-10 p.2.jpg"/>
          <p:cNvPicPr>
            <a:picLocks noGrp="1" noChangeAspect="1"/>
          </p:cNvPicPr>
          <p:nvPr>
            <p:ph sz="half" idx="11"/>
          </p:nvPr>
        </p:nvPicPr>
        <p:blipFill>
          <a:blip r:embed="rId2" cstate="screen"/>
          <a:stretch>
            <a:fillRect/>
          </a:stretch>
        </p:blipFill>
        <p:spPr>
          <a:xfrm>
            <a:off x="4115647" y="164361"/>
            <a:ext cx="4849776" cy="594360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orse Pasture Mechanical Application Worksheet 2012-10 p.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60115" y="235391"/>
            <a:ext cx="4491688" cy="576072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Picture 6" descr="Horse Pasture Mechanical Application Worksheet 2012-10 p.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50839" y="235389"/>
            <a:ext cx="4152291" cy="576072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Determine Maximum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Determine if the rate will be based on nitrogen or phosphorus</a:t>
            </a:r>
          </a:p>
          <a:p>
            <a:pPr lvl="1"/>
            <a:r>
              <a:rPr lang="en-US" dirty="0" smtClean="0"/>
              <a:t>Nitrogen</a:t>
            </a:r>
          </a:p>
          <a:p>
            <a:pPr lvl="2"/>
            <a:r>
              <a:rPr lang="en-US" dirty="0" smtClean="0"/>
              <a:t>Soil tests &lt;200 ppm P</a:t>
            </a:r>
          </a:p>
          <a:p>
            <a:pPr lvl="1"/>
            <a:r>
              <a:rPr lang="en-US" dirty="0" smtClean="0"/>
              <a:t>Phosphorus</a:t>
            </a:r>
          </a:p>
          <a:p>
            <a:pPr lvl="2"/>
            <a:r>
              <a:rPr lang="en-US" dirty="0" smtClean="0"/>
              <a:t>Soil tests &gt; 200 ppm P</a:t>
            </a:r>
          </a:p>
          <a:p>
            <a:pPr lvl="2"/>
            <a:r>
              <a:rPr lang="en-US" dirty="0" smtClean="0"/>
              <a:t>No soil tests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Select the Manure Application Rate Table</a:t>
            </a:r>
          </a:p>
          <a:p>
            <a:pPr lvl="1"/>
            <a:r>
              <a:rPr lang="en-US" dirty="0" smtClean="0"/>
              <a:t>Manure type</a:t>
            </a:r>
          </a:p>
          <a:p>
            <a:pPr lvl="2"/>
            <a:r>
              <a:rPr lang="en-US" dirty="0" smtClean="0"/>
              <a:t>Animal type and solid manure</a:t>
            </a:r>
          </a:p>
          <a:p>
            <a:pPr lvl="1"/>
            <a:r>
              <a:rPr lang="en-US" dirty="0" smtClean="0"/>
              <a:t>Rate basis</a:t>
            </a:r>
          </a:p>
          <a:p>
            <a:pPr lvl="2"/>
            <a:r>
              <a:rPr lang="en-US" dirty="0" smtClean="0"/>
              <a:t>Nitrogen or Crop Phosphorus Removal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Select the “Grass Hay” crop group</a:t>
            </a:r>
          </a:p>
          <a:p>
            <a:pPr lvl="1"/>
            <a:r>
              <a:rPr lang="en-US" dirty="0" smtClean="0"/>
              <a:t>Select the lowest yield for Grass Hay across the top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Determine Maximum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Under “Manure Application Method” find the application method that corresponds to when the manure will be applied</a:t>
            </a:r>
          </a:p>
          <a:p>
            <a:pPr lvl="1"/>
            <a:r>
              <a:rPr lang="en-US" dirty="0" smtClean="0"/>
              <a:t>Spring and summer applications</a:t>
            </a:r>
          </a:p>
          <a:p>
            <a:pPr lvl="2"/>
            <a:r>
              <a:rPr lang="en-US" dirty="0" smtClean="0"/>
              <a:t>Choose “Spring No Incorporation”</a:t>
            </a:r>
          </a:p>
          <a:p>
            <a:pPr lvl="1"/>
            <a:r>
              <a:rPr lang="en-US" dirty="0" smtClean="0"/>
              <a:t>Fall applications</a:t>
            </a:r>
          </a:p>
          <a:p>
            <a:pPr lvl="2"/>
            <a:r>
              <a:rPr lang="en-US" dirty="0" smtClean="0"/>
              <a:t>Choose “Fall”</a:t>
            </a:r>
          </a:p>
          <a:p>
            <a:pPr lvl="1"/>
            <a:r>
              <a:rPr lang="en-US" dirty="0" smtClean="0"/>
              <a:t>Winter applications</a:t>
            </a:r>
          </a:p>
          <a:p>
            <a:pPr lvl="2"/>
            <a:r>
              <a:rPr lang="en-US" dirty="0" smtClean="0"/>
              <a:t>Choose “Winter With Cover Crop”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Note where the application method and manure in tons/acre intersect</a:t>
            </a:r>
          </a:p>
          <a:p>
            <a:pPr lvl="1"/>
            <a:r>
              <a:rPr lang="en-US" dirty="0" smtClean="0"/>
              <a:t>This is the MAXIMUM amount of manure that can be applied per acre to the pasture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3 acre pasture</a:t>
            </a:r>
          </a:p>
          <a:p>
            <a:r>
              <a:rPr lang="en-US" dirty="0" smtClean="0"/>
              <a:t>No soil test</a:t>
            </a:r>
          </a:p>
          <a:p>
            <a:r>
              <a:rPr lang="en-US" dirty="0" smtClean="0"/>
              <a:t>Manure applied spring and fall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 smtClean="0"/>
              <a:t>3 light horses</a:t>
            </a:r>
          </a:p>
          <a:p>
            <a:pPr lvl="1"/>
            <a:r>
              <a:rPr lang="en-US" dirty="0" smtClean="0"/>
              <a:t>20 days:  &lt;8 hours</a:t>
            </a:r>
          </a:p>
          <a:p>
            <a:pPr lvl="1"/>
            <a:r>
              <a:rPr lang="en-US" dirty="0" smtClean="0"/>
              <a:t>100 days:  12 hours</a:t>
            </a:r>
          </a:p>
          <a:p>
            <a:pPr lvl="1"/>
            <a:r>
              <a:rPr lang="en-US" dirty="0" smtClean="0"/>
              <a:t>200 days:  &gt;16 hours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Horse Pasture Example</a:t>
            </a:r>
            <a:endParaRPr lang="en-US" dirty="0"/>
          </a:p>
        </p:txBody>
      </p:sp>
      <p:grpSp>
        <p:nvGrpSpPr>
          <p:cNvPr id="2" name="Group 25"/>
          <p:cNvGrpSpPr/>
          <p:nvPr/>
        </p:nvGrpSpPr>
        <p:grpSpPr>
          <a:xfrm>
            <a:off x="457200" y="3276600"/>
            <a:ext cx="8382000" cy="2847975"/>
            <a:chOff x="457200" y="3276600"/>
            <a:chExt cx="8382000" cy="2847975"/>
          </a:xfrm>
        </p:grpSpPr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57200" y="3962400"/>
              <a:ext cx="8377238" cy="21621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457200" y="3276600"/>
              <a:ext cx="8382000" cy="685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21" name="Rounded Rectangle 20"/>
          <p:cNvSpPr/>
          <p:nvPr/>
        </p:nvSpPr>
        <p:spPr>
          <a:xfrm>
            <a:off x="457200" y="5334000"/>
            <a:ext cx="1434974" cy="38779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498756" y="4191000"/>
            <a:ext cx="1158844" cy="2286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14600" y="5333999"/>
            <a:ext cx="572632" cy="405897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800916" y="4436198"/>
            <a:ext cx="271982" cy="89780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919335" y="5522614"/>
            <a:ext cx="568105" cy="528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08626" y="5569692"/>
            <a:ext cx="4426370" cy="51077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en-US" sz="2400" b="1" dirty="0" smtClean="0">
                <a:latin typeface="+mn-lt"/>
              </a:rPr>
              <a:t>Total Maximum Manure – 10 T/A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77296" y="253493"/>
          <a:ext cx="8778240" cy="5669280"/>
        </p:xfrm>
        <a:graphic>
          <a:graphicData uri="http://schemas.openxmlformats.org/drawingml/2006/table">
            <a:tbl>
              <a:tblPr/>
              <a:tblGrid>
                <a:gridCol w="2011680"/>
                <a:gridCol w="731520"/>
                <a:gridCol w="365760"/>
                <a:gridCol w="1645920"/>
                <a:gridCol w="365760"/>
                <a:gridCol w="1645920"/>
                <a:gridCol w="365760"/>
                <a:gridCol w="1645920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Tons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Days on Pasture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Number of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Animals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Tons of Manure from Grazing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LIGHT HORSES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Less than 8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.010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8-16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.020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Over 16 Hours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.030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Total Manure Applied by Grazing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Animals (ton)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Add</a:t>
                      </a:r>
                      <a:r>
                        <a:rPr lang="en-US" sz="1400" b="0" i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the amounts calculated above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Acres in the Pasture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Manure</a:t>
                      </a:r>
                      <a:r>
                        <a:rPr lang="en-U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Applied per Acre by Grazing Animals (ton/A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 smtClean="0">
                          <a:latin typeface="+mn-lt"/>
                          <a:ea typeface="Calibri"/>
                          <a:cs typeface="Times New Roman"/>
                        </a:rPr>
                        <a:t>Divide the total manure applied by grazing animals by the acres in the pasture</a:t>
                      </a:r>
                      <a:endParaRPr lang="en-US" sz="14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Maximum Allowable Rate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(ton/A)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From MMM Rates Table for horse manure</a:t>
                      </a:r>
                      <a:endParaRPr lang="en-US" sz="14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0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Allowable Mechanical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Manure Application Rate (ton/A)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Difference between the manure applied by grazing animals and the maximum</a:t>
                      </a:r>
                      <a:r>
                        <a:rPr lang="en-US" sz="1200" b="0" i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allowable rate</a:t>
                      </a:r>
                      <a:endParaRPr lang="en-US" sz="12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=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57" marR="45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Determine Grazing Manure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the “Calculation Worksheet”</a:t>
            </a:r>
          </a:p>
          <a:p>
            <a:pPr lvl="1"/>
            <a:r>
              <a:rPr lang="en-US" dirty="0" smtClean="0"/>
              <a:t>Number of animals in each group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Days out of the year each group is grazed</a:t>
            </a:r>
          </a:p>
          <a:p>
            <a:pPr lvl="2"/>
            <a:r>
              <a:rPr lang="en-US" dirty="0" smtClean="0"/>
              <a:t>Estimate to within + 10 days</a:t>
            </a:r>
          </a:p>
          <a:p>
            <a:pPr lvl="2"/>
            <a:r>
              <a:rPr lang="en-US" dirty="0" smtClean="0"/>
              <a:t>Does not have to equal 365 days if there are days when animals are not on the pasture</a:t>
            </a:r>
          </a:p>
          <a:p>
            <a:pPr lvl="2"/>
            <a:r>
              <a:rPr lang="en-US" dirty="0" smtClean="0"/>
              <a:t>If pastures are grazed differently calculate for each pasture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Multiply the following to determine the tons/acre from grazing</a:t>
            </a:r>
          </a:p>
          <a:p>
            <a:pPr lvl="2"/>
            <a:r>
              <a:rPr lang="en-US" dirty="0" smtClean="0"/>
              <a:t>Worksheet “Tons” factor</a:t>
            </a:r>
          </a:p>
          <a:p>
            <a:pPr lvl="2"/>
            <a:r>
              <a:rPr lang="en-US" dirty="0" smtClean="0"/>
              <a:t>Days on pasture</a:t>
            </a:r>
          </a:p>
          <a:p>
            <a:pPr lvl="2"/>
            <a:r>
              <a:rPr lang="en-US" dirty="0" smtClean="0"/>
              <a:t>Number of animals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Add each line to determine “Total Manure Applied by Grazing Animals”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Present and Future of Agricultural Best Management Practices&amp;quot;&quot;/&gt;&lt;property id=&quot;20307&quot; value=&quot;256&quot;/&gt;&lt;/object&gt;&lt;object type=&quot;3&quot; unique_id=&quot;10024&quot;&gt;&lt;property id=&quot;20148&quot; value=&quot;5&quot;/&gt;&lt;property id=&quot;20300&quot; value=&quot;Slide 17 - &amp;quot;College of Agricultural Sciences&amp;quot;&quot;/&gt;&lt;property id=&quot;20307&quot; value=&quot;290&quot;/&gt;&lt;/object&gt;&lt;object type=&quot;3&quot; unique_id=&quot;14301&quot;&gt;&lt;property id=&quot;20148&quot; value=&quot;5&quot;/&gt;&lt;property id=&quot;20300&quot; value=&quot;Slide 2 - &amp;quot;Nitrogen  in the Environment&amp;quot;&quot;/&gt;&lt;property id=&quot;20307&quot; value=&quot;328&quot;/&gt;&lt;/object&gt;&lt;object type=&quot;3&quot; unique_id=&quot;14302&quot;&gt;&lt;property id=&quot;20148&quot; value=&quot;5&quot;/&gt;&lt;property id=&quot;20300&quot; value=&quot;Slide 3 - &amp;quot;Phosphorus in the Environment&amp;quot;&quot;/&gt;&lt;property id=&quot;20307&quot; value=&quot;329&quot;/&gt;&lt;/object&gt;&lt;object type=&quot;3&quot; unique_id=&quot;15722&quot;&gt;&lt;property id=&quot;20148&quot; value=&quot;5&quot;/&gt;&lt;property id=&quot;20300&quot; value=&quot;Slide 4 - &amp;quot;Solving the Agriculture Nutrient Problem&amp;quot;&quot;/&gt;&lt;property id=&quot;20307&quot; value=&quot;330&quot;/&gt;&lt;/object&gt;&lt;object type=&quot;3&quot; unique_id=&quot;15723&quot;&gt;&lt;property id=&quot;20148&quot; value=&quot;5&quot;/&gt;&lt;property id=&quot;20300&quot; value=&quot;Slide 5 - &amp;quot;Solving the Agriculture Nutrient Problem&amp;quot;&quot;/&gt;&lt;property id=&quot;20307&quot; value=&quot;333&quot;/&gt;&lt;/object&gt;&lt;object type=&quot;3&quot; unique_id=&quot;15724&quot;&gt;&lt;property id=&quot;20148&quot; value=&quot;5&quot;/&gt;&lt;property id=&quot;20300&quot; value=&quot;Slide 10 - &amp;quot;Strategic Conflict between Food Production and the Environment&amp;quot;&quot;/&gt;&lt;property id=&quot;20307&quot; value=&quot;350&quot;/&gt;&lt;/object&gt;&lt;object type=&quot;3&quot; unique_id=&quot;15725&quot;&gt;&lt;property id=&quot;20148&quot; value=&quot;5&quot;/&gt;&lt;property id=&quot;20300&quot; value=&quot;Slide 11 - &amp;quot;Solving the Agriculture Nutrient Problem&amp;quot;&quot;/&gt;&lt;property id=&quot;20307&quot; value=&quot;331&quot;/&gt;&lt;/object&gt;&lt;object type=&quot;3&quot; unique_id=&quot;15726&quot;&gt;&lt;property id=&quot;20148&quot; value=&quot;5&quot;/&gt;&lt;property id=&quot;20300&quot; value=&quot;Slide 12 - &amp;quot;Strategic Conflict between Food Production and the Environment&amp;quot;&quot;/&gt;&lt;property id=&quot;20307&quot; value=&quot;351&quot;/&gt;&lt;/object&gt;&lt;object type=&quot;3&quot; unique_id=&quot;15727&quot;&gt;&lt;property id=&quot;20148&quot; value=&quot;5&quot;/&gt;&lt;property id=&quot;20300&quot; value=&quot;Slide 13 - &amp;quot;Strategic Solution to Food Production and the Environment&amp;quot;&quot;/&gt;&lt;property id=&quot;20307&quot; value=&quot;345&quot;/&gt;&lt;/object&gt;&lt;object type=&quot;3&quot; unique_id=&quot;15728&quot;&gt;&lt;property id=&quot;20148&quot; value=&quot;5&quot;/&gt;&lt;property id=&quot;20300&quot; value=&quot;Slide 14 - &amp;quot;Nutrient Management BMPs&amp;quot;&quot;/&gt;&lt;property id=&quot;20307&quot; value=&quot;342&quot;/&gt;&lt;/object&gt;&lt;object type=&quot;3&quot; unique_id=&quot;15730&quot;&gt;&lt;property id=&quot;20148&quot; value=&quot;5&quot;/&gt;&lt;property id=&quot;20300&quot; value=&quot;Slide 15 - &amp;quot;Nutrient Management Process&amp;quot;&quot;/&gt;&lt;property id=&quot;20307&quot; value=&quot;354&quot;/&gt;&lt;/object&gt;&lt;object type=&quot;3&quot; unique_id=&quot;15731&quot;&gt;&lt;property id=&quot;20148&quot; value=&quot;5&quot;/&gt;&lt;property id=&quot;20300&quot; value=&quot;Slide 16 - &amp;quot;Addressing the Real Solution to the Nutrient Management Problem?&amp;quot;&quot;/&gt;&lt;property id=&quot;20307&quot; value=&quot;355&quot;/&gt;&lt;/object&gt;&lt;object type=&quot;3&quot; unique_id=&quot;16838&quot;&gt;&lt;property id=&quot;20148&quot; value=&quot;5&quot;/&gt;&lt;property id=&quot;20300&quot; value=&quot;Slide 6 - &amp;quot;Traditional Nutrient Cycle&amp;quot;&quot;/&gt;&lt;property id=&quot;20307&quot; value=&quot;358&quot;/&gt;&lt;/object&gt;&lt;object type=&quot;3&quot; unique_id=&quot;16839&quot;&gt;&lt;property id=&quot;20148&quot; value=&quot;5&quot;/&gt;&lt;property id=&quot;20300&quot; value=&quot;Slide 7 - &amp;quot;Contemporary Nutrient Cycle&amp;quot;&quot;/&gt;&lt;property id=&quot;20307&quot; value=&quot;359&quot;/&gt;&lt;/object&gt;&lt;object type=&quot;3&quot; unique_id=&quot;16840&quot;&gt;&lt;property id=&quot;20148&quot; value=&quot;5&quot;/&gt;&lt;property id=&quot;20300&quot; value=&quot;Slide 8 - &amp;quot;Regional Nutrient Balance&amp;quot;&quot;/&gt;&lt;property id=&quot;20307&quot; value=&quot;360&quot;/&gt;&lt;/object&gt;&lt;object type=&quot;3&quot; unique_id=&quot;16841&quot;&gt;&lt;property id=&quot;20148&quot; value=&quot;5&quot;/&gt;&lt;property id=&quot;20300&quot; value=&quot;Slide 9 - &amp;quot;Nutrient Management Problems 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AS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extension-template-white</Template>
  <TotalTime>18860</TotalTime>
  <Words>1031</Words>
  <Application>Microsoft Office PowerPoint</Application>
  <PresentationFormat>On-screen Show (4:3)</PresentationFormat>
  <Paragraphs>273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CASTemplate</vt:lpstr>
      <vt:lpstr>Manure management plan summary – pasture rates</vt:lpstr>
      <vt:lpstr>Mechanical Application on Pastures</vt:lpstr>
      <vt:lpstr>PowerPoint Presentation</vt:lpstr>
      <vt:lpstr>PowerPoint Presentation</vt:lpstr>
      <vt:lpstr>Steps To Determine Maximum Rate</vt:lpstr>
      <vt:lpstr>Steps To Determine Maximum Rate</vt:lpstr>
      <vt:lpstr>Horse Pasture Example</vt:lpstr>
      <vt:lpstr>PowerPoint Presentation</vt:lpstr>
      <vt:lpstr>Steps To Determine Grazing Manure</vt:lpstr>
      <vt:lpstr>PowerPoint Presentation</vt:lpstr>
      <vt:lpstr>Steps To Determine Grazing Manure</vt:lpstr>
      <vt:lpstr>PowerPoint Presentation</vt:lpstr>
      <vt:lpstr>Determine Mechanical Manure Rate</vt:lpstr>
      <vt:lpstr>PowerPoint Presentation</vt:lpstr>
      <vt:lpstr>Manure Management Plan Summary</vt:lpstr>
    </vt:vector>
  </TitlesOfParts>
  <Company>Dept Crop &amp; Soil Sciences, PSU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A Manure Management Plan</dc:title>
  <dc:creator>Beegle &amp; Martin</dc:creator>
  <cp:lastModifiedBy>Jerry Martin</cp:lastModifiedBy>
  <cp:revision>1454</cp:revision>
  <dcterms:created xsi:type="dcterms:W3CDTF">2008-05-12T18:28:17Z</dcterms:created>
  <dcterms:modified xsi:type="dcterms:W3CDTF">2014-09-01T16:52:59Z</dcterms:modified>
</cp:coreProperties>
</file>