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1" r:id="rId1"/>
  </p:sldMasterIdLst>
  <p:notesMasterIdLst>
    <p:notesMasterId r:id="rId8"/>
  </p:notesMasterIdLst>
  <p:handoutMasterIdLst>
    <p:handoutMasterId r:id="rId9"/>
  </p:handoutMasterIdLst>
  <p:sldIdLst>
    <p:sldId id="495" r:id="rId2"/>
    <p:sldId id="807" r:id="rId3"/>
    <p:sldId id="433" r:id="rId4"/>
    <p:sldId id="806" r:id="rId5"/>
    <p:sldId id="805" r:id="rId6"/>
    <p:sldId id="802" r:id="rId7"/>
  </p:sldIdLst>
  <p:sldSz cx="9144000" cy="6858000" type="screen4x3"/>
  <p:notesSz cx="7010400" cy="92964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rry Martin" initials="gl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00"/>
    <a:srgbClr val="0000FF"/>
    <a:srgbClr val="CC9900"/>
    <a:srgbClr val="FF5050"/>
    <a:srgbClr val="0033CC"/>
    <a:srgbClr val="BBA477"/>
    <a:srgbClr val="336600"/>
    <a:srgbClr val="FF00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5540" autoAdjust="0"/>
    <p:restoredTop sz="79121" autoAdjust="0"/>
  </p:normalViewPr>
  <p:slideViewPr>
    <p:cSldViewPr snapToGrid="0"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45BCEE5-64F5-4C3A-84F6-30394E7DB2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00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BF8312-0405-43DC-8200-CC91BF8A0FE4}" type="datetimeFigureOut">
              <a:rPr lang="en-US"/>
              <a:pPr>
                <a:defRPr/>
              </a:pPr>
              <a:t>11/15/2017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831CFA7-6019-4D83-8AF6-4C2217489D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54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module is intended to provide a brief introduction to Manure Management Manual requirements regarding</a:t>
            </a:r>
            <a:r>
              <a:rPr lang="en-US" baseline="0" dirty="0" smtClean="0"/>
              <a:t> a manure management plan.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Facilitators should review and be familiar the introductory and general information pages of “Land Application of Manure” - specifically pages ii, iii, 1, 2, 24-26.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slide outlines the key manure management plan requirements.  Review</a:t>
            </a:r>
            <a:r>
              <a:rPr lang="en-US" baseline="0" dirty="0" smtClean="0"/>
              <a:t> “Land Application of Manure” pages ii and 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the three sections of “Land Application of Manure” and especially note that each section is numbered separately and that this may be somewhat confusing in referencing pages throughout the workshop.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Also, it might be helpful to note that “Land Application of Manure” is a supplement of the Manure Management Manual for Environmental Protection.  There are additional supplements to the manual.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slide is intended to provide a quick overview of the various worksheets that make up a manure management plan.  Review “Land Application of Manure” page 2 and note that some worksheets are required for all plans but others are only required if applicable.</a:t>
            </a:r>
          </a:p>
          <a:p>
            <a:endParaRPr lang="en-US" baseline="0" dirty="0" smtClean="0"/>
          </a:p>
          <a:p>
            <a:r>
              <a:rPr lang="en-US" dirty="0" smtClean="0"/>
              <a:t>It is recommended</a:t>
            </a:r>
            <a:r>
              <a:rPr lang="en-US" baseline="0" dirty="0" smtClean="0"/>
              <a:t> that workshop participants be given individual worksheets to be completed throughout the workshop rather than using the ones in the printed “Land Application of Manure” publication.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that this checklist is not part of the manure management plan but is a guide to make sure all required parts of the plan are completed.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It is recommended that this page not be completed throughout the workshop but at the end during the “Wrap-Up” module.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w/ Industry Thumbn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ooter1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857875"/>
            <a:ext cx="914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ankheadt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6988"/>
            <a:ext cx="91440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385" y="4203192"/>
            <a:ext cx="7412166" cy="1359408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8705" y="2717292"/>
            <a:ext cx="7387845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646113" y="357188"/>
            <a:ext cx="8035925" cy="731837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 anchor="ctr"/>
          <a:lstStyle>
            <a:lvl1pPr algn="l">
              <a:defRPr/>
            </a:lvl1pPr>
          </a:lstStyle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4" name="Picture 7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5546" y="356600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9875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20725" y="165893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5893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/ Science Thumbn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ooter2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857875"/>
            <a:ext cx="914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ankheadt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6988"/>
            <a:ext cx="91440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84385" y="4203192"/>
            <a:ext cx="7412166" cy="1359408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408705" y="2717292"/>
            <a:ext cx="7387845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71080"/>
            <a:ext cx="8112599" cy="731838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022" y="1733080"/>
            <a:ext cx="8114123" cy="4677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56214" y="353568"/>
            <a:ext cx="8077830" cy="731838"/>
          </a:xfrm>
        </p:spPr>
        <p:txBody>
          <a:bodyPr lIns="0" tIns="0" rIns="0" bIns="0">
            <a:normAutofit/>
          </a:bodyPr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54690" y="1331229"/>
            <a:ext cx="8077830" cy="471373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573" y="2707005"/>
            <a:ext cx="7969952" cy="1362075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861" y="1206818"/>
            <a:ext cx="7951664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w/ Bott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65662" y="2699305"/>
            <a:ext cx="8015673" cy="1362075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83951" y="1199118"/>
            <a:ext cx="7997384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71080"/>
            <a:ext cx="8112599" cy="731838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690" y="1885480"/>
            <a:ext cx="3955715" cy="45338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802430" y="1892800"/>
            <a:ext cx="3955715" cy="45338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646113" y="357188"/>
            <a:ext cx="8112125" cy="7318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algn="l">
              <a:defRPr/>
            </a:lvl1pPr>
          </a:lstStyle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7" name="Picture 7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4690" y="1271000"/>
            <a:ext cx="3955715" cy="45338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802430" y="1278320"/>
            <a:ext cx="3955715" cy="45338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5546" y="356600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32675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A86DF5-575F-43AF-B32B-16FA47EC2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dep manure management plan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Completing a Manure Management Plan Workshop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74389" y="5622202"/>
            <a:ext cx="6696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v.01.2018</a:t>
            </a:r>
            <a:endParaRPr lang="en-US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half" idx="10"/>
          </p:nvPr>
        </p:nvSpPr>
        <p:spPr>
          <a:xfrm>
            <a:off x="348343" y="1245326"/>
            <a:ext cx="4319451" cy="49377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All Animal Operations (AOs)</a:t>
            </a:r>
          </a:p>
          <a:p>
            <a:pPr lvl="1"/>
            <a:r>
              <a:rPr lang="en-US" dirty="0"/>
              <a:t>All operations generating or utilizing manure</a:t>
            </a:r>
          </a:p>
          <a:p>
            <a:pPr lvl="2"/>
            <a:r>
              <a:rPr lang="en-US" dirty="0"/>
              <a:t>Regulated by PA DEP</a:t>
            </a:r>
          </a:p>
          <a:p>
            <a:pPr lvl="8"/>
            <a:endParaRPr lang="en-US" dirty="0"/>
          </a:p>
          <a:p>
            <a:r>
              <a:rPr lang="en-US" dirty="0"/>
              <a:t>Concentrated Animal Operations (CAOs)</a:t>
            </a:r>
          </a:p>
          <a:p>
            <a:pPr lvl="1"/>
            <a:r>
              <a:rPr lang="en-US" dirty="0"/>
              <a:t>High animal density farms with &gt;2,000 lbs of livestock weight/acre</a:t>
            </a:r>
          </a:p>
          <a:p>
            <a:pPr lvl="2"/>
            <a:r>
              <a:rPr lang="en-US" dirty="0"/>
              <a:t>Regulated by PA SCC</a:t>
            </a:r>
          </a:p>
          <a:p>
            <a:pPr lvl="8"/>
            <a:endParaRPr lang="en-US" dirty="0"/>
          </a:p>
          <a:p>
            <a:r>
              <a:rPr lang="en-US" dirty="0"/>
              <a:t>Concentrated Animal Feeding Operations (CAFOs)</a:t>
            </a:r>
          </a:p>
          <a:p>
            <a:pPr lvl="1"/>
            <a:r>
              <a:rPr lang="en-US" dirty="0"/>
              <a:t>Based on animal numbers and/or animal density</a:t>
            </a:r>
          </a:p>
          <a:p>
            <a:pPr lvl="1"/>
            <a:r>
              <a:rPr lang="en-US" dirty="0"/>
              <a:t>Farms &gt;1,000 AEUs, CAOs &gt;300 AEUs, EPA head #s</a:t>
            </a:r>
          </a:p>
          <a:p>
            <a:pPr lvl="2"/>
            <a:r>
              <a:rPr lang="en-US" dirty="0"/>
              <a:t>Regulated by PA DEP (for US EPA</a:t>
            </a:r>
            <a:r>
              <a:rPr lang="en-US" dirty="0" smtClean="0"/>
              <a:t>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 Operations in Pennsylvania</a:t>
            </a:r>
            <a:endParaRPr lang="en-US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6515003" y="1804112"/>
            <a:ext cx="183774" cy="47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en-US" sz="2400" b="1" u="sng" dirty="0"/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307797" y="2790893"/>
            <a:ext cx="1006006" cy="409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 dirty="0">
              <a:solidFill>
                <a:srgbClr val="F0FC04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737463" y="1277938"/>
            <a:ext cx="4258491" cy="4248731"/>
            <a:chOff x="4737463" y="1277938"/>
            <a:chExt cx="4258491" cy="4248731"/>
          </a:xfrm>
        </p:grpSpPr>
        <p:sp>
          <p:nvSpPr>
            <p:cNvPr id="18" name="Oval 3"/>
            <p:cNvSpPr>
              <a:spLocks noChangeArrowheads="1"/>
            </p:cNvSpPr>
            <p:nvPr/>
          </p:nvSpPr>
          <p:spPr bwMode="auto">
            <a:xfrm>
              <a:off x="4737463" y="1277938"/>
              <a:ext cx="4258491" cy="4248731"/>
            </a:xfrm>
            <a:prstGeom prst="ellipse">
              <a:avLst/>
            </a:prstGeom>
            <a:solidFill>
              <a:srgbClr val="CCEC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dirty="0">
                <a:solidFill>
                  <a:srgbClr val="D2D204"/>
                </a:solidFill>
              </a:endParaRPr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5535930" y="1907380"/>
              <a:ext cx="26615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 dirty="0" smtClean="0">
                  <a:solidFill>
                    <a:srgbClr val="000000"/>
                  </a:solidFill>
                </a:rPr>
                <a:t>AOs (23,190</a:t>
              </a:r>
              <a:r>
                <a:rPr lang="en-US" sz="2400" b="1" u="sng" dirty="0">
                  <a:solidFill>
                    <a:srgbClr val="000000"/>
                  </a:solidFill>
                </a:rPr>
                <a:t>+)</a:t>
              </a:r>
            </a:p>
          </p:txBody>
        </p:sp>
      </p:grp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6210677" y="5812978"/>
            <a:ext cx="277859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/>
              <a:t>State Conservation Commission </a:t>
            </a:r>
            <a:r>
              <a:rPr lang="en-US" sz="1100" b="1" dirty="0" smtClean="0"/>
              <a:t>2017</a:t>
            </a:r>
            <a:endParaRPr lang="en-US" sz="11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5231752" y="2930637"/>
            <a:ext cx="3597106" cy="1191263"/>
            <a:chOff x="5231752" y="2930637"/>
            <a:chExt cx="3597106" cy="1191263"/>
          </a:xfrm>
        </p:grpSpPr>
        <p:sp>
          <p:nvSpPr>
            <p:cNvPr id="20" name="Oval 5"/>
            <p:cNvSpPr>
              <a:spLocks noChangeArrowheads="1"/>
            </p:cNvSpPr>
            <p:nvPr/>
          </p:nvSpPr>
          <p:spPr bwMode="auto">
            <a:xfrm>
              <a:off x="5231752" y="3156428"/>
              <a:ext cx="982241" cy="965472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6167301" y="2930637"/>
              <a:ext cx="26615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 dirty="0" smtClean="0">
                  <a:solidFill>
                    <a:srgbClr val="C00000"/>
                  </a:solidFill>
                </a:rPr>
                <a:t>CAOs </a:t>
              </a:r>
              <a:r>
                <a:rPr lang="en-US" sz="2400" b="1" u="sng" dirty="0" smtClean="0">
                  <a:solidFill>
                    <a:srgbClr val="C00000"/>
                  </a:solidFill>
                </a:rPr>
                <a:t>(1003</a:t>
              </a:r>
              <a:r>
                <a:rPr lang="en-US" sz="2400" b="1" u="sng" dirty="0" smtClean="0">
                  <a:solidFill>
                    <a:srgbClr val="C00000"/>
                  </a:solidFill>
                </a:rPr>
                <a:t>+)</a:t>
              </a:r>
              <a:endParaRPr lang="en-US" sz="2400" b="1" u="sng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688019" y="3577695"/>
            <a:ext cx="2668732" cy="837035"/>
            <a:chOff x="5688019" y="3577695"/>
            <a:chExt cx="2668732" cy="837035"/>
          </a:xfrm>
        </p:grpSpPr>
        <p:sp>
          <p:nvSpPr>
            <p:cNvPr id="22" name="Oval 7"/>
            <p:cNvSpPr>
              <a:spLocks noChangeArrowheads="1"/>
            </p:cNvSpPr>
            <p:nvPr/>
          </p:nvSpPr>
          <p:spPr bwMode="auto">
            <a:xfrm>
              <a:off x="5688019" y="3577695"/>
              <a:ext cx="608356" cy="578627"/>
            </a:xfrm>
            <a:prstGeom prst="ellipse">
              <a:avLst/>
            </a:prstGeom>
            <a:solidFill>
              <a:srgbClr val="3F31FB">
                <a:alpha val="50195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" name="Rectangle 8"/>
            <p:cNvSpPr>
              <a:spLocks noChangeArrowheads="1"/>
            </p:cNvSpPr>
            <p:nvPr/>
          </p:nvSpPr>
          <p:spPr bwMode="auto">
            <a:xfrm>
              <a:off x="6144286" y="3953065"/>
              <a:ext cx="22124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u="sng" dirty="0">
                  <a:solidFill>
                    <a:srgbClr val="0C028A"/>
                  </a:solidFill>
                </a:rPr>
                <a:t>CAFOs </a:t>
              </a:r>
              <a:r>
                <a:rPr lang="en-US" sz="2400" b="1" u="sng" dirty="0" smtClean="0">
                  <a:solidFill>
                    <a:srgbClr val="0C028A"/>
                  </a:solidFill>
                </a:rPr>
                <a:t>(</a:t>
              </a:r>
              <a:r>
                <a:rPr lang="en-US" sz="2400" b="1" u="sng" dirty="0" smtClean="0">
                  <a:solidFill>
                    <a:srgbClr val="0C028A"/>
                  </a:solidFill>
                </a:rPr>
                <a:t>42</a:t>
              </a:r>
              <a:r>
                <a:rPr lang="en-US" sz="2400" b="1" u="sng" dirty="0" smtClean="0">
                  <a:solidFill>
                    <a:srgbClr val="0C028A"/>
                  </a:solidFill>
                </a:rPr>
                <a:t>9</a:t>
              </a:r>
              <a:r>
                <a:rPr lang="en-US" sz="2400" b="1" u="sng" dirty="0" smtClean="0">
                  <a:solidFill>
                    <a:srgbClr val="0C028A"/>
                  </a:solidFill>
                </a:rPr>
                <a:t>+)</a:t>
              </a:r>
              <a:endParaRPr lang="en-US" sz="2400" b="1" dirty="0">
                <a:solidFill>
                  <a:srgbClr val="9B93F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459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Manure Management Plan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Every PA farm that produces or land applies manure must have and implement a written Manure Management Plan (MMPs)</a:t>
            </a:r>
          </a:p>
          <a:p>
            <a:pPr lvl="1"/>
            <a:r>
              <a:rPr lang="en-US" dirty="0" smtClean="0"/>
              <a:t>Includes imported manure</a:t>
            </a:r>
          </a:p>
          <a:p>
            <a:pPr lvl="1"/>
            <a:r>
              <a:rPr lang="en-US" dirty="0" smtClean="0"/>
              <a:t>Includes pastures and animal concentration areas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MMPs can be prepared by the farmer or by a trained individual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The MMP format and worksheets from the Manual must be followed unless an alternative is approved by DEP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MMPs do not need to be submitted for approval</a:t>
            </a:r>
          </a:p>
          <a:p>
            <a:pPr lvl="1"/>
            <a:r>
              <a:rPr lang="en-US" dirty="0" smtClean="0"/>
              <a:t>But must be available to DEP or Conservation District staff on request for inspection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Records of MMP implementation must be kept on the farm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1"/>
          </p:nvPr>
        </p:nvSpPr>
        <p:spPr>
          <a:xfrm>
            <a:off x="4802430" y="1278320"/>
            <a:ext cx="3955715" cy="482371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Part I</a:t>
            </a:r>
          </a:p>
          <a:p>
            <a:pPr lvl="1"/>
            <a:r>
              <a:rPr lang="en-US" dirty="0" smtClean="0"/>
              <a:t>Requirements for Manure Management Plans (MMPs)</a:t>
            </a:r>
          </a:p>
          <a:p>
            <a:pPr lvl="1"/>
            <a:r>
              <a:rPr lang="en-US" dirty="0" smtClean="0"/>
              <a:t>MMP Guidance &amp; Instructions</a:t>
            </a:r>
          </a:p>
          <a:p>
            <a:pPr lvl="2"/>
            <a:r>
              <a:rPr lang="en-US" dirty="0" smtClean="0"/>
              <a:t>MMP Worksheet Examples</a:t>
            </a:r>
          </a:p>
          <a:p>
            <a:pPr lvl="1"/>
            <a:r>
              <a:rPr lang="en-US" dirty="0" smtClean="0"/>
              <a:t>Glossary</a:t>
            </a:r>
          </a:p>
          <a:p>
            <a:pPr lvl="8"/>
            <a:endParaRPr lang="en-US" dirty="0" smtClean="0"/>
          </a:p>
          <a:p>
            <a:r>
              <a:rPr lang="en-US" b="1" dirty="0" smtClean="0"/>
              <a:t>Part II</a:t>
            </a:r>
          </a:p>
          <a:p>
            <a:pPr lvl="1"/>
            <a:r>
              <a:rPr lang="en-US" b="1" dirty="0" smtClean="0"/>
              <a:t>Manure Management Plan Workbook</a:t>
            </a:r>
          </a:p>
          <a:p>
            <a:pPr lvl="2"/>
            <a:r>
              <a:rPr lang="en-US" dirty="0" smtClean="0"/>
              <a:t>Planning Checklist</a:t>
            </a:r>
          </a:p>
          <a:p>
            <a:pPr lvl="2"/>
            <a:r>
              <a:rPr lang="en-US" dirty="0" smtClean="0"/>
              <a:t>MMP Worksheets</a:t>
            </a:r>
          </a:p>
          <a:p>
            <a:pPr lvl="2"/>
            <a:r>
              <a:rPr lang="en-US" dirty="0" smtClean="0"/>
              <a:t>Recordkeeping Forms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Part III</a:t>
            </a:r>
          </a:p>
          <a:p>
            <a:pPr lvl="1"/>
            <a:r>
              <a:rPr lang="en-US" dirty="0" smtClean="0"/>
              <a:t>Appendix 1: Manure Application Rate Tables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Application of Manure</a:t>
            </a:r>
            <a:endParaRPr lang="en-US" dirty="0"/>
          </a:p>
        </p:txBody>
      </p:sp>
      <p:pic>
        <p:nvPicPr>
          <p:cNvPr id="10" name="Content Placeholder 8" descr="Land Application of Manure (printing.2)_Page_01.jpg"/>
          <p:cNvPicPr>
            <a:picLocks noChangeAspect="1"/>
          </p:cNvPicPr>
          <p:nvPr/>
        </p:nvPicPr>
        <p:blipFill>
          <a:blip r:embed="rId3" cstate="screen">
            <a:duotone>
              <a:prstClr val="black"/>
              <a:schemeClr val="bg2">
                <a:lumMod val="90000"/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627792" y="1149669"/>
            <a:ext cx="3815541" cy="493776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4802430" y="1278320"/>
            <a:ext cx="3955715" cy="484182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Farm Map</a:t>
            </a:r>
          </a:p>
          <a:p>
            <a:pPr lvl="8"/>
            <a:endParaRPr lang="en-US" dirty="0" smtClean="0"/>
          </a:p>
          <a:p>
            <a:r>
              <a:rPr lang="en-US" b="1" dirty="0" smtClean="0"/>
              <a:t>MMP Worksheets</a:t>
            </a:r>
          </a:p>
          <a:p>
            <a:pPr lvl="1"/>
            <a:r>
              <a:rPr lang="en-US" dirty="0" smtClean="0"/>
              <a:t>Contact Information Page</a:t>
            </a:r>
          </a:p>
          <a:p>
            <a:pPr lvl="1"/>
            <a:r>
              <a:rPr lang="en-US" dirty="0" smtClean="0"/>
              <a:t>Operation Information Page</a:t>
            </a:r>
          </a:p>
          <a:p>
            <a:pPr lvl="1"/>
            <a:r>
              <a:rPr lang="en-US" dirty="0" smtClean="0"/>
              <a:t>Environmentally Sensitive Areas Worksheet</a:t>
            </a:r>
          </a:p>
          <a:p>
            <a:pPr lvl="1"/>
            <a:r>
              <a:rPr lang="en-US" dirty="0" smtClean="0"/>
              <a:t>Winter Application Worksheet</a:t>
            </a:r>
          </a:p>
          <a:p>
            <a:pPr lvl="1"/>
            <a:r>
              <a:rPr lang="en-US" dirty="0" smtClean="0"/>
              <a:t>Manure Management Plan Summary</a:t>
            </a:r>
          </a:p>
          <a:p>
            <a:pPr lvl="1"/>
            <a:r>
              <a:rPr lang="en-US" dirty="0" smtClean="0"/>
              <a:t>Manure Storage Facilities Worksheet</a:t>
            </a:r>
          </a:p>
          <a:p>
            <a:pPr lvl="1"/>
            <a:r>
              <a:rPr lang="en-US" dirty="0" smtClean="0"/>
              <a:t>Pasture Management Worksheet</a:t>
            </a:r>
          </a:p>
          <a:p>
            <a:pPr lvl="1"/>
            <a:r>
              <a:rPr lang="en-US" dirty="0" smtClean="0"/>
              <a:t>Animal Concentration Areas Worksheet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MMP Recordkeeping Forms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MMP Checklist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Manure Management Plan</a:t>
            </a:r>
            <a:endParaRPr lang="en-US" dirty="0"/>
          </a:p>
        </p:txBody>
      </p:sp>
      <p:pic>
        <p:nvPicPr>
          <p:cNvPr id="9" name="Content Placeholder 4" descr="Land Application of Manure (printing.2)_Page_3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 bwMode="auto">
          <a:xfrm>
            <a:off x="688752" y="1123887"/>
            <a:ext cx="3815541" cy="493776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Manure Management Plan Checklist (p.1)</a:t>
            </a:r>
            <a:endParaRPr lang="en-US" sz="3600" dirty="0"/>
          </a:p>
        </p:txBody>
      </p:sp>
      <p:pic>
        <p:nvPicPr>
          <p:cNvPr id="5" name="Picture 4" descr="Manure Management Plan Checklist (cropped)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865049" y="1088571"/>
            <a:ext cx="5414618" cy="50292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he Present and Future of Agricultural Best Management Practices&amp;quot;&quot;/&gt;&lt;property id=&quot;20307&quot; value=&quot;256&quot;/&gt;&lt;/object&gt;&lt;object type=&quot;3&quot; unique_id=&quot;10024&quot;&gt;&lt;property id=&quot;20148&quot; value=&quot;5&quot;/&gt;&lt;property id=&quot;20300&quot; value=&quot;Slide 17 - &amp;quot;College of Agricultural Sciences&amp;quot;&quot;/&gt;&lt;property id=&quot;20307&quot; value=&quot;290&quot;/&gt;&lt;/object&gt;&lt;object type=&quot;3&quot; unique_id=&quot;14301&quot;&gt;&lt;property id=&quot;20148&quot; value=&quot;5&quot;/&gt;&lt;property id=&quot;20300&quot; value=&quot;Slide 2 - &amp;quot;Nitrogen  in the Environment&amp;quot;&quot;/&gt;&lt;property id=&quot;20307&quot; value=&quot;328&quot;/&gt;&lt;/object&gt;&lt;object type=&quot;3&quot; unique_id=&quot;14302&quot;&gt;&lt;property id=&quot;20148&quot; value=&quot;5&quot;/&gt;&lt;property id=&quot;20300&quot; value=&quot;Slide 3 - &amp;quot;Phosphorus in the Environment&amp;quot;&quot;/&gt;&lt;property id=&quot;20307&quot; value=&quot;329&quot;/&gt;&lt;/object&gt;&lt;object type=&quot;3&quot; unique_id=&quot;15722&quot;&gt;&lt;property id=&quot;20148&quot; value=&quot;5&quot;/&gt;&lt;property id=&quot;20300&quot; value=&quot;Slide 4 - &amp;quot;Solving the Agriculture Nutrient Problem&amp;quot;&quot;/&gt;&lt;property id=&quot;20307&quot; value=&quot;330&quot;/&gt;&lt;/object&gt;&lt;object type=&quot;3&quot; unique_id=&quot;15723&quot;&gt;&lt;property id=&quot;20148&quot; value=&quot;5&quot;/&gt;&lt;property id=&quot;20300&quot; value=&quot;Slide 5 - &amp;quot;Solving the Agriculture Nutrient Problem&amp;quot;&quot;/&gt;&lt;property id=&quot;20307&quot; value=&quot;333&quot;/&gt;&lt;/object&gt;&lt;object type=&quot;3&quot; unique_id=&quot;15724&quot;&gt;&lt;property id=&quot;20148&quot; value=&quot;5&quot;/&gt;&lt;property id=&quot;20300&quot; value=&quot;Slide 10 - &amp;quot;Strategic Conflict between Food Production and the Environment&amp;quot;&quot;/&gt;&lt;property id=&quot;20307&quot; value=&quot;350&quot;/&gt;&lt;/object&gt;&lt;object type=&quot;3&quot; unique_id=&quot;15725&quot;&gt;&lt;property id=&quot;20148&quot; value=&quot;5&quot;/&gt;&lt;property id=&quot;20300&quot; value=&quot;Slide 11 - &amp;quot;Solving the Agriculture Nutrient Problem&amp;quot;&quot;/&gt;&lt;property id=&quot;20307&quot; value=&quot;331&quot;/&gt;&lt;/object&gt;&lt;object type=&quot;3&quot; unique_id=&quot;15726&quot;&gt;&lt;property id=&quot;20148&quot; value=&quot;5&quot;/&gt;&lt;property id=&quot;20300&quot; value=&quot;Slide 12 - &amp;quot;Strategic Conflict between Food Production and the Environment&amp;quot;&quot;/&gt;&lt;property id=&quot;20307&quot; value=&quot;351&quot;/&gt;&lt;/object&gt;&lt;object type=&quot;3&quot; unique_id=&quot;15727&quot;&gt;&lt;property id=&quot;20148&quot; value=&quot;5&quot;/&gt;&lt;property id=&quot;20300&quot; value=&quot;Slide 13 - &amp;quot;Strategic Solution to Food Production and the Environment&amp;quot;&quot;/&gt;&lt;property id=&quot;20307&quot; value=&quot;345&quot;/&gt;&lt;/object&gt;&lt;object type=&quot;3&quot; unique_id=&quot;15728&quot;&gt;&lt;property id=&quot;20148&quot; value=&quot;5&quot;/&gt;&lt;property id=&quot;20300&quot; value=&quot;Slide 14 - &amp;quot;Nutrient Management BMPs&amp;quot;&quot;/&gt;&lt;property id=&quot;20307&quot; value=&quot;342&quot;/&gt;&lt;/object&gt;&lt;object type=&quot;3&quot; unique_id=&quot;15730&quot;&gt;&lt;property id=&quot;20148&quot; value=&quot;5&quot;/&gt;&lt;property id=&quot;20300&quot; value=&quot;Slide 15 - &amp;quot;Nutrient Management Process&amp;quot;&quot;/&gt;&lt;property id=&quot;20307&quot; value=&quot;354&quot;/&gt;&lt;/object&gt;&lt;object type=&quot;3&quot; unique_id=&quot;15731&quot;&gt;&lt;property id=&quot;20148&quot; value=&quot;5&quot;/&gt;&lt;property id=&quot;20300&quot; value=&quot;Slide 16 - &amp;quot;Addressing the Real Solution to the Nutrient Management Problem?&amp;quot;&quot;/&gt;&lt;property id=&quot;20307&quot; value=&quot;355&quot;/&gt;&lt;/object&gt;&lt;object type=&quot;3&quot; unique_id=&quot;16838&quot;&gt;&lt;property id=&quot;20148&quot; value=&quot;5&quot;/&gt;&lt;property id=&quot;20300&quot; value=&quot;Slide 6 - &amp;quot;Traditional Nutrient Cycle&amp;quot;&quot;/&gt;&lt;property id=&quot;20307&quot; value=&quot;358&quot;/&gt;&lt;/object&gt;&lt;object type=&quot;3&quot; unique_id=&quot;16839&quot;&gt;&lt;property id=&quot;20148&quot; value=&quot;5&quot;/&gt;&lt;property id=&quot;20300&quot; value=&quot;Slide 7 - &amp;quot;Contemporary Nutrient Cycle&amp;quot;&quot;/&gt;&lt;property id=&quot;20307&quot; value=&quot;359&quot;/&gt;&lt;/object&gt;&lt;object type=&quot;3&quot; unique_id=&quot;16840&quot;&gt;&lt;property id=&quot;20148&quot; value=&quot;5&quot;/&gt;&lt;property id=&quot;20300&quot; value=&quot;Slide 8 - &amp;quot;Regional Nutrient Balance&amp;quot;&quot;/&gt;&lt;property id=&quot;20307&quot; value=&quot;360&quot;/&gt;&lt;/object&gt;&lt;object type=&quot;3&quot; unique_id=&quot;16841&quot;&gt;&lt;property id=&quot;20148&quot; value=&quot;5&quot;/&gt;&lt;property id=&quot;20300&quot; value=&quot;Slide 9 - &amp;quot;Nutrient Management Problems 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AS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extension-template-white</Template>
  <TotalTime>18686</TotalTime>
  <Words>573</Words>
  <Application>Microsoft Office PowerPoint</Application>
  <PresentationFormat>On-screen Show (4:3)</PresentationFormat>
  <Paragraphs>83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CASTemplate</vt:lpstr>
      <vt:lpstr>Introduction to dep manure management plan</vt:lpstr>
      <vt:lpstr>Animal Operations in Pennsylvania</vt:lpstr>
      <vt:lpstr>Manure Management Plan Requirements</vt:lpstr>
      <vt:lpstr>Land Application of Manure</vt:lpstr>
      <vt:lpstr>Manure Management Plan</vt:lpstr>
      <vt:lpstr>Manure Management Plan Checklist (p.1)</vt:lpstr>
    </vt:vector>
  </TitlesOfParts>
  <Company>Dept Crop &amp; Soil Sciences, PSU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Completing A Manure Management Plan</dc:title>
  <dc:creator>Beegle &amp; Martin</dc:creator>
  <cp:lastModifiedBy>Jerry Martin</cp:lastModifiedBy>
  <cp:revision>1413</cp:revision>
  <dcterms:created xsi:type="dcterms:W3CDTF">2008-05-12T18:28:17Z</dcterms:created>
  <dcterms:modified xsi:type="dcterms:W3CDTF">2017-11-15T13:54:38Z</dcterms:modified>
</cp:coreProperties>
</file>