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1" r:id="rId1"/>
  </p:sldMasterIdLst>
  <p:notesMasterIdLst>
    <p:notesMasterId r:id="rId8"/>
  </p:notesMasterIdLst>
  <p:handoutMasterIdLst>
    <p:handoutMasterId r:id="rId9"/>
  </p:handoutMasterIdLst>
  <p:sldIdLst>
    <p:sldId id="825" r:id="rId2"/>
    <p:sldId id="826" r:id="rId3"/>
    <p:sldId id="827" r:id="rId4"/>
    <p:sldId id="828" r:id="rId5"/>
    <p:sldId id="834" r:id="rId6"/>
    <p:sldId id="835" r:id="rId7"/>
  </p:sldIdLst>
  <p:sldSz cx="9144000" cy="6858000" type="screen4x3"/>
  <p:notesSz cx="7010400" cy="9296400"/>
  <p:custDataLst>
    <p:tags r:id="rId1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ry Martin" initials="gl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6600"/>
    <a:srgbClr val="0000FF"/>
    <a:srgbClr val="CC9900"/>
    <a:srgbClr val="FF5050"/>
    <a:srgbClr val="0033CC"/>
    <a:srgbClr val="BBA477"/>
    <a:srgbClr val="336600"/>
    <a:srgbClr val="FF00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540" autoAdjust="0"/>
    <p:restoredTop sz="79121" autoAdjust="0"/>
  </p:normalViewPr>
  <p:slideViewPr>
    <p:cSldViewPr snapToGrid="0">
      <p:cViewPr varScale="1">
        <p:scale>
          <a:sx n="86" d="100"/>
          <a:sy n="86" d="100"/>
        </p:scale>
        <p:origin x="-414" y="-78"/>
      </p:cViewPr>
      <p:guideLst>
        <p:guide orient="horz" pos="2160"/>
        <p:guide pos="2880"/>
      </p:guideLst>
    </p:cSldViewPr>
  </p:slideViewPr>
  <p:notesTextViewPr>
    <p:cViewPr>
      <p:scale>
        <a:sx n="100" d="100"/>
        <a:sy n="100" d="100"/>
      </p:scale>
      <p:origin x="0" y="0"/>
    </p:cViewPr>
  </p:notesTextViewPr>
  <p:sorterViewPr>
    <p:cViewPr>
      <p:scale>
        <a:sx n="142" d="100"/>
        <a:sy n="142" d="100"/>
      </p:scale>
      <p:origin x="0" y="0"/>
    </p:cViewPr>
  </p:sorterViewPr>
  <p:notesViewPr>
    <p:cSldViewPr snapToGrid="0">
      <p:cViewPr varScale="1">
        <p:scale>
          <a:sx n="81" d="100"/>
          <a:sy n="81" d="100"/>
        </p:scale>
        <p:origin x="-20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3150" tIns="46576" rIns="93150" bIns="46576" rtlCol="0"/>
          <a:lstStyle>
            <a:lvl1pPr algn="l">
              <a:defRPr sz="1200">
                <a:latin typeface="Arial" charset="0"/>
              </a:defRPr>
            </a:lvl1pPr>
          </a:lstStyle>
          <a:p>
            <a:pPr>
              <a:defRPr/>
            </a:pPr>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3150" tIns="46576" rIns="93150" bIns="46576" rtlCol="0"/>
          <a:lstStyle>
            <a:lvl1pPr algn="r">
              <a:defRPr sz="1200">
                <a:latin typeface="Arial" charset="0"/>
              </a:defRPr>
            </a:lvl1pPr>
          </a:lstStyle>
          <a:p>
            <a:pPr>
              <a:defRPr/>
            </a:pPr>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3150" tIns="46576" rIns="93150" bIns="46576" rtlCol="0" anchor="b"/>
          <a:lstStyle>
            <a:lvl1pPr algn="l">
              <a:defRPr sz="12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3150" tIns="46576" rIns="93150" bIns="46576" rtlCol="0" anchor="b"/>
          <a:lstStyle>
            <a:lvl1pPr algn="r">
              <a:defRPr sz="1200">
                <a:latin typeface="Arial" charset="0"/>
              </a:defRPr>
            </a:lvl1pPr>
          </a:lstStyle>
          <a:p>
            <a:pPr>
              <a:defRPr/>
            </a:pPr>
            <a:fld id="{245BCEE5-64F5-4C3A-84F6-30394E7DB2C9}" type="slidenum">
              <a:rPr lang="en-US"/>
              <a:pPr>
                <a:defRPr/>
              </a:pPr>
              <a:t>‹#›</a:t>
            </a:fld>
            <a:endParaRPr lang="en-US" dirty="0"/>
          </a:p>
        </p:txBody>
      </p:sp>
    </p:spTree>
    <p:extLst>
      <p:ext uri="{BB962C8B-B14F-4D97-AF65-F5344CB8AC3E}">
        <p14:creationId xmlns:p14="http://schemas.microsoft.com/office/powerpoint/2010/main" val="3944262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3150" tIns="46576" rIns="93150" bIns="46576"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970339" y="0"/>
            <a:ext cx="3038475" cy="465138"/>
          </a:xfrm>
          <a:prstGeom prst="rect">
            <a:avLst/>
          </a:prstGeom>
        </p:spPr>
        <p:txBody>
          <a:bodyPr vert="horz" lIns="93150" tIns="46576" rIns="93150" bIns="46576" rtlCol="0"/>
          <a:lstStyle>
            <a:lvl1pPr algn="r">
              <a:defRPr sz="1200">
                <a:latin typeface="Arial" charset="0"/>
              </a:defRPr>
            </a:lvl1pPr>
          </a:lstStyle>
          <a:p>
            <a:pPr>
              <a:defRPr/>
            </a:pPr>
            <a:fld id="{B7BF8312-0405-43DC-8200-CC91BF8A0FE4}" type="datetimeFigureOut">
              <a:rPr lang="en-US"/>
              <a:pPr>
                <a:defRPr/>
              </a:pPr>
              <a:t>9/1/2014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0" tIns="46576" rIns="93150" bIns="46576" rtlCol="0" anchor="ctr"/>
          <a:lstStyle/>
          <a:p>
            <a:pPr lvl="0"/>
            <a:endParaRPr lang="en-US" noProof="0" dirty="0" smtClean="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3150" tIns="46576" rIns="93150" bIns="4657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3150" tIns="46576" rIns="93150" bIns="46576"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3150" tIns="46576" rIns="93150" bIns="46576" rtlCol="0" anchor="b"/>
          <a:lstStyle>
            <a:lvl1pPr algn="r">
              <a:defRPr sz="1200">
                <a:latin typeface="Arial" charset="0"/>
              </a:defRPr>
            </a:lvl1pPr>
          </a:lstStyle>
          <a:p>
            <a:pPr>
              <a:defRPr/>
            </a:pPr>
            <a:fld id="{0831CFA7-6019-4D83-8AF6-4C2217489D62}" type="slidenum">
              <a:rPr lang="en-US"/>
              <a:pPr>
                <a:defRPr/>
              </a:pPr>
              <a:t>‹#›</a:t>
            </a:fld>
            <a:endParaRPr lang="en-US" dirty="0"/>
          </a:p>
        </p:txBody>
      </p:sp>
    </p:spTree>
    <p:extLst>
      <p:ext uri="{BB962C8B-B14F-4D97-AF65-F5344CB8AC3E}">
        <p14:creationId xmlns:p14="http://schemas.microsoft.com/office/powerpoint/2010/main" val="2926991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introduces the Farm Map compon</a:t>
            </a:r>
            <a:r>
              <a:rPr lang="en-US" baseline="0" dirty="0" smtClean="0"/>
              <a:t>ent of a manure management plan.  The primary focus is on what is required to be on the farm map.</a:t>
            </a:r>
          </a:p>
          <a:p>
            <a:endParaRPr lang="en-US" baseline="0" dirty="0" smtClean="0"/>
          </a:p>
          <a:p>
            <a:r>
              <a:rPr lang="en-US" baseline="0" dirty="0" smtClean="0"/>
              <a:t>Fully completing the farm map during the workshop will be very challenging and in most cases not achievable.  Facilitators should give adequate time before the workshop considering how this component will be handled.  Making sure farmers come with good maps is on approach.  The other is to print out maps for each farmer beforehand and providing them to the farmers during the workshop.</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Facilitators should review and be familiar the guidance on pages 13 and 14 of “Land Application of Manure”.</a:t>
            </a:r>
            <a:endParaRPr lang="en-US" dirty="0"/>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covers the base information required</a:t>
            </a:r>
            <a:r>
              <a:rPr lang="en-US" baseline="0" dirty="0" smtClean="0"/>
              <a:t> on the farm map.  This information most likely will be applicable to all farms.</a:t>
            </a:r>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notes the other map information that</a:t>
            </a:r>
            <a:r>
              <a:rPr lang="en-US" baseline="0" dirty="0" smtClean="0"/>
              <a:t> is required to be on the manure management plan map.  Not all farms will be have all of these map features.</a:t>
            </a:r>
          </a:p>
          <a:p>
            <a:endParaRPr lang="en-US" baseline="0" dirty="0" smtClean="0"/>
          </a:p>
          <a:p>
            <a:r>
              <a:rPr lang="en-US" baseline="0" dirty="0" smtClean="0"/>
              <a:t>Facilitators should explain that opportunity will be given throughout the workshops for these additional map features to be added.</a:t>
            </a:r>
            <a:endParaRPr lang="en-US" dirty="0"/>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a:t>
            </a:r>
            <a:r>
              <a:rPr lang="en-US" baseline="0" dirty="0" smtClean="0"/>
              <a:t> review of possible sources of farm maps.</a:t>
            </a:r>
            <a:endParaRPr lang="en-US" dirty="0"/>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purpose</a:t>
            </a:r>
            <a:r>
              <a:rPr lang="en-US" baseline="0" dirty="0" smtClean="0"/>
              <a:t> of this slide is to introduce PAOneStop not to explain or review it in any depth.</a:t>
            </a:r>
            <a:endParaRPr lang="en-US" dirty="0"/>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exercise should focus the</a:t>
            </a:r>
            <a:r>
              <a:rPr lang="en-US" baseline="0" dirty="0" smtClean="0"/>
              <a:t> base information is noted on the farm map.</a:t>
            </a:r>
          </a:p>
          <a:p>
            <a:endParaRPr lang="en-US" baseline="0" dirty="0" smtClean="0"/>
          </a:p>
          <a:p>
            <a:r>
              <a:rPr lang="en-US" baseline="0" dirty="0" smtClean="0"/>
              <a:t>Facilitators should be disciplined to not take too much time on this exercise.</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Facilitators may want to refer participants to the completed example of the Farm Map.  This is page 14 in “Land Application of Manure” and page 7 of the Manure Management Plan Workbook section.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831CFA7-6019-4D83-8AF6-4C2217489D62}" type="slidenum">
              <a:rPr lang="en-US" smtClean="0"/>
              <a:pPr>
                <a:defRPr/>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Slide w/ Industry Thumbnails">
    <p:spTree>
      <p:nvGrpSpPr>
        <p:cNvPr id="1" name=""/>
        <p:cNvGrpSpPr/>
        <p:nvPr/>
      </p:nvGrpSpPr>
      <p:grpSpPr>
        <a:xfrm>
          <a:off x="0" y="0"/>
          <a:ext cx="0" cy="0"/>
          <a:chOff x="0" y="0"/>
          <a:chExt cx="0" cy="0"/>
        </a:xfrm>
      </p:grpSpPr>
      <p:pic>
        <p:nvPicPr>
          <p:cNvPr id="4" name="Picture 6" descr="Footer1.jpg"/>
          <p:cNvPicPr>
            <a:picLocks noChangeAspect="1"/>
          </p:cNvPicPr>
          <p:nvPr/>
        </p:nvPicPr>
        <p:blipFill>
          <a:blip r:embed="rId2" cstate="screen"/>
          <a:srcRect/>
          <a:stretch>
            <a:fillRect/>
          </a:stretch>
        </p:blipFill>
        <p:spPr bwMode="auto">
          <a:xfrm>
            <a:off x="0" y="5857875"/>
            <a:ext cx="9144000" cy="1027113"/>
          </a:xfrm>
          <a:prstGeom prst="rect">
            <a:avLst/>
          </a:prstGeom>
          <a:noFill/>
          <a:ln w="9525">
            <a:noFill/>
            <a:miter lim="800000"/>
            <a:headEnd/>
            <a:tailEnd/>
          </a:ln>
        </p:spPr>
      </p:pic>
      <p:pic>
        <p:nvPicPr>
          <p:cNvPr id="5" name="Picture 7" descr="blankheadt.jpg"/>
          <p:cNvPicPr>
            <a:picLocks noChangeAspect="1"/>
          </p:cNvPicPr>
          <p:nvPr/>
        </p:nvPicPr>
        <p:blipFill>
          <a:blip r:embed="rId3" cstate="screen"/>
          <a:srcRect/>
          <a:stretch>
            <a:fillRect/>
          </a:stretch>
        </p:blipFill>
        <p:spPr bwMode="auto">
          <a:xfrm>
            <a:off x="0" y="-26988"/>
            <a:ext cx="9144000" cy="627063"/>
          </a:xfrm>
          <a:prstGeom prst="rect">
            <a:avLst/>
          </a:prstGeom>
          <a:noFill/>
          <a:ln w="9525">
            <a:noFill/>
            <a:miter lim="800000"/>
            <a:headEnd/>
            <a:tailEnd/>
          </a:ln>
        </p:spPr>
      </p:pic>
      <p:sp>
        <p:nvSpPr>
          <p:cNvPr id="2" name="Title 1"/>
          <p:cNvSpPr>
            <a:spLocks noGrp="1"/>
          </p:cNvSpPr>
          <p:nvPr>
            <p:ph type="title"/>
          </p:nvPr>
        </p:nvSpPr>
        <p:spPr>
          <a:xfrm>
            <a:off x="1384385" y="4203192"/>
            <a:ext cx="7412166" cy="1359408"/>
          </a:xfrm>
        </p:spPr>
        <p:txBody>
          <a:bodyPr lIns="0" tIns="0" rIns="0" bIns="0"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408705" y="2717292"/>
            <a:ext cx="7387845" cy="1500187"/>
          </a:xfrm>
        </p:spPr>
        <p:txBody>
          <a:bodyPr lIns="0" tIns="0" rIns="0"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w/ Bottom Bar">
    <p:spTree>
      <p:nvGrpSpPr>
        <p:cNvPr id="1" name=""/>
        <p:cNvGrpSpPr/>
        <p:nvPr/>
      </p:nvGrpSpPr>
      <p:grpSpPr>
        <a:xfrm>
          <a:off x="0" y="0"/>
          <a:ext cx="0" cy="0"/>
          <a:chOff x="0" y="0"/>
          <a:chExt cx="0" cy="0"/>
        </a:xfrm>
      </p:grpSpPr>
      <p:sp>
        <p:nvSpPr>
          <p:cNvPr id="3" name="Title 1"/>
          <p:cNvSpPr txBox="1">
            <a:spLocks/>
          </p:cNvSpPr>
          <p:nvPr/>
        </p:nvSpPr>
        <p:spPr bwMode="auto">
          <a:xfrm>
            <a:off x="646113" y="357188"/>
            <a:ext cx="8035925" cy="731837"/>
          </a:xfrm>
          <a:prstGeom prst="rect">
            <a:avLst/>
          </a:prstGeom>
          <a:noFill/>
          <a:ln>
            <a:noFill/>
          </a:ln>
          <a:extLst/>
        </p:spPr>
        <p:txBody>
          <a:bodyPr lIns="0" rIns="0" anchor="ctr"/>
          <a:lstStyle>
            <a:lvl1pPr algn="l">
              <a:defRPr/>
            </a:lvl1pPr>
          </a:lstStyle>
          <a:p>
            <a:pPr>
              <a:defRPr/>
            </a:pPr>
            <a:endParaRPr lang="en-US" sz="4400" dirty="0">
              <a:latin typeface="+mj-lt"/>
              <a:ea typeface="+mj-ea"/>
              <a:cs typeface="+mj-cs"/>
            </a:endParaRPr>
          </a:p>
        </p:txBody>
      </p:sp>
      <p:pic>
        <p:nvPicPr>
          <p:cNvPr id="4" name="Picture 7" descr="Head&amp;FootArt.jpg"/>
          <p:cNvPicPr>
            <a:picLocks noChangeAspect="1"/>
          </p:cNvPicPr>
          <p:nvPr/>
        </p:nvPicPr>
        <p:blipFill>
          <a:blip r:embed="rId2" cstate="screen"/>
          <a:srcRect/>
          <a:stretch>
            <a:fillRect/>
          </a:stretch>
        </p:blipFill>
        <p:spPr bwMode="auto">
          <a:xfrm>
            <a:off x="0" y="6229350"/>
            <a:ext cx="9144000" cy="628650"/>
          </a:xfrm>
          <a:prstGeom prst="rect">
            <a:avLst/>
          </a:prstGeom>
          <a:noFill/>
          <a:ln w="9525">
            <a:noFill/>
            <a:miter lim="800000"/>
            <a:headEnd/>
            <a:tailEnd/>
          </a:ln>
        </p:spPr>
      </p:pic>
      <p:sp>
        <p:nvSpPr>
          <p:cNvPr id="5" name="Title 1"/>
          <p:cNvSpPr>
            <a:spLocks noGrp="1"/>
          </p:cNvSpPr>
          <p:nvPr>
            <p:ph type="title"/>
          </p:nvPr>
        </p:nvSpPr>
        <p:spPr>
          <a:xfrm>
            <a:off x="645546" y="356600"/>
            <a:ext cx="8151004" cy="731838"/>
          </a:xfrm>
        </p:spPr>
        <p:txBody>
          <a:bodyPr lIns="0" rIns="0"/>
          <a:lstStyle>
            <a:lvl1pPr algn="l">
              <a:defRPr/>
            </a:lvl1pPr>
          </a:lstStyle>
          <a:p>
            <a:r>
              <a:rPr lang="en-US" smtClean="0"/>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69875"/>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20725" y="165893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3125" y="165893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w/ Science Thumbnails">
    <p:spTree>
      <p:nvGrpSpPr>
        <p:cNvPr id="1" name=""/>
        <p:cNvGrpSpPr/>
        <p:nvPr/>
      </p:nvGrpSpPr>
      <p:grpSpPr>
        <a:xfrm>
          <a:off x="0" y="0"/>
          <a:ext cx="0" cy="0"/>
          <a:chOff x="0" y="0"/>
          <a:chExt cx="0" cy="0"/>
        </a:xfrm>
      </p:grpSpPr>
      <p:pic>
        <p:nvPicPr>
          <p:cNvPr id="4" name="Picture 6" descr="Footer2.jpg"/>
          <p:cNvPicPr>
            <a:picLocks noChangeAspect="1"/>
          </p:cNvPicPr>
          <p:nvPr/>
        </p:nvPicPr>
        <p:blipFill>
          <a:blip r:embed="rId2" cstate="screen"/>
          <a:srcRect/>
          <a:stretch>
            <a:fillRect/>
          </a:stretch>
        </p:blipFill>
        <p:spPr bwMode="auto">
          <a:xfrm>
            <a:off x="0" y="5857875"/>
            <a:ext cx="9144000" cy="1027113"/>
          </a:xfrm>
          <a:prstGeom prst="rect">
            <a:avLst/>
          </a:prstGeom>
          <a:noFill/>
          <a:ln w="9525">
            <a:noFill/>
            <a:miter lim="800000"/>
            <a:headEnd/>
            <a:tailEnd/>
          </a:ln>
        </p:spPr>
      </p:pic>
      <p:pic>
        <p:nvPicPr>
          <p:cNvPr id="5" name="Picture 7" descr="blankheadt.jpg"/>
          <p:cNvPicPr>
            <a:picLocks noChangeAspect="1"/>
          </p:cNvPicPr>
          <p:nvPr/>
        </p:nvPicPr>
        <p:blipFill>
          <a:blip r:embed="rId3" cstate="screen"/>
          <a:srcRect/>
          <a:stretch>
            <a:fillRect/>
          </a:stretch>
        </p:blipFill>
        <p:spPr bwMode="auto">
          <a:xfrm>
            <a:off x="0" y="-26988"/>
            <a:ext cx="9144000" cy="627063"/>
          </a:xfrm>
          <a:prstGeom prst="rect">
            <a:avLst/>
          </a:prstGeom>
          <a:noFill/>
          <a:ln w="9525">
            <a:noFill/>
            <a:miter lim="800000"/>
            <a:headEnd/>
            <a:tailEnd/>
          </a:ln>
        </p:spPr>
      </p:pic>
      <p:sp>
        <p:nvSpPr>
          <p:cNvPr id="8" name="Title 1"/>
          <p:cNvSpPr>
            <a:spLocks noGrp="1"/>
          </p:cNvSpPr>
          <p:nvPr>
            <p:ph type="title"/>
          </p:nvPr>
        </p:nvSpPr>
        <p:spPr>
          <a:xfrm>
            <a:off x="1384385" y="4203192"/>
            <a:ext cx="7412166" cy="1359408"/>
          </a:xfrm>
        </p:spPr>
        <p:txBody>
          <a:bodyPr lIns="0" tIns="0" rIns="0" bIns="0" anchor="t"/>
          <a:lstStyle>
            <a:lvl1pPr algn="l">
              <a:defRPr sz="4000" b="1" cap="all"/>
            </a:lvl1pPr>
          </a:lstStyle>
          <a:p>
            <a:r>
              <a:rPr lang="en-US" smtClean="0"/>
              <a:t>Click to edit Master title style</a:t>
            </a:r>
            <a:endParaRPr lang="en-US" dirty="0"/>
          </a:p>
        </p:txBody>
      </p:sp>
      <p:sp>
        <p:nvSpPr>
          <p:cNvPr id="9" name="Text Placeholder 2"/>
          <p:cNvSpPr>
            <a:spLocks noGrp="1"/>
          </p:cNvSpPr>
          <p:nvPr>
            <p:ph type="body" idx="1"/>
          </p:nvPr>
        </p:nvSpPr>
        <p:spPr>
          <a:xfrm>
            <a:off x="1408705" y="2717292"/>
            <a:ext cx="7387845" cy="1500187"/>
          </a:xfrm>
        </p:spPr>
        <p:txBody>
          <a:bodyPr lIns="0" tIns="0" rIns="0"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 Top Bar">
    <p:spTree>
      <p:nvGrpSpPr>
        <p:cNvPr id="1" name=""/>
        <p:cNvGrpSpPr/>
        <p:nvPr/>
      </p:nvGrpSpPr>
      <p:grpSpPr>
        <a:xfrm>
          <a:off x="0" y="0"/>
          <a:ext cx="0" cy="0"/>
          <a:chOff x="0" y="0"/>
          <a:chExt cx="0" cy="0"/>
        </a:xfrm>
      </p:grpSpPr>
      <p:pic>
        <p:nvPicPr>
          <p:cNvPr id="4" name="Picture 6" descr="Head&amp;FootArt.jpg"/>
          <p:cNvPicPr>
            <a:picLocks noChangeAspect="1"/>
          </p:cNvPicPr>
          <p:nvPr/>
        </p:nvPicPr>
        <p:blipFill>
          <a:blip r:embed="rId2" cstate="screen"/>
          <a:srcRect/>
          <a:stretch>
            <a:fillRect/>
          </a:stretch>
        </p:blipFill>
        <p:spPr bwMode="auto">
          <a:xfrm>
            <a:off x="0" y="0"/>
            <a:ext cx="9144000" cy="628650"/>
          </a:xfrm>
          <a:prstGeom prst="rect">
            <a:avLst/>
          </a:prstGeom>
          <a:noFill/>
          <a:ln w="9525">
            <a:noFill/>
            <a:miter lim="800000"/>
            <a:headEnd/>
            <a:tailEnd/>
          </a:ln>
        </p:spPr>
      </p:pic>
      <p:sp>
        <p:nvSpPr>
          <p:cNvPr id="2" name="Title 1"/>
          <p:cNvSpPr>
            <a:spLocks noGrp="1"/>
          </p:cNvSpPr>
          <p:nvPr>
            <p:ph type="title"/>
          </p:nvPr>
        </p:nvSpPr>
        <p:spPr>
          <a:xfrm>
            <a:off x="645546" y="971080"/>
            <a:ext cx="8112599" cy="731838"/>
          </a:xfrm>
        </p:spPr>
        <p:txBody>
          <a:bodyPr lIns="0" tIns="0" rIns="0" bIns="0"/>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644022" y="1733080"/>
            <a:ext cx="8114123" cy="46771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w/ Bottom Bar">
    <p:spTree>
      <p:nvGrpSpPr>
        <p:cNvPr id="1" name=""/>
        <p:cNvGrpSpPr/>
        <p:nvPr/>
      </p:nvGrpSpPr>
      <p:grpSpPr>
        <a:xfrm>
          <a:off x="0" y="0"/>
          <a:ext cx="0" cy="0"/>
          <a:chOff x="0" y="0"/>
          <a:chExt cx="0" cy="0"/>
        </a:xfrm>
      </p:grpSpPr>
      <p:pic>
        <p:nvPicPr>
          <p:cNvPr id="6" name="Picture 6" descr="Head&amp;FootArt.jpg"/>
          <p:cNvPicPr>
            <a:picLocks noChangeAspect="1"/>
          </p:cNvPicPr>
          <p:nvPr/>
        </p:nvPicPr>
        <p:blipFill>
          <a:blip r:embed="rId2" cstate="screen"/>
          <a:srcRect/>
          <a:stretch>
            <a:fillRect/>
          </a:stretch>
        </p:blipFill>
        <p:spPr bwMode="auto">
          <a:xfrm>
            <a:off x="0" y="6229350"/>
            <a:ext cx="9144000" cy="628650"/>
          </a:xfrm>
          <a:prstGeom prst="rect">
            <a:avLst/>
          </a:prstGeom>
          <a:noFill/>
          <a:ln w="9525">
            <a:noFill/>
            <a:miter lim="800000"/>
            <a:headEnd/>
            <a:tailEnd/>
          </a:ln>
        </p:spPr>
      </p:pic>
      <p:sp>
        <p:nvSpPr>
          <p:cNvPr id="4" name="Title 1"/>
          <p:cNvSpPr>
            <a:spLocks noGrp="1"/>
          </p:cNvSpPr>
          <p:nvPr>
            <p:ph type="title"/>
          </p:nvPr>
        </p:nvSpPr>
        <p:spPr>
          <a:xfrm>
            <a:off x="656214" y="353568"/>
            <a:ext cx="8077830" cy="731838"/>
          </a:xfrm>
        </p:spPr>
        <p:txBody>
          <a:bodyPr lIns="0" tIns="0" rIns="0" bIns="0">
            <a:normAutofit/>
          </a:bodyPr>
          <a:lstStyle>
            <a:lvl1pPr algn="l">
              <a:defRPr/>
            </a:lvl1pPr>
          </a:lstStyle>
          <a:p>
            <a:r>
              <a:rPr lang="en-US" smtClean="0"/>
              <a:t>Click to edit Master title style</a:t>
            </a:r>
            <a:endParaRPr lang="en-US" dirty="0"/>
          </a:p>
        </p:txBody>
      </p:sp>
      <p:sp>
        <p:nvSpPr>
          <p:cNvPr id="5" name="Content Placeholder 2"/>
          <p:cNvSpPr>
            <a:spLocks noGrp="1"/>
          </p:cNvSpPr>
          <p:nvPr>
            <p:ph idx="1"/>
          </p:nvPr>
        </p:nvSpPr>
        <p:spPr>
          <a:xfrm>
            <a:off x="654690" y="1331229"/>
            <a:ext cx="8077830" cy="471373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w/ Top Bar">
    <p:spTree>
      <p:nvGrpSpPr>
        <p:cNvPr id="1" name=""/>
        <p:cNvGrpSpPr/>
        <p:nvPr/>
      </p:nvGrpSpPr>
      <p:grpSpPr>
        <a:xfrm>
          <a:off x="0" y="0"/>
          <a:ext cx="0" cy="0"/>
          <a:chOff x="0" y="0"/>
          <a:chExt cx="0" cy="0"/>
        </a:xfrm>
      </p:grpSpPr>
      <p:pic>
        <p:nvPicPr>
          <p:cNvPr id="4" name="Picture 6" descr="Head&amp;FootArt.jpg"/>
          <p:cNvPicPr>
            <a:picLocks noChangeAspect="1"/>
          </p:cNvPicPr>
          <p:nvPr/>
        </p:nvPicPr>
        <p:blipFill>
          <a:blip r:embed="rId2" cstate="screen"/>
          <a:srcRect/>
          <a:stretch>
            <a:fillRect/>
          </a:stretch>
        </p:blipFill>
        <p:spPr bwMode="auto">
          <a:xfrm>
            <a:off x="0" y="0"/>
            <a:ext cx="9144000" cy="628650"/>
          </a:xfrm>
          <a:prstGeom prst="rect">
            <a:avLst/>
          </a:prstGeom>
          <a:noFill/>
          <a:ln w="9525">
            <a:noFill/>
            <a:miter lim="800000"/>
            <a:headEnd/>
            <a:tailEnd/>
          </a:ln>
        </p:spPr>
      </p:pic>
      <p:sp>
        <p:nvSpPr>
          <p:cNvPr id="2" name="Title 1"/>
          <p:cNvSpPr>
            <a:spLocks noGrp="1"/>
          </p:cNvSpPr>
          <p:nvPr>
            <p:ph type="title"/>
          </p:nvPr>
        </p:nvSpPr>
        <p:spPr>
          <a:xfrm>
            <a:off x="634573" y="2707005"/>
            <a:ext cx="7969952" cy="1362075"/>
          </a:xfrm>
        </p:spPr>
        <p:txBody>
          <a:bodyPr lIns="0" tIns="0" rIns="0" bIns="0"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652861" y="1206818"/>
            <a:ext cx="7951664" cy="1500187"/>
          </a:xfrm>
        </p:spPr>
        <p:txBody>
          <a:bodyPr lIns="0" tIns="0" rIns="0"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Header w/ Botton Bar">
    <p:spTree>
      <p:nvGrpSpPr>
        <p:cNvPr id="1" name=""/>
        <p:cNvGrpSpPr/>
        <p:nvPr/>
      </p:nvGrpSpPr>
      <p:grpSpPr>
        <a:xfrm>
          <a:off x="0" y="0"/>
          <a:ext cx="0" cy="0"/>
          <a:chOff x="0" y="0"/>
          <a:chExt cx="0" cy="0"/>
        </a:xfrm>
      </p:grpSpPr>
      <p:pic>
        <p:nvPicPr>
          <p:cNvPr id="6" name="Picture 6" descr="Head&amp;FootArt.jpg"/>
          <p:cNvPicPr>
            <a:picLocks noChangeAspect="1"/>
          </p:cNvPicPr>
          <p:nvPr/>
        </p:nvPicPr>
        <p:blipFill>
          <a:blip r:embed="rId2" cstate="screen"/>
          <a:srcRect/>
          <a:stretch>
            <a:fillRect/>
          </a:stretch>
        </p:blipFill>
        <p:spPr bwMode="auto">
          <a:xfrm>
            <a:off x="0" y="6229350"/>
            <a:ext cx="9144000" cy="628650"/>
          </a:xfrm>
          <a:prstGeom prst="rect">
            <a:avLst/>
          </a:prstGeom>
          <a:noFill/>
          <a:ln w="9525">
            <a:noFill/>
            <a:miter lim="800000"/>
            <a:headEnd/>
            <a:tailEnd/>
          </a:ln>
        </p:spPr>
      </p:pic>
      <p:sp>
        <p:nvSpPr>
          <p:cNvPr id="4" name="Title 1"/>
          <p:cNvSpPr>
            <a:spLocks noGrp="1"/>
          </p:cNvSpPr>
          <p:nvPr>
            <p:ph type="title"/>
          </p:nvPr>
        </p:nvSpPr>
        <p:spPr>
          <a:xfrm>
            <a:off x="665662" y="2699305"/>
            <a:ext cx="8015673" cy="1362075"/>
          </a:xfrm>
        </p:spPr>
        <p:txBody>
          <a:bodyPr lIns="0" tIns="0" rIns="0" bIns="0" anchor="t"/>
          <a:lstStyle>
            <a:lvl1pPr algn="l">
              <a:defRPr sz="4000" b="1" cap="all"/>
            </a:lvl1pPr>
          </a:lstStyle>
          <a:p>
            <a:r>
              <a:rPr lang="en-US" smtClean="0"/>
              <a:t>Click to edit Master title style</a:t>
            </a:r>
            <a:endParaRPr lang="en-US" dirty="0"/>
          </a:p>
        </p:txBody>
      </p:sp>
      <p:sp>
        <p:nvSpPr>
          <p:cNvPr id="5" name="Text Placeholder 2"/>
          <p:cNvSpPr>
            <a:spLocks noGrp="1"/>
          </p:cNvSpPr>
          <p:nvPr>
            <p:ph type="body" idx="1"/>
          </p:nvPr>
        </p:nvSpPr>
        <p:spPr>
          <a:xfrm>
            <a:off x="683951" y="1199118"/>
            <a:ext cx="7997384" cy="1500187"/>
          </a:xfrm>
        </p:spPr>
        <p:txBody>
          <a:bodyPr lIns="0" tIns="0" rIns="0"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w/ Top Bar">
    <p:spTree>
      <p:nvGrpSpPr>
        <p:cNvPr id="1" name=""/>
        <p:cNvGrpSpPr/>
        <p:nvPr/>
      </p:nvGrpSpPr>
      <p:grpSpPr>
        <a:xfrm>
          <a:off x="0" y="0"/>
          <a:ext cx="0" cy="0"/>
          <a:chOff x="0" y="0"/>
          <a:chExt cx="0" cy="0"/>
        </a:xfrm>
      </p:grpSpPr>
      <p:pic>
        <p:nvPicPr>
          <p:cNvPr id="6" name="Picture 6" descr="Head&amp;FootArt.jpg"/>
          <p:cNvPicPr>
            <a:picLocks noChangeAspect="1"/>
          </p:cNvPicPr>
          <p:nvPr/>
        </p:nvPicPr>
        <p:blipFill>
          <a:blip r:embed="rId2" cstate="screen"/>
          <a:srcRect/>
          <a:stretch>
            <a:fillRect/>
          </a:stretch>
        </p:blipFill>
        <p:spPr bwMode="auto">
          <a:xfrm>
            <a:off x="0" y="0"/>
            <a:ext cx="9144000" cy="628650"/>
          </a:xfrm>
          <a:prstGeom prst="rect">
            <a:avLst/>
          </a:prstGeom>
          <a:noFill/>
          <a:ln w="9525">
            <a:noFill/>
            <a:miter lim="800000"/>
            <a:headEnd/>
            <a:tailEnd/>
          </a:ln>
        </p:spPr>
      </p:pic>
      <p:sp>
        <p:nvSpPr>
          <p:cNvPr id="2" name="Title 1"/>
          <p:cNvSpPr>
            <a:spLocks noGrp="1"/>
          </p:cNvSpPr>
          <p:nvPr>
            <p:ph type="title"/>
          </p:nvPr>
        </p:nvSpPr>
        <p:spPr>
          <a:xfrm>
            <a:off x="645546" y="971080"/>
            <a:ext cx="8112599" cy="731838"/>
          </a:xfrm>
        </p:spPr>
        <p:txBody>
          <a:bodyPr lIns="0" tIns="0" rIns="0" bIns="0"/>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54690" y="1885480"/>
            <a:ext cx="3955715" cy="4533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sz="half" idx="10"/>
          </p:nvPr>
        </p:nvSpPr>
        <p:spPr>
          <a:xfrm>
            <a:off x="4802430" y="1892800"/>
            <a:ext cx="3955715" cy="4533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w/ Bottom Bar">
    <p:spTree>
      <p:nvGrpSpPr>
        <p:cNvPr id="1" name=""/>
        <p:cNvGrpSpPr/>
        <p:nvPr/>
      </p:nvGrpSpPr>
      <p:grpSpPr>
        <a:xfrm>
          <a:off x="0" y="0"/>
          <a:ext cx="0" cy="0"/>
          <a:chOff x="0" y="0"/>
          <a:chExt cx="0" cy="0"/>
        </a:xfrm>
      </p:grpSpPr>
      <p:sp>
        <p:nvSpPr>
          <p:cNvPr id="5" name="Title 1"/>
          <p:cNvSpPr txBox="1">
            <a:spLocks/>
          </p:cNvSpPr>
          <p:nvPr/>
        </p:nvSpPr>
        <p:spPr bwMode="auto">
          <a:xfrm>
            <a:off x="646113" y="357188"/>
            <a:ext cx="8112125" cy="731837"/>
          </a:xfrm>
          <a:prstGeom prst="rect">
            <a:avLst/>
          </a:prstGeom>
          <a:noFill/>
          <a:ln>
            <a:noFill/>
          </a:ln>
          <a:extLst/>
        </p:spPr>
        <p:txBody>
          <a:bodyPr lIns="0" tIns="0" rIns="0" bIns="0" anchor="ctr"/>
          <a:lstStyle>
            <a:lvl1pPr algn="l">
              <a:defRPr/>
            </a:lvl1pPr>
          </a:lstStyle>
          <a:p>
            <a:pPr>
              <a:defRPr/>
            </a:pPr>
            <a:endParaRPr lang="en-US" sz="4400" dirty="0">
              <a:latin typeface="+mj-lt"/>
              <a:ea typeface="+mj-ea"/>
              <a:cs typeface="+mj-cs"/>
            </a:endParaRPr>
          </a:p>
        </p:txBody>
      </p:sp>
      <p:pic>
        <p:nvPicPr>
          <p:cNvPr id="7" name="Picture 7" descr="Head&amp;FootArt.jpg"/>
          <p:cNvPicPr>
            <a:picLocks noChangeAspect="1"/>
          </p:cNvPicPr>
          <p:nvPr/>
        </p:nvPicPr>
        <p:blipFill>
          <a:blip r:embed="rId2" cstate="screen"/>
          <a:srcRect/>
          <a:stretch>
            <a:fillRect/>
          </a:stretch>
        </p:blipFill>
        <p:spPr bwMode="auto">
          <a:xfrm>
            <a:off x="0" y="6229350"/>
            <a:ext cx="9144000" cy="628650"/>
          </a:xfrm>
          <a:prstGeom prst="rect">
            <a:avLst/>
          </a:prstGeom>
          <a:noFill/>
          <a:ln w="9525">
            <a:noFill/>
            <a:miter lim="800000"/>
            <a:headEnd/>
            <a:tailEnd/>
          </a:ln>
        </p:spPr>
      </p:pic>
      <p:sp>
        <p:nvSpPr>
          <p:cNvPr id="6" name="Content Placeholder 2"/>
          <p:cNvSpPr>
            <a:spLocks noGrp="1"/>
          </p:cNvSpPr>
          <p:nvPr>
            <p:ph sz="half" idx="10"/>
          </p:nvPr>
        </p:nvSpPr>
        <p:spPr>
          <a:xfrm>
            <a:off x="654690" y="1271000"/>
            <a:ext cx="3955715" cy="4533899"/>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sz="half" idx="11"/>
          </p:nvPr>
        </p:nvSpPr>
        <p:spPr>
          <a:xfrm>
            <a:off x="4802430" y="1278320"/>
            <a:ext cx="3955715" cy="4533899"/>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645546" y="356600"/>
            <a:ext cx="8151004" cy="731838"/>
          </a:xfrm>
        </p:spPr>
        <p:txBody>
          <a:bodyPr lIns="0" rIns="0"/>
          <a:lstStyle>
            <a:lvl1pPr algn="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w/ Top Bar">
    <p:spTree>
      <p:nvGrpSpPr>
        <p:cNvPr id="1" name=""/>
        <p:cNvGrpSpPr/>
        <p:nvPr/>
      </p:nvGrpSpPr>
      <p:grpSpPr>
        <a:xfrm>
          <a:off x="0" y="0"/>
          <a:ext cx="0" cy="0"/>
          <a:chOff x="0" y="0"/>
          <a:chExt cx="0" cy="0"/>
        </a:xfrm>
      </p:grpSpPr>
      <p:pic>
        <p:nvPicPr>
          <p:cNvPr id="3" name="Picture 6" descr="Head&amp;FootArt.jpg"/>
          <p:cNvPicPr>
            <a:picLocks noChangeAspect="1"/>
          </p:cNvPicPr>
          <p:nvPr/>
        </p:nvPicPr>
        <p:blipFill>
          <a:blip r:embed="rId2" cstate="screen"/>
          <a:srcRect/>
          <a:stretch>
            <a:fillRect/>
          </a:stretch>
        </p:blipFill>
        <p:spPr bwMode="auto">
          <a:xfrm>
            <a:off x="0" y="0"/>
            <a:ext cx="9144000" cy="628650"/>
          </a:xfrm>
          <a:prstGeom prst="rect">
            <a:avLst/>
          </a:prstGeom>
          <a:noFill/>
          <a:ln w="9525">
            <a:noFill/>
            <a:miter lim="800000"/>
            <a:headEnd/>
            <a:tailEnd/>
          </a:ln>
        </p:spPr>
      </p:pic>
      <p:sp>
        <p:nvSpPr>
          <p:cNvPr id="2" name="Title 1"/>
          <p:cNvSpPr>
            <a:spLocks noGrp="1"/>
          </p:cNvSpPr>
          <p:nvPr>
            <p:ph type="title"/>
          </p:nvPr>
        </p:nvSpPr>
        <p:spPr>
          <a:xfrm>
            <a:off x="645546" y="932675"/>
            <a:ext cx="8151004" cy="731838"/>
          </a:xfrm>
        </p:spPr>
        <p:txBody>
          <a:bodyPr lIns="0" rIns="0"/>
          <a:lstStyle>
            <a:lvl1pPr algn="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1A86DF5-575F-43AF-B32B-16FA47EC2AE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485" r:id="rId1"/>
    <p:sldLayoutId id="2147484486" r:id="rId2"/>
    <p:sldLayoutId id="2147484487" r:id="rId3"/>
    <p:sldLayoutId id="2147484488" r:id="rId4"/>
    <p:sldLayoutId id="2147484489" r:id="rId5"/>
    <p:sldLayoutId id="2147484490" r:id="rId6"/>
    <p:sldLayoutId id="2147484491" r:id="rId7"/>
    <p:sldLayoutId id="2147484492" r:id="rId8"/>
    <p:sldLayoutId id="2147484493" r:id="rId9"/>
    <p:sldLayoutId id="2147484494" r:id="rId10"/>
    <p:sldLayoutId id="2147484496"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hyperlink" Target="http://www.paonestop.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aonestop.org/"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Farm maps</a:t>
            </a:r>
            <a:endParaRPr lang="en-US" dirty="0"/>
          </a:p>
        </p:txBody>
      </p:sp>
      <p:sp>
        <p:nvSpPr>
          <p:cNvPr id="8" name="Text Placeholder 7"/>
          <p:cNvSpPr>
            <a:spLocks noGrp="1"/>
          </p:cNvSpPr>
          <p:nvPr>
            <p:ph type="body" idx="1"/>
          </p:nvPr>
        </p:nvSpPr>
        <p:spPr/>
        <p:txBody>
          <a:bodyPr/>
          <a:lstStyle/>
          <a:p>
            <a:r>
              <a:rPr lang="en-US" dirty="0" smtClean="0"/>
              <a:t>Completing a Manure Management Plan Workshop</a:t>
            </a:r>
            <a:endParaRPr lang="en-US" dirty="0"/>
          </a:p>
        </p:txBody>
      </p:sp>
      <p:sp>
        <p:nvSpPr>
          <p:cNvPr id="4" name="TextBox 3"/>
          <p:cNvSpPr txBox="1"/>
          <p:nvPr/>
        </p:nvSpPr>
        <p:spPr>
          <a:xfrm>
            <a:off x="8474389" y="5622202"/>
            <a:ext cx="669611" cy="215444"/>
          </a:xfrm>
          <a:prstGeom prst="rect">
            <a:avLst/>
          </a:prstGeom>
          <a:noFill/>
        </p:spPr>
        <p:txBody>
          <a:bodyPr wrap="square" rtlCol="0">
            <a:spAutoFit/>
          </a:bodyPr>
          <a:lstStyle/>
          <a:p>
            <a:r>
              <a:rPr lang="en-US" sz="800" b="1" dirty="0" smtClean="0"/>
              <a:t>v.12.2012</a:t>
            </a:r>
            <a:endParaRPr lang="en-US" sz="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1"/>
          </p:nvPr>
        </p:nvSpPr>
        <p:spPr/>
        <p:txBody>
          <a:bodyPr>
            <a:normAutofit fontScale="92500" lnSpcReduction="20000"/>
          </a:bodyPr>
          <a:lstStyle/>
          <a:p>
            <a:r>
              <a:rPr lang="en-US" dirty="0" smtClean="0"/>
              <a:t>Boundaries of the farm</a:t>
            </a:r>
          </a:p>
          <a:p>
            <a:pPr lvl="8"/>
            <a:endParaRPr lang="en-US" dirty="0" smtClean="0"/>
          </a:p>
          <a:p>
            <a:r>
              <a:rPr lang="en-US" dirty="0" smtClean="0"/>
              <a:t>Field information for all fields included in the plan</a:t>
            </a:r>
          </a:p>
          <a:p>
            <a:pPr lvl="1"/>
            <a:r>
              <a:rPr lang="en-US" dirty="0" smtClean="0"/>
              <a:t>Individual field boundaries</a:t>
            </a:r>
          </a:p>
          <a:p>
            <a:pPr lvl="1"/>
            <a:r>
              <a:rPr lang="en-US" dirty="0" smtClean="0"/>
              <a:t>Field identification</a:t>
            </a:r>
          </a:p>
          <a:p>
            <a:pPr lvl="2"/>
            <a:r>
              <a:rPr lang="en-US" dirty="0" smtClean="0"/>
              <a:t>Number or name</a:t>
            </a:r>
          </a:p>
          <a:p>
            <a:pPr lvl="1"/>
            <a:r>
              <a:rPr lang="en-US" dirty="0" smtClean="0"/>
              <a:t>Field acreage</a:t>
            </a:r>
          </a:p>
          <a:p>
            <a:pPr lvl="8"/>
            <a:endParaRPr lang="en-US" dirty="0" smtClean="0"/>
          </a:p>
          <a:p>
            <a:r>
              <a:rPr lang="en-US" dirty="0" smtClean="0"/>
              <a:t>Location and names of all roads adjacent to or within the farm</a:t>
            </a:r>
            <a:endParaRPr lang="en-US" dirty="0"/>
          </a:p>
        </p:txBody>
      </p:sp>
      <p:sp>
        <p:nvSpPr>
          <p:cNvPr id="4" name="Title 3"/>
          <p:cNvSpPr>
            <a:spLocks noGrp="1"/>
          </p:cNvSpPr>
          <p:nvPr>
            <p:ph type="title"/>
          </p:nvPr>
        </p:nvSpPr>
        <p:spPr/>
        <p:txBody>
          <a:bodyPr/>
          <a:lstStyle/>
          <a:p>
            <a:r>
              <a:rPr lang="en-US" dirty="0" smtClean="0"/>
              <a:t>Farm Map (p.7)</a:t>
            </a:r>
            <a:endParaRPr lang="en-US" dirty="0"/>
          </a:p>
        </p:txBody>
      </p:sp>
      <p:pic>
        <p:nvPicPr>
          <p:cNvPr id="5" name="Content Placeholder 10" descr="Sample Farm Map (cropped).jpg"/>
          <p:cNvPicPr>
            <a:picLocks noGrp="1" noChangeAspect="1"/>
          </p:cNvPicPr>
          <p:nvPr>
            <p:ph sz="half" idx="10"/>
          </p:nvPr>
        </p:nvPicPr>
        <p:blipFill>
          <a:blip r:embed="rId3" cstate="screen"/>
          <a:stretch>
            <a:fillRect/>
          </a:stretch>
        </p:blipFill>
        <p:spPr>
          <a:xfrm>
            <a:off x="499713" y="1158377"/>
            <a:ext cx="3980700" cy="4937760"/>
          </a:xfrm>
          <a:ln w="19050">
            <a:solidFill>
              <a:schemeClr val="tx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Additional Information Added Later</a:t>
            </a:r>
            <a:endParaRPr lang="en-US" dirty="0"/>
          </a:p>
        </p:txBody>
      </p:sp>
      <p:sp>
        <p:nvSpPr>
          <p:cNvPr id="4" name="Content Placeholder 3"/>
          <p:cNvSpPr>
            <a:spLocks noGrp="1"/>
          </p:cNvSpPr>
          <p:nvPr>
            <p:ph idx="1"/>
          </p:nvPr>
        </p:nvSpPr>
        <p:spPr/>
        <p:txBody>
          <a:bodyPr>
            <a:normAutofit fontScale="55000" lnSpcReduction="20000"/>
          </a:bodyPr>
          <a:lstStyle/>
          <a:p>
            <a:r>
              <a:rPr lang="en-US" dirty="0" smtClean="0"/>
              <a:t>Environmental Sensitive Areas</a:t>
            </a:r>
          </a:p>
          <a:p>
            <a:pPr lvl="1"/>
            <a:r>
              <a:rPr lang="en-US" dirty="0" smtClean="0"/>
              <a:t>Location and type of environmentally sensitive areas indentified on the worksheet</a:t>
            </a:r>
          </a:p>
          <a:p>
            <a:pPr lvl="1"/>
            <a:r>
              <a:rPr lang="en-US" dirty="0" smtClean="0"/>
              <a:t>Associated manure application setbacks from these areas</a:t>
            </a:r>
          </a:p>
          <a:p>
            <a:pPr lvl="8"/>
            <a:endParaRPr lang="en-US" dirty="0" smtClean="0"/>
          </a:p>
          <a:p>
            <a:r>
              <a:rPr lang="en-US" dirty="0" smtClean="0"/>
              <a:t>Manure Storage Facilities</a:t>
            </a:r>
          </a:p>
          <a:p>
            <a:pPr lvl="1"/>
            <a:r>
              <a:rPr lang="en-US" dirty="0" smtClean="0"/>
              <a:t>Location of existing and proposed manure storage facilities</a:t>
            </a:r>
          </a:p>
          <a:p>
            <a:pPr lvl="1"/>
            <a:r>
              <a:rPr lang="en-US" dirty="0" smtClean="0"/>
              <a:t>Location of manure stockpiling or stacking areas</a:t>
            </a:r>
          </a:p>
          <a:p>
            <a:pPr lvl="8"/>
            <a:endParaRPr lang="en-US" dirty="0" smtClean="0"/>
          </a:p>
          <a:p>
            <a:r>
              <a:rPr lang="en-US" dirty="0" smtClean="0"/>
              <a:t>Pasture Management</a:t>
            </a:r>
          </a:p>
          <a:p>
            <a:pPr lvl="1"/>
            <a:r>
              <a:rPr lang="en-US" dirty="0" smtClean="0"/>
              <a:t>Location of pastures</a:t>
            </a:r>
          </a:p>
          <a:p>
            <a:pPr lvl="8"/>
            <a:endParaRPr lang="en-US" dirty="0" smtClean="0"/>
          </a:p>
          <a:p>
            <a:r>
              <a:rPr lang="en-US" dirty="0" smtClean="0"/>
              <a:t>Animal concentration areas</a:t>
            </a:r>
          </a:p>
          <a:p>
            <a:pPr lvl="1"/>
            <a:r>
              <a:rPr lang="en-US" dirty="0" smtClean="0"/>
              <a:t>Location of animal concentration areas</a:t>
            </a:r>
          </a:p>
          <a:p>
            <a:pPr lvl="8"/>
            <a:endParaRPr lang="en-US" dirty="0" smtClean="0"/>
          </a:p>
          <a:p>
            <a:r>
              <a:rPr lang="en-US" dirty="0" smtClean="0"/>
              <a:t>Winter Application of Manure</a:t>
            </a:r>
          </a:p>
          <a:p>
            <a:pPr lvl="1"/>
            <a:r>
              <a:rPr lang="en-US" dirty="0" smtClean="0"/>
              <a:t>Notation of all fields that will receive winter applied manure</a:t>
            </a:r>
          </a:p>
          <a:p>
            <a:pPr lvl="1"/>
            <a:r>
              <a:rPr lang="en-US" dirty="0" smtClean="0"/>
              <a:t>Identification of average slopes or the average NRCS slope designation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0"/>
          </p:nvPr>
        </p:nvSpPr>
        <p:spPr/>
        <p:txBody>
          <a:bodyPr>
            <a:normAutofit fontScale="92500" lnSpcReduction="20000"/>
          </a:bodyPr>
          <a:lstStyle/>
          <a:p>
            <a:r>
              <a:rPr lang="en-US" dirty="0" smtClean="0"/>
              <a:t>Maps can be hand drawn</a:t>
            </a:r>
          </a:p>
          <a:p>
            <a:pPr lvl="8"/>
            <a:endParaRPr lang="en-US" dirty="0" smtClean="0"/>
          </a:p>
          <a:p>
            <a:r>
              <a:rPr lang="en-US" dirty="0" smtClean="0"/>
              <a:t>Best and recommended base map</a:t>
            </a:r>
          </a:p>
          <a:p>
            <a:pPr lvl="1"/>
            <a:r>
              <a:rPr lang="en-US" dirty="0" smtClean="0"/>
              <a:t>Ag E&amp;S or Conservation Plan map</a:t>
            </a:r>
          </a:p>
          <a:p>
            <a:pPr lvl="8"/>
            <a:endParaRPr lang="en-US" dirty="0" smtClean="0"/>
          </a:p>
          <a:p>
            <a:r>
              <a:rPr lang="en-US" dirty="0" smtClean="0"/>
              <a:t>Computer generated map</a:t>
            </a:r>
          </a:p>
          <a:p>
            <a:pPr lvl="1"/>
            <a:r>
              <a:rPr lang="en-US" dirty="0" smtClean="0"/>
              <a:t>PA One Stop</a:t>
            </a:r>
          </a:p>
          <a:p>
            <a:pPr lvl="2"/>
            <a:r>
              <a:rPr lang="en-US" dirty="0" smtClean="0"/>
              <a:t>Free</a:t>
            </a:r>
          </a:p>
          <a:p>
            <a:pPr lvl="2"/>
            <a:r>
              <a:rPr lang="en-US" dirty="0" smtClean="0"/>
              <a:t>Relatively simple</a:t>
            </a:r>
          </a:p>
          <a:p>
            <a:pPr lvl="1"/>
            <a:r>
              <a:rPr lang="en-US" dirty="0" smtClean="0"/>
              <a:t>GIS Software</a:t>
            </a:r>
          </a:p>
          <a:p>
            <a:endParaRPr lang="en-US" dirty="0"/>
          </a:p>
        </p:txBody>
      </p:sp>
      <p:sp>
        <p:nvSpPr>
          <p:cNvPr id="11" name="Content Placeholder 10"/>
          <p:cNvSpPr>
            <a:spLocks noGrp="1"/>
          </p:cNvSpPr>
          <p:nvPr>
            <p:ph sz="half" idx="11"/>
          </p:nvPr>
        </p:nvSpPr>
        <p:spPr/>
        <p:txBody>
          <a:bodyPr/>
          <a:lstStyle/>
          <a:p>
            <a:endParaRPr lang="en-US" dirty="0"/>
          </a:p>
        </p:txBody>
      </p:sp>
      <p:sp>
        <p:nvSpPr>
          <p:cNvPr id="4" name="Title 3"/>
          <p:cNvSpPr>
            <a:spLocks noGrp="1"/>
          </p:cNvSpPr>
          <p:nvPr>
            <p:ph type="title"/>
          </p:nvPr>
        </p:nvSpPr>
        <p:spPr/>
        <p:txBody>
          <a:bodyPr/>
          <a:lstStyle/>
          <a:p>
            <a:r>
              <a:rPr lang="en-US" dirty="0" smtClean="0"/>
              <a:t>Farm Map Sources</a:t>
            </a:r>
            <a:endParaRPr lang="en-US" dirty="0"/>
          </a:p>
        </p:txBody>
      </p:sp>
      <p:pic>
        <p:nvPicPr>
          <p:cNvPr id="12" name="Content Placeholder 6" descr="PA One Stop Map.jpg"/>
          <p:cNvPicPr>
            <a:picLocks noChangeAspect="1"/>
          </p:cNvPicPr>
          <p:nvPr/>
        </p:nvPicPr>
        <p:blipFill>
          <a:blip r:embed="rId3" cstate="screen"/>
          <a:stretch>
            <a:fillRect/>
          </a:stretch>
        </p:blipFill>
        <p:spPr bwMode="auto">
          <a:xfrm>
            <a:off x="4927654" y="999264"/>
            <a:ext cx="4016182" cy="4937760"/>
          </a:xfrm>
          <a:prstGeom prst="rect">
            <a:avLst/>
          </a:prstGeom>
          <a:noFill/>
          <a:ln w="12700">
            <a:solidFill>
              <a:schemeClr val="tx1"/>
            </a:solidFill>
            <a:miter lim="800000"/>
            <a:headEnd/>
            <a:tailEnd/>
          </a:ln>
        </p:spPr>
      </p:pic>
      <p:sp>
        <p:nvSpPr>
          <p:cNvPr id="13" name="Rectangle 2"/>
          <p:cNvSpPr>
            <a:spLocks noChangeArrowheads="1"/>
          </p:cNvSpPr>
          <p:nvPr/>
        </p:nvSpPr>
        <p:spPr bwMode="auto">
          <a:xfrm>
            <a:off x="5858467" y="5852161"/>
            <a:ext cx="2336300" cy="369332"/>
          </a:xfrm>
          <a:prstGeom prst="rect">
            <a:avLst/>
          </a:prstGeom>
          <a:noFill/>
          <a:ln w="9525">
            <a:noFill/>
            <a:miter lim="800000"/>
            <a:headEnd/>
            <a:tailEnd/>
          </a:ln>
        </p:spPr>
        <p:txBody>
          <a:bodyPr wrap="square">
            <a:spAutoFit/>
          </a:bodyPr>
          <a:lstStyle/>
          <a:p>
            <a:pPr marL="0" lvl="2"/>
            <a:r>
              <a:rPr lang="en-US" dirty="0">
                <a:hlinkClick r:id="rId4"/>
              </a:rPr>
              <a:t>www.paonestop.org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hlinkClick r:id="rId3"/>
              </a:rPr>
              <a:t>WWW.PAONESTOP.ORG</a:t>
            </a:r>
            <a:endParaRPr lang="en-US" dirty="0"/>
          </a:p>
        </p:txBody>
      </p:sp>
      <p:sp>
        <p:nvSpPr>
          <p:cNvPr id="2" name="Content Placeholder 1"/>
          <p:cNvSpPr>
            <a:spLocks noGrp="1"/>
          </p:cNvSpPr>
          <p:nvPr>
            <p:ph idx="1"/>
          </p:nvPr>
        </p:nvSpPr>
        <p:spPr>
          <a:xfrm>
            <a:off x="654690" y="1331229"/>
            <a:ext cx="8077830" cy="778228"/>
          </a:xfrm>
        </p:spPr>
        <p:txBody>
          <a:bodyPr>
            <a:normAutofit fontScale="77500" lnSpcReduction="20000"/>
          </a:bodyPr>
          <a:lstStyle/>
          <a:p>
            <a:r>
              <a:rPr lang="en-US" dirty="0" smtClean="0"/>
              <a:t>Free, easy to use online source</a:t>
            </a:r>
          </a:p>
          <a:p>
            <a:pPr lvl="1"/>
            <a:r>
              <a:rPr lang="en-US" dirty="0" smtClean="0"/>
              <a:t>Developed by Penn State Extension</a:t>
            </a:r>
            <a:endParaRPr lang="en-US" dirty="0"/>
          </a:p>
        </p:txBody>
      </p:sp>
      <p:pic>
        <p:nvPicPr>
          <p:cNvPr id="11" name="Picture 2" descr="http://seedstock.com/wp-content/uploads/2011/08/Nutrient-Map-Planning.jpg"/>
          <p:cNvPicPr>
            <a:picLocks noChangeAspect="1" noChangeArrowheads="1"/>
          </p:cNvPicPr>
          <p:nvPr/>
        </p:nvPicPr>
        <p:blipFill>
          <a:blip r:embed="rId4" cstate="screen"/>
          <a:srcRect/>
          <a:stretch>
            <a:fillRect/>
          </a:stretch>
        </p:blipFill>
        <p:spPr bwMode="auto">
          <a:xfrm>
            <a:off x="1883119" y="2083082"/>
            <a:ext cx="5821517" cy="4114800"/>
          </a:xfrm>
          <a:prstGeom prst="rect">
            <a:avLst/>
          </a:prstGeom>
          <a:noFill/>
          <a:ln w="19050">
            <a:solidFill>
              <a:schemeClr val="tx1"/>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descr="C:\Documents and Settings\smr5162\Local Settings\Temporary Internet Files\Content.IE5\H2B121D1\MC900434720[1].png"/>
          <p:cNvPicPr>
            <a:picLocks noChangeAspect="1" noChangeArrowheads="1"/>
          </p:cNvPicPr>
          <p:nvPr/>
        </p:nvPicPr>
        <p:blipFill>
          <a:blip r:embed="rId3" cstate="screen"/>
          <a:srcRect/>
          <a:stretch>
            <a:fillRect/>
          </a:stretch>
        </p:blipFill>
        <p:spPr bwMode="auto">
          <a:xfrm>
            <a:off x="1219200" y="661853"/>
            <a:ext cx="2743200" cy="2743200"/>
          </a:xfrm>
          <a:prstGeom prst="rect">
            <a:avLst/>
          </a:prstGeom>
          <a:noFill/>
        </p:spPr>
      </p:pic>
      <p:sp>
        <p:nvSpPr>
          <p:cNvPr id="12" name="Text Placeholder 6"/>
          <p:cNvSpPr txBox="1">
            <a:spLocks/>
          </p:cNvSpPr>
          <p:nvPr/>
        </p:nvSpPr>
        <p:spPr bwMode="auto">
          <a:xfrm>
            <a:off x="0" y="1"/>
            <a:ext cx="9144000" cy="6096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Farm Map Development</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13" name="Title 12"/>
          <p:cNvSpPr>
            <a:spLocks noGrp="1"/>
          </p:cNvSpPr>
          <p:nvPr>
            <p:ph type="title"/>
          </p:nvPr>
        </p:nvSpPr>
        <p:spPr>
          <a:xfrm>
            <a:off x="796704" y="3510504"/>
            <a:ext cx="3585173" cy="681250"/>
          </a:xfrm>
        </p:spPr>
        <p:txBody>
          <a:bodyPr/>
          <a:lstStyle/>
          <a:p>
            <a:r>
              <a:rPr lang="en-US" dirty="0" smtClean="0"/>
              <a:t>Take out maps</a:t>
            </a:r>
            <a:endParaRPr lang="en-US" dirty="0"/>
          </a:p>
        </p:txBody>
      </p:sp>
      <p:sp>
        <p:nvSpPr>
          <p:cNvPr id="9" name="TextBox 8"/>
          <p:cNvSpPr txBox="1"/>
          <p:nvPr/>
        </p:nvSpPr>
        <p:spPr>
          <a:xfrm>
            <a:off x="307818" y="4499571"/>
            <a:ext cx="4381877" cy="1123712"/>
          </a:xfrm>
          <a:prstGeom prst="roundRect">
            <a:avLst/>
          </a:prstGeom>
          <a:noFill/>
          <a:ln w="38100">
            <a:solidFill>
              <a:srgbClr val="FF0000"/>
            </a:solidFill>
          </a:ln>
        </p:spPr>
        <p:txBody>
          <a:bodyPr wrap="square" rtlCol="0">
            <a:spAutoFit/>
          </a:bodyPr>
          <a:lstStyle/>
          <a:p>
            <a:r>
              <a:rPr lang="en-US" sz="2000" b="1" dirty="0" smtClean="0">
                <a:solidFill>
                  <a:srgbClr val="FF0000"/>
                </a:solidFill>
                <a:latin typeface="+mn-lt"/>
              </a:rPr>
              <a:t>May need to be completed after all the sections of the plan are final and complete.</a:t>
            </a:r>
            <a:endParaRPr lang="en-US" sz="2000" b="1" dirty="0">
              <a:solidFill>
                <a:srgbClr val="FF0000"/>
              </a:solidFill>
              <a:latin typeface="+mn-lt"/>
            </a:endParaRPr>
          </a:p>
        </p:txBody>
      </p:sp>
      <p:pic>
        <p:nvPicPr>
          <p:cNvPr id="14" name="Content Placeholder 10" descr="Sample Farm Map (cropped).jpg"/>
          <p:cNvPicPr>
            <a:picLocks noChangeAspect="1"/>
          </p:cNvPicPr>
          <p:nvPr/>
        </p:nvPicPr>
        <p:blipFill>
          <a:blip r:embed="rId4" cstate="screen"/>
          <a:stretch>
            <a:fillRect/>
          </a:stretch>
        </p:blipFill>
        <p:spPr>
          <a:xfrm>
            <a:off x="4963071" y="669490"/>
            <a:ext cx="3980700" cy="4937760"/>
          </a:xfrm>
          <a:prstGeom prst="rect">
            <a:avLst/>
          </a:prstGeom>
          <a:ln w="12700">
            <a:solidFill>
              <a:schemeClr val="tx1"/>
            </a:solidFill>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Present and Future of Agricultural Best Management Practices&amp;quot;&quot;/&gt;&lt;property id=&quot;20307&quot; value=&quot;256&quot;/&gt;&lt;/object&gt;&lt;object type=&quot;3&quot; unique_id=&quot;10024&quot;&gt;&lt;property id=&quot;20148&quot; value=&quot;5&quot;/&gt;&lt;property id=&quot;20300&quot; value=&quot;Slide 17 - &amp;quot;College of Agricultural Sciences&amp;quot;&quot;/&gt;&lt;property id=&quot;20307&quot; value=&quot;290&quot;/&gt;&lt;/object&gt;&lt;object type=&quot;3&quot; unique_id=&quot;14301&quot;&gt;&lt;property id=&quot;20148&quot; value=&quot;5&quot;/&gt;&lt;property id=&quot;20300&quot; value=&quot;Slide 2 - &amp;quot;Nitrogen  in the Environment&amp;quot;&quot;/&gt;&lt;property id=&quot;20307&quot; value=&quot;328&quot;/&gt;&lt;/object&gt;&lt;object type=&quot;3&quot; unique_id=&quot;14302&quot;&gt;&lt;property id=&quot;20148&quot; value=&quot;5&quot;/&gt;&lt;property id=&quot;20300&quot; value=&quot;Slide 3 - &amp;quot;Phosphorus in the Environment&amp;quot;&quot;/&gt;&lt;property id=&quot;20307&quot; value=&quot;329&quot;/&gt;&lt;/object&gt;&lt;object type=&quot;3&quot; unique_id=&quot;15722&quot;&gt;&lt;property id=&quot;20148&quot; value=&quot;5&quot;/&gt;&lt;property id=&quot;20300&quot; value=&quot;Slide 4 - &amp;quot;Solving the Agriculture Nutrient Problem&amp;quot;&quot;/&gt;&lt;property id=&quot;20307&quot; value=&quot;330&quot;/&gt;&lt;/object&gt;&lt;object type=&quot;3&quot; unique_id=&quot;15723&quot;&gt;&lt;property id=&quot;20148&quot; value=&quot;5&quot;/&gt;&lt;property id=&quot;20300&quot; value=&quot;Slide 5 - &amp;quot;Solving the Agriculture Nutrient Problem&amp;quot;&quot;/&gt;&lt;property id=&quot;20307&quot; value=&quot;333&quot;/&gt;&lt;/object&gt;&lt;object type=&quot;3&quot; unique_id=&quot;15724&quot;&gt;&lt;property id=&quot;20148&quot; value=&quot;5&quot;/&gt;&lt;property id=&quot;20300&quot; value=&quot;Slide 10 - &amp;quot;Strategic Conflict between Food Production and the Environment&amp;quot;&quot;/&gt;&lt;property id=&quot;20307&quot; value=&quot;350&quot;/&gt;&lt;/object&gt;&lt;object type=&quot;3&quot; unique_id=&quot;15725&quot;&gt;&lt;property id=&quot;20148&quot; value=&quot;5&quot;/&gt;&lt;property id=&quot;20300&quot; value=&quot;Slide 11 - &amp;quot;Solving the Agriculture Nutrient Problem&amp;quot;&quot;/&gt;&lt;property id=&quot;20307&quot; value=&quot;331&quot;/&gt;&lt;/object&gt;&lt;object type=&quot;3&quot; unique_id=&quot;15726&quot;&gt;&lt;property id=&quot;20148&quot; value=&quot;5&quot;/&gt;&lt;property id=&quot;20300&quot; value=&quot;Slide 12 - &amp;quot;Strategic Conflict between Food Production and the Environment&amp;quot;&quot;/&gt;&lt;property id=&quot;20307&quot; value=&quot;351&quot;/&gt;&lt;/object&gt;&lt;object type=&quot;3&quot; unique_id=&quot;15727&quot;&gt;&lt;property id=&quot;20148&quot; value=&quot;5&quot;/&gt;&lt;property id=&quot;20300&quot; value=&quot;Slide 13 - &amp;quot;Strategic Solution to Food Production and the Environment&amp;quot;&quot;/&gt;&lt;property id=&quot;20307&quot; value=&quot;345&quot;/&gt;&lt;/object&gt;&lt;object type=&quot;3&quot; unique_id=&quot;15728&quot;&gt;&lt;property id=&quot;20148&quot; value=&quot;5&quot;/&gt;&lt;property id=&quot;20300&quot; value=&quot;Slide 14 - &amp;quot;Nutrient Management BMPs&amp;quot;&quot;/&gt;&lt;property id=&quot;20307&quot; value=&quot;342&quot;/&gt;&lt;/object&gt;&lt;object type=&quot;3&quot; unique_id=&quot;15730&quot;&gt;&lt;property id=&quot;20148&quot; value=&quot;5&quot;/&gt;&lt;property id=&quot;20300&quot; value=&quot;Slide 15 - &amp;quot;Nutrient Management Process&amp;quot;&quot;/&gt;&lt;property id=&quot;20307&quot; value=&quot;354&quot;/&gt;&lt;/object&gt;&lt;object type=&quot;3&quot; unique_id=&quot;15731&quot;&gt;&lt;property id=&quot;20148&quot; value=&quot;5&quot;/&gt;&lt;property id=&quot;20300&quot; value=&quot;Slide 16 - &amp;quot;Addressing the Real Solution to the Nutrient Management Problem?&amp;quot;&quot;/&gt;&lt;property id=&quot;20307&quot; value=&quot;355&quot;/&gt;&lt;/object&gt;&lt;object type=&quot;3&quot; unique_id=&quot;16838&quot;&gt;&lt;property id=&quot;20148&quot; value=&quot;5&quot;/&gt;&lt;property id=&quot;20300&quot; value=&quot;Slide 6 - &amp;quot;Traditional Nutrient Cycle&amp;quot;&quot;/&gt;&lt;property id=&quot;20307&quot; value=&quot;358&quot;/&gt;&lt;/object&gt;&lt;object type=&quot;3&quot; unique_id=&quot;16839&quot;&gt;&lt;property id=&quot;20148&quot; value=&quot;5&quot;/&gt;&lt;property id=&quot;20300&quot; value=&quot;Slide 7 - &amp;quot;Contemporary Nutrient Cycle&amp;quot;&quot;/&gt;&lt;property id=&quot;20307&quot; value=&quot;359&quot;/&gt;&lt;/object&gt;&lt;object type=&quot;3&quot; unique_id=&quot;16840&quot;&gt;&lt;property id=&quot;20148&quot; value=&quot;5&quot;/&gt;&lt;property id=&quot;20300&quot; value=&quot;Slide 8 - &amp;quot;Regional Nutrient Balance&amp;quot;&quot;/&gt;&lt;property id=&quot;20307&quot; value=&quot;360&quot;/&gt;&lt;/object&gt;&lt;object type=&quot;3&quot; unique_id=&quot;16841&quot;&gt;&lt;property id=&quot;20148&quot; value=&quot;5&quot;/&gt;&lt;property id=&quot;20300&quot; value=&quot;Slide 9 - &amp;quot;Nutrient Management Problems &amp;quot;&quot;/&gt;&lt;property id=&quot;20307&quot; value=&quot;357&quot;/&gt;&lt;/object&gt;&lt;/object&gt;&lt;/object&gt;&lt;/database&gt;"/>
  <p:tag name="SECTOMILLISECCONVERTED" val="1"/>
</p:tagLst>
</file>

<file path=ppt/theme/theme1.xml><?xml version="1.0" encoding="utf-8"?>
<a:theme xmlns:a="http://schemas.openxmlformats.org/drawingml/2006/main" name="CA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extension-template-white</Template>
  <TotalTime>18737</TotalTime>
  <Words>484</Words>
  <Application>Microsoft Office PowerPoint</Application>
  <PresentationFormat>On-screen Show (4:3)</PresentationFormat>
  <Paragraphs>71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CASTemplate</vt:lpstr>
      <vt:lpstr>Farm maps</vt:lpstr>
      <vt:lpstr>Farm Map (p.7)</vt:lpstr>
      <vt:lpstr>Additional Information Added Later</vt:lpstr>
      <vt:lpstr>Farm Map Sources</vt:lpstr>
      <vt:lpstr>WWW.PAONESTOP.ORG</vt:lpstr>
      <vt:lpstr>Take out maps</vt:lpstr>
    </vt:vector>
  </TitlesOfParts>
  <Company>Dept Crop &amp; Soil Sciences, PSU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A Manure Management Plan</dc:title>
  <dc:creator>Beegle &amp; Martin</dc:creator>
  <cp:lastModifiedBy>Jerry Martin</cp:lastModifiedBy>
  <cp:revision>1405</cp:revision>
  <dcterms:created xsi:type="dcterms:W3CDTF">2008-05-12T18:28:17Z</dcterms:created>
  <dcterms:modified xsi:type="dcterms:W3CDTF">2014-09-01T16:03:15Z</dcterms:modified>
</cp:coreProperties>
</file>