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1" r:id="rId1"/>
  </p:sldMasterIdLst>
  <p:notesMasterIdLst>
    <p:notesMasterId r:id="rId16"/>
  </p:notesMasterIdLst>
  <p:handoutMasterIdLst>
    <p:handoutMasterId r:id="rId17"/>
  </p:handoutMasterIdLst>
  <p:sldIdLst>
    <p:sldId id="825" r:id="rId2"/>
    <p:sldId id="827" r:id="rId3"/>
    <p:sldId id="826" r:id="rId4"/>
    <p:sldId id="845" r:id="rId5"/>
    <p:sldId id="846" r:id="rId6"/>
    <p:sldId id="829" r:id="rId7"/>
    <p:sldId id="830" r:id="rId8"/>
    <p:sldId id="831" r:id="rId9"/>
    <p:sldId id="832" r:id="rId10"/>
    <p:sldId id="833" r:id="rId11"/>
    <p:sldId id="848" r:id="rId12"/>
    <p:sldId id="844" r:id="rId13"/>
    <p:sldId id="847" r:id="rId14"/>
    <p:sldId id="849" r:id="rId15"/>
  </p:sldIdLst>
  <p:sldSz cx="9144000" cy="6858000" type="screen4x3"/>
  <p:notesSz cx="7010400" cy="92964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rry Martin" initials="gl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6600"/>
    <a:srgbClr val="0000FF"/>
    <a:srgbClr val="CC9900"/>
    <a:srgbClr val="FF5050"/>
    <a:srgbClr val="0033CC"/>
    <a:srgbClr val="BBA477"/>
    <a:srgbClr val="336600"/>
    <a:srgbClr val="FF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5540" autoAdjust="0"/>
    <p:restoredTop sz="79121" autoAdjust="0"/>
  </p:normalViewPr>
  <p:slideViewPr>
    <p:cSldViewPr snapToGrid="0"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46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5BCEE5-64F5-4C3A-84F6-30394E7DB2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89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7BF8312-0405-43DC-8200-CC91BF8A0FE4}" type="datetimeFigureOut">
              <a:rPr lang="en-US"/>
              <a:pPr>
                <a:defRPr/>
              </a:pPr>
              <a:t>1/6/2016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3150" tIns="46576" rIns="93150" bIns="4657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831CFA7-6019-4D83-8AF6-4C2217489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587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</a:t>
            </a:r>
            <a:r>
              <a:rPr lang="en-US" baseline="0" dirty="0" smtClean="0"/>
              <a:t> module focuses on completing the Environmentally Sensitive Areas Worksheet.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should review and be familiar the guidance on pages 6 and 7 of “Land Application of Manure”.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>
                <a:ea typeface="ＭＳ Ｐゴシック" pitchFamily="34" charset="-128"/>
              </a:rPr>
              <a:t>The point</a:t>
            </a:r>
            <a:r>
              <a:rPr lang="en-US" baseline="0" dirty="0" smtClean="0">
                <a:ea typeface="ＭＳ Ｐゴシック" pitchFamily="34" charset="-128"/>
              </a:rPr>
              <a:t> of this slide is to emphasize that farms contain many environmentally sensitive areas that need to be protected as much as possible from nutrient, sediment, and microbial impact.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AF525F-69DA-4042-A8C9-00AF377AEB33}" type="slidenum">
              <a:rPr lang="en-US" smtClean="0">
                <a:latin typeface="Arial" charset="0"/>
                <a:ea typeface="ＭＳ Ｐゴシック" pitchFamily="34" charset="-128"/>
              </a:rPr>
              <a:pPr/>
              <a:t>2</a:t>
            </a:fld>
            <a:endParaRPr lang="en-U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</a:t>
            </a:r>
            <a:r>
              <a:rPr lang="en-US" baseline="0" dirty="0" smtClean="0"/>
              <a:t> this point the farmers should have the blank Environmentally Sensitive Areas Worksheet in front of them.  This is page 4 of the Manure Management Plan Workbook section.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Beginning with this slide and following</a:t>
            </a:r>
            <a:r>
              <a:rPr lang="en-US" baseline="0" dirty="0" smtClean="0"/>
              <a:t> each of the environmentally sensitive areas required to be noted in the manure management plan are reviewed.</a:t>
            </a:r>
          </a:p>
          <a:p>
            <a:endParaRPr lang="en-US" baseline="0" dirty="0" smtClean="0"/>
          </a:p>
          <a:p>
            <a:r>
              <a:rPr lang="en-US" dirty="0" smtClean="0"/>
              <a:t>Here</a:t>
            </a:r>
            <a:r>
              <a:rPr lang="en-US" baseline="0" dirty="0" smtClean="0"/>
              <a:t> and throughout all the modules facilitators should feel free to use their own photos if they desire.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exercise</a:t>
            </a:r>
            <a:r>
              <a:rPr lang="en-US" baseline="0" dirty="0" smtClean="0"/>
              <a:t> completes part d of the Operation Information Page noted which environmentally sensitive areas are on the farm.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to the completed example of the Operation Information Page.  This is page 5 in “Land Application of Manure”.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slide reviews the 4 columns</a:t>
            </a:r>
            <a:r>
              <a:rPr lang="en-US" baseline="0" dirty="0" smtClean="0"/>
              <a:t> of the Environmentally Sensitive Areas Worksheet.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</a:t>
            </a:r>
            <a:r>
              <a:rPr lang="en-US" baseline="0" dirty="0" smtClean="0"/>
              <a:t> this point the farmers should have the blank Environmentally Sensitive Areas Worksheet in front of them.  This is page 4 of the Manure Management Plan Workbook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purpose</a:t>
            </a:r>
            <a:r>
              <a:rPr lang="en-US" baseline="0" dirty="0" smtClean="0"/>
              <a:t> of this exercise is to complete the Environmentally Sensitive Areas Worksheet.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Facilitators may want to refer participants to the completed example of the Environmentally Sensitive Areas Worksheet.  This is page 7 in “Land Application of Manure”.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purpose</a:t>
            </a:r>
            <a:r>
              <a:rPr lang="en-US" baseline="0" dirty="0" smtClean="0"/>
              <a:t> of this </a:t>
            </a:r>
            <a:r>
              <a:rPr lang="en-US" dirty="0" smtClean="0"/>
              <a:t>exercise is to note each environmentally sensitive area</a:t>
            </a:r>
            <a:r>
              <a:rPr lang="en-US" baseline="0" dirty="0" smtClean="0"/>
              <a:t> on the farm map with the associated setback if applicable.</a:t>
            </a:r>
          </a:p>
          <a:p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Facilitators may want to refer participants to the completed example of the Farm Map.  This is page 14 in “Land Application of Manure” and page 7 of the Manure Management Plan Workbook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1CFA7-6019-4D83-8AF6-4C2217489D6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w/ Industry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46113" y="357188"/>
            <a:ext cx="80359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r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98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207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5893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0912A-3C10-429B-9855-3227D5639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/ Science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oter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857875"/>
            <a:ext cx="9144000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blankheadt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26988"/>
            <a:ext cx="9144000" cy="62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84385" y="4203192"/>
            <a:ext cx="7412166" cy="1359408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408705" y="2717292"/>
            <a:ext cx="7387845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022" y="1733080"/>
            <a:ext cx="8114123" cy="46771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56214" y="353568"/>
            <a:ext cx="8077830" cy="731838"/>
          </a:xfrm>
        </p:spPr>
        <p:txBody>
          <a:bodyPr lIns="0" tIns="0" rIns="0" bIns="0">
            <a:normAutofit/>
          </a:bodyPr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54690" y="1331229"/>
            <a:ext cx="8077830" cy="47137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573" y="2707005"/>
            <a:ext cx="7969952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861" y="1206818"/>
            <a:ext cx="795166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w/ Botto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65662" y="2699305"/>
            <a:ext cx="8015673" cy="1362075"/>
          </a:xfrm>
        </p:spPr>
        <p:txBody>
          <a:bodyPr lIns="0" tIns="0" rIns="0" b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83951" y="1199118"/>
            <a:ext cx="7997384" cy="1500187"/>
          </a:xfrm>
        </p:spPr>
        <p:txBody>
          <a:bodyPr lIns="0" tIns="0" rIns="0"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71080"/>
            <a:ext cx="8112599" cy="731838"/>
          </a:xfrm>
        </p:spPr>
        <p:txBody>
          <a:bodyPr lIns="0" tIns="0" rIns="0" b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690" y="188548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802430" y="1892800"/>
            <a:ext cx="3955715" cy="45338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/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646113" y="357188"/>
            <a:ext cx="8112125" cy="7318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algn="l">
              <a:defRPr/>
            </a:lvl1pPr>
          </a:lstStyle>
          <a:p>
            <a:pPr>
              <a:defRPr/>
            </a:pPr>
            <a:endParaRPr lang="en-US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Picture 7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22935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4802430" y="1278320"/>
            <a:ext cx="3955715" cy="45338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5546" y="356600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w/ Top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ead&amp;FootArt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546" y="932675"/>
            <a:ext cx="8151004" cy="731838"/>
          </a:xfrm>
        </p:spPr>
        <p:txBody>
          <a:bodyPr lIns="0" rIns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A86DF5-575F-43AF-B32B-16FA47EC2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5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6" r:id="rId11"/>
    <p:sldLayoutId id="2147484497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Environmentally </a:t>
            </a:r>
            <a:r>
              <a:rPr lang="en-US" smtClean="0"/>
              <a:t>sensitive </a:t>
            </a:r>
            <a:r>
              <a:rPr lang="en-US" smtClean="0"/>
              <a:t>areas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Completing a Manure Management Plan Workshop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474389" y="5622202"/>
            <a:ext cx="6696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/>
              <a:t>v.02.2016</a:t>
            </a:r>
            <a:endParaRPr lang="en-US" sz="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mechanical manure application for </a:t>
            </a:r>
            <a:r>
              <a:rPr lang="en-US" b="1" dirty="0" smtClean="0"/>
              <a:t>winter application</a:t>
            </a:r>
            <a:r>
              <a:rPr lang="en-US" dirty="0" smtClean="0"/>
              <a:t> within 100 feet from an above ground inlet to an agricultural drainage system</a:t>
            </a:r>
          </a:p>
          <a:p>
            <a:pPr lvl="1"/>
            <a:r>
              <a:rPr lang="en-US" dirty="0" smtClean="0"/>
              <a:t>Such as inlet pipes to piped outlet terraces</a:t>
            </a:r>
          </a:p>
          <a:p>
            <a:pPr lvl="1"/>
            <a:r>
              <a:rPr lang="en-US" dirty="0" smtClean="0"/>
              <a:t>Where surface water flow is toward the above ground inlet</a:t>
            </a:r>
          </a:p>
          <a:p>
            <a:endParaRPr lang="en-US" dirty="0" smtClean="0"/>
          </a:p>
          <a:p>
            <a:pPr lvl="8"/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Sensitive Areas &amp; Manure Application Setbacks</a:t>
            </a:r>
          </a:p>
        </p:txBody>
      </p:sp>
      <p:grpSp>
        <p:nvGrpSpPr>
          <p:cNvPr id="2" name="Group 13"/>
          <p:cNvGrpSpPr/>
          <p:nvPr/>
        </p:nvGrpSpPr>
        <p:grpSpPr>
          <a:xfrm>
            <a:off x="4886096" y="1783170"/>
            <a:ext cx="3656524" cy="2743200"/>
            <a:chOff x="4886096" y="1783170"/>
            <a:chExt cx="3656524" cy="2743200"/>
          </a:xfrm>
        </p:grpSpPr>
        <p:grpSp>
          <p:nvGrpSpPr>
            <p:cNvPr id="3" name="Group 20"/>
            <p:cNvGrpSpPr/>
            <p:nvPr/>
          </p:nvGrpSpPr>
          <p:grpSpPr>
            <a:xfrm>
              <a:off x="4886096" y="1783170"/>
              <a:ext cx="3656524" cy="2743200"/>
              <a:chOff x="4886096" y="1783170"/>
              <a:chExt cx="3656524" cy="2743200"/>
            </a:xfrm>
          </p:grpSpPr>
          <p:pic>
            <p:nvPicPr>
              <p:cNvPr id="36870" name="Picture 4" descr="200_0038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4886096" y="1783170"/>
                <a:ext cx="3656524" cy="2743200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cxnSp>
            <p:nvCxnSpPr>
              <p:cNvPr id="10" name="Straight Connector 9"/>
              <p:cNvCxnSpPr>
                <a:cxnSpLocks noChangeShapeType="1"/>
              </p:cNvCxnSpPr>
              <p:nvPr/>
            </p:nvCxnSpPr>
            <p:spPr bwMode="auto">
              <a:xfrm flipH="1">
                <a:off x="6226629" y="2740178"/>
                <a:ext cx="1317754" cy="1553148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/>
            </p:spPr>
          </p:cxnSp>
        </p:grpSp>
        <p:sp>
          <p:nvSpPr>
            <p:cNvPr id="8" name="Freeform 7"/>
            <p:cNvSpPr/>
            <p:nvPr/>
          </p:nvSpPr>
          <p:spPr>
            <a:xfrm>
              <a:off x="5023394" y="2616926"/>
              <a:ext cx="2518229" cy="1685108"/>
            </a:xfrm>
            <a:custGeom>
              <a:avLst/>
              <a:gdLst>
                <a:gd name="connsiteX0" fmla="*/ 2518229 w 2518229"/>
                <a:gd name="connsiteY0" fmla="*/ 126274 h 1685108"/>
                <a:gd name="connsiteX1" fmla="*/ 1394823 w 2518229"/>
                <a:gd name="connsiteY1" fmla="*/ 126274 h 1685108"/>
                <a:gd name="connsiteX2" fmla="*/ 471715 w 2518229"/>
                <a:gd name="connsiteY2" fmla="*/ 108857 h 1685108"/>
                <a:gd name="connsiteX3" fmla="*/ 114663 w 2518229"/>
                <a:gd name="connsiteY3" fmla="*/ 779417 h 1685108"/>
                <a:gd name="connsiteX4" fmla="*/ 1159692 w 2518229"/>
                <a:gd name="connsiteY4" fmla="*/ 1571897 h 1685108"/>
                <a:gd name="connsiteX5" fmla="*/ 1002937 w 2518229"/>
                <a:gd name="connsiteY5" fmla="*/ 1458685 h 1685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18229" h="1685108">
                  <a:moveTo>
                    <a:pt x="2518229" y="126274"/>
                  </a:moveTo>
                  <a:lnTo>
                    <a:pt x="1394823" y="126274"/>
                  </a:lnTo>
                  <a:cubicBezTo>
                    <a:pt x="1053737" y="123371"/>
                    <a:pt x="685075" y="0"/>
                    <a:pt x="471715" y="108857"/>
                  </a:cubicBezTo>
                  <a:cubicBezTo>
                    <a:pt x="258355" y="217714"/>
                    <a:pt x="0" y="535577"/>
                    <a:pt x="114663" y="779417"/>
                  </a:cubicBezTo>
                  <a:cubicBezTo>
                    <a:pt x="229326" y="1023257"/>
                    <a:pt x="1011646" y="1458686"/>
                    <a:pt x="1159692" y="1571897"/>
                  </a:cubicBezTo>
                  <a:cubicBezTo>
                    <a:pt x="1307738" y="1685108"/>
                    <a:pt x="1155337" y="1571896"/>
                    <a:pt x="1002937" y="1458685"/>
                  </a:cubicBezTo>
                </a:path>
              </a:pathLst>
            </a:cu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eration Information Page D (completed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53909" y="3776130"/>
            <a:ext cx="8836182" cy="1999981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5747" y="661852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3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612333" y="1419154"/>
            <a:ext cx="5106153" cy="1369313"/>
          </a:xfrm>
        </p:spPr>
        <p:txBody>
          <a:bodyPr/>
          <a:lstStyle/>
          <a:p>
            <a:r>
              <a:rPr lang="en-US" dirty="0" smtClean="0"/>
              <a:t>Complete operation information page 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Land Application of Manure (printing.2)_Page_35.jpg"/>
          <p:cNvPicPr>
            <a:picLocks noGrp="1" noChangeAspect="1"/>
          </p:cNvPicPr>
          <p:nvPr>
            <p:ph sz="half" idx="10"/>
          </p:nvPr>
        </p:nvPicPr>
        <p:blipFill>
          <a:blip r:embed="rId3" cstate="screen"/>
          <a:stretch>
            <a:fillRect/>
          </a:stretch>
        </p:blipFill>
        <p:spPr>
          <a:xfrm>
            <a:off x="671335" y="1079999"/>
            <a:ext cx="3815541" cy="4937760"/>
          </a:xfrm>
          <a:ln w="12700">
            <a:solidFill>
              <a:schemeClr val="tx1"/>
            </a:solidFill>
          </a:ln>
        </p:spPr>
      </p:pic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List each field that contains or borders an environmentally sensitive area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List the environmentally sensitive feature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List the mechanical manure application setback distance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Note if the setback area is shown on the farm map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Environmentally Sensitive Areas Worksheet (p.4)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9945" y="526050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Manure Management Plan Exercise – Page 4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14804" y="1075122"/>
            <a:ext cx="5884752" cy="1722399"/>
          </a:xfrm>
        </p:spPr>
        <p:txBody>
          <a:bodyPr/>
          <a:lstStyle/>
          <a:p>
            <a:r>
              <a:rPr lang="en-US" sz="3600" dirty="0" smtClean="0"/>
              <a:t>Complete environmentally sensitive areas worksheet</a:t>
            </a:r>
            <a:endParaRPr lang="en-US" sz="3600" dirty="0"/>
          </a:p>
        </p:txBody>
      </p:sp>
      <p:pic>
        <p:nvPicPr>
          <p:cNvPr id="7" name="Picture 6" descr="Environmentally Sensitive Areas (complet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62963" y="3148270"/>
            <a:ext cx="8799968" cy="2651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C:\Documents and Settings\smr5162\Local Settings\Temporary Internet Files\Content.IE5\H2B121D1\MC900434720[1]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661853"/>
            <a:ext cx="2743200" cy="2743200"/>
          </a:xfrm>
          <a:prstGeom prst="rect">
            <a:avLst/>
          </a:prstGeom>
          <a:noFill/>
        </p:spPr>
      </p:pic>
      <p:sp>
        <p:nvSpPr>
          <p:cNvPr id="12" name="Text Placeholder 6"/>
          <p:cNvSpPr txBox="1">
            <a:spLocks/>
          </p:cNvSpPr>
          <p:nvPr/>
        </p:nvSpPr>
        <p:spPr bwMode="auto">
          <a:xfrm>
            <a:off x="0" y="1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solidFill>
                  <a:schemeClr val="bg1"/>
                </a:solidFill>
              </a:rPr>
              <a:t>Farm Map Development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3085" y="3664413"/>
            <a:ext cx="4227970" cy="1966843"/>
          </a:xfrm>
        </p:spPr>
        <p:txBody>
          <a:bodyPr/>
          <a:lstStyle/>
          <a:p>
            <a:r>
              <a:rPr lang="en-US" dirty="0" smtClean="0"/>
              <a:t>Locate areas &amp; setbacks on the farm map</a:t>
            </a:r>
            <a:endParaRPr lang="en-US" dirty="0"/>
          </a:p>
        </p:txBody>
      </p:sp>
      <p:pic>
        <p:nvPicPr>
          <p:cNvPr id="7" name="Content Placeholder 10" descr="Sample Farm Map (cropped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908751" y="796238"/>
            <a:ext cx="3980700" cy="493776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 descr="160_6037"/>
          <p:cNvPicPr>
            <a:picLocks noGrp="1" noChangeAspect="1" noChangeArrowheads="1"/>
          </p:cNvPicPr>
          <p:nvPr>
            <p:ph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1600200" y="469900"/>
            <a:ext cx="586581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</a:rPr>
              <a:t>Environmentally Sensitive Areas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7267303" y="2518955"/>
            <a:ext cx="99257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WELLS</a:t>
            </a:r>
          </a:p>
        </p:txBody>
      </p:sp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162800" y="3810000"/>
            <a:ext cx="1005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PONDS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 rot="-419023">
            <a:off x="1484812" y="2446381"/>
            <a:ext cx="16891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STREAMS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>
            <a:off x="2309949" y="2991395"/>
            <a:ext cx="145869" cy="587829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flipH="1">
            <a:off x="6252754" y="2717074"/>
            <a:ext cx="949235" cy="43543"/>
          </a:xfrm>
          <a:prstGeom prst="straightConnector1">
            <a:avLst/>
          </a:prstGeom>
          <a:noFill/>
          <a:ln w="57150">
            <a:solidFill>
              <a:srgbClr val="FFFF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Environmentally sensitive areas</a:t>
            </a:r>
          </a:p>
          <a:p>
            <a:pPr lvl="1"/>
            <a:r>
              <a:rPr lang="en-US" dirty="0" smtClean="0"/>
              <a:t>Streams, lakes, and ponds</a:t>
            </a:r>
          </a:p>
          <a:p>
            <a:pPr lvl="1"/>
            <a:r>
              <a:rPr lang="en-US" dirty="0" smtClean="0"/>
              <a:t>Open sinkholes</a:t>
            </a:r>
          </a:p>
          <a:p>
            <a:pPr lvl="1"/>
            <a:r>
              <a:rPr lang="en-US" dirty="0" smtClean="0"/>
              <a:t>Private drinking water sources</a:t>
            </a:r>
          </a:p>
          <a:p>
            <a:pPr lvl="1"/>
            <a:r>
              <a:rPr lang="en-US" dirty="0" smtClean="0"/>
              <a:t>Public drinking water sources</a:t>
            </a:r>
          </a:p>
          <a:p>
            <a:pPr lvl="1"/>
            <a:r>
              <a:rPr lang="en-US" dirty="0" smtClean="0"/>
              <a:t>Non-vegetated concentrated water flow areas</a:t>
            </a:r>
          </a:p>
          <a:p>
            <a:pPr lvl="1"/>
            <a:r>
              <a:rPr lang="en-US" dirty="0" smtClean="0"/>
              <a:t>Above ground inlet to agricultural drainage system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Mechanical manure application setbacks are required</a:t>
            </a:r>
          </a:p>
          <a:p>
            <a:pPr lvl="1"/>
            <a:r>
              <a:rPr lang="en-US" dirty="0" smtClean="0"/>
              <a:t>Regardless of the slope of the land or the ground cover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Environmentally Sensitive Areas Worksheet (p.4)</a:t>
            </a:r>
            <a:endParaRPr lang="en-US" sz="3200" dirty="0"/>
          </a:p>
        </p:txBody>
      </p:sp>
      <p:pic>
        <p:nvPicPr>
          <p:cNvPr id="11" name="Content Placeholder 5" descr="Land Application of Manure (printing.2)_Page_3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62281" y="1079999"/>
            <a:ext cx="3815541" cy="493776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654690" y="1271000"/>
            <a:ext cx="3772455" cy="45338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mechanical manure application within 100 feet of streams, lakes and ponds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Stream qualifications</a:t>
            </a:r>
          </a:p>
          <a:p>
            <a:pPr lvl="1"/>
            <a:r>
              <a:rPr lang="en-US" dirty="0" smtClean="0"/>
              <a:t>Setback applicable only during the time of year when the stream generally flows</a:t>
            </a:r>
          </a:p>
          <a:p>
            <a:pPr lvl="1"/>
            <a:r>
              <a:rPr lang="en-US" dirty="0" smtClean="0"/>
              <a:t>Not included are culvert outlets or a roadside swales that drain stormwater into a field where the stormwater infiltrates into the ground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Sensitive Areas &amp; Manure Application Setbacks</a:t>
            </a:r>
            <a:endParaRPr lang="en-US" sz="3200" dirty="0"/>
          </a:p>
        </p:txBody>
      </p:sp>
      <p:pic>
        <p:nvPicPr>
          <p:cNvPr id="6" name="Content Placeholder 5" descr="185_8521"/>
          <p:cNvPicPr>
            <a:picLocks noGrp="1" noChangeAspect="1" noChangeArrowheads="1"/>
          </p:cNvPicPr>
          <p:nvPr>
            <p:ph sz="half" idx="1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584905" y="2197171"/>
            <a:ext cx="4389119" cy="3291840"/>
          </a:xfr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Option 1: Within 50 feet of streams, lakes and ponds if related fields:</a:t>
            </a:r>
          </a:p>
          <a:p>
            <a:pPr lvl="1"/>
            <a:r>
              <a:rPr lang="en-US" dirty="0" smtClean="0"/>
              <a:t>Have soil tests current within the last three years</a:t>
            </a:r>
          </a:p>
          <a:p>
            <a:pPr lvl="1"/>
            <a:r>
              <a:rPr lang="en-US" dirty="0" smtClean="0"/>
              <a:t>Soil test phosphorus (Mehlich 3-P) levels are less than 200 parts per million (ppm)</a:t>
            </a:r>
          </a:p>
          <a:p>
            <a:pPr lvl="1"/>
            <a:r>
              <a:rPr lang="en-US" dirty="0" smtClean="0"/>
              <a:t>No-till practices are used</a:t>
            </a:r>
          </a:p>
          <a:p>
            <a:pPr lvl="1"/>
            <a:r>
              <a:rPr lang="en-US" dirty="0" smtClean="0"/>
              <a:t>When residue is removed, a cover crop must be planted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Option 2: Within 35 feet of streams, lakes and ponds</a:t>
            </a:r>
          </a:p>
          <a:p>
            <a:pPr lvl="1"/>
            <a:r>
              <a:rPr lang="en-US" dirty="0" smtClean="0"/>
              <a:t>A permanent vegetated buffer is established and maintained along the water body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Options to Reduce 100 Foot Setback</a:t>
            </a:r>
            <a:endParaRPr lang="en-US" sz="4000" dirty="0"/>
          </a:p>
        </p:txBody>
      </p:sp>
      <p:pic>
        <p:nvPicPr>
          <p:cNvPr id="11" name="Content Placeholder 5" descr="160_6040"/>
          <p:cNvPicPr>
            <a:picLocks noGrp="1" noChangeAspect="1" noChangeArrowheads="1"/>
          </p:cNvPicPr>
          <p:nvPr>
            <p:ph sz="half" idx="1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566798" y="1373305"/>
            <a:ext cx="4389119" cy="3291840"/>
          </a:xfrm>
          <a:noFill/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Sensitive Areas &amp; Manure Application Setbacks</a:t>
            </a:r>
          </a:p>
        </p:txBody>
      </p:sp>
      <p:sp>
        <p:nvSpPr>
          <p:cNvPr id="32773" name="TextBox 8"/>
          <p:cNvSpPr txBox="1">
            <a:spLocks noChangeArrowheads="1"/>
          </p:cNvSpPr>
          <p:nvPr/>
        </p:nvSpPr>
        <p:spPr bwMode="auto">
          <a:xfrm>
            <a:off x="148047" y="4784137"/>
            <a:ext cx="250806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35 ft </a:t>
            </a:r>
            <a:r>
              <a:rPr lang="en-US" sz="2000" b="1" dirty="0" smtClean="0"/>
              <a:t>Setback if:</a:t>
            </a:r>
          </a:p>
          <a:p>
            <a:pPr marL="227013" indent="-109538">
              <a:buFont typeface="Arial" pitchFamily="34" charset="0"/>
              <a:buChar char="•"/>
            </a:pPr>
            <a:r>
              <a:rPr lang="en-US" sz="1600" dirty="0" smtClean="0"/>
              <a:t>Permanent vegetated buffer</a:t>
            </a:r>
            <a:endParaRPr lang="en-US" sz="1600" dirty="0"/>
          </a:p>
        </p:txBody>
      </p:sp>
      <p:grpSp>
        <p:nvGrpSpPr>
          <p:cNvPr id="3" name="Group 14"/>
          <p:cNvGrpSpPr/>
          <p:nvPr/>
        </p:nvGrpSpPr>
        <p:grpSpPr>
          <a:xfrm>
            <a:off x="2750502" y="1320029"/>
            <a:ext cx="6262869" cy="4681537"/>
            <a:chOff x="2497954" y="1328738"/>
            <a:chExt cx="6262869" cy="4681537"/>
          </a:xfrm>
        </p:grpSpPr>
        <p:pic>
          <p:nvPicPr>
            <p:cNvPr id="32771" name="Picture 7" descr="184_8487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2506663" y="1328738"/>
              <a:ext cx="6242050" cy="468153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" name="Freeform 1"/>
            <p:cNvSpPr/>
            <p:nvPr/>
          </p:nvSpPr>
          <p:spPr>
            <a:xfrm>
              <a:off x="2524080" y="3518263"/>
              <a:ext cx="6236743" cy="202248"/>
            </a:xfrm>
            <a:custGeom>
              <a:avLst/>
              <a:gdLst>
                <a:gd name="connsiteX0" fmla="*/ 0 w 3071191"/>
                <a:gd name="connsiteY0" fmla="*/ 142098 h 142098"/>
                <a:gd name="connsiteX1" fmla="*/ 1202635 w 3071191"/>
                <a:gd name="connsiteY1" fmla="*/ 72524 h 142098"/>
                <a:gd name="connsiteX2" fmla="*/ 2216426 w 3071191"/>
                <a:gd name="connsiteY2" fmla="*/ 2950 h 142098"/>
                <a:gd name="connsiteX3" fmla="*/ 2753139 w 3071191"/>
                <a:gd name="connsiteY3" fmla="*/ 12890 h 142098"/>
                <a:gd name="connsiteX4" fmla="*/ 3071191 w 3071191"/>
                <a:gd name="connsiteY4" fmla="*/ 12890 h 14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191" h="142098">
                  <a:moveTo>
                    <a:pt x="0" y="142098"/>
                  </a:moveTo>
                  <a:lnTo>
                    <a:pt x="1202635" y="72524"/>
                  </a:lnTo>
                  <a:cubicBezTo>
                    <a:pt x="1572039" y="49333"/>
                    <a:pt x="1958009" y="12889"/>
                    <a:pt x="2216426" y="2950"/>
                  </a:cubicBezTo>
                  <a:cubicBezTo>
                    <a:pt x="2474843" y="-6989"/>
                    <a:pt x="2610678" y="11233"/>
                    <a:pt x="2753139" y="12890"/>
                  </a:cubicBezTo>
                  <a:cubicBezTo>
                    <a:pt x="2895600" y="14547"/>
                    <a:pt x="2983395" y="13718"/>
                    <a:pt x="3071191" y="12890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506663" y="2924174"/>
              <a:ext cx="6210618" cy="158661"/>
            </a:xfrm>
            <a:custGeom>
              <a:avLst/>
              <a:gdLst>
                <a:gd name="connsiteX0" fmla="*/ 0 w 3071191"/>
                <a:gd name="connsiteY0" fmla="*/ 142098 h 142098"/>
                <a:gd name="connsiteX1" fmla="*/ 1202635 w 3071191"/>
                <a:gd name="connsiteY1" fmla="*/ 72524 h 142098"/>
                <a:gd name="connsiteX2" fmla="*/ 2216426 w 3071191"/>
                <a:gd name="connsiteY2" fmla="*/ 2950 h 142098"/>
                <a:gd name="connsiteX3" fmla="*/ 2753139 w 3071191"/>
                <a:gd name="connsiteY3" fmla="*/ 12890 h 142098"/>
                <a:gd name="connsiteX4" fmla="*/ 3071191 w 3071191"/>
                <a:gd name="connsiteY4" fmla="*/ 12890 h 14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191" h="142098">
                  <a:moveTo>
                    <a:pt x="0" y="142098"/>
                  </a:moveTo>
                  <a:lnTo>
                    <a:pt x="1202635" y="72524"/>
                  </a:lnTo>
                  <a:cubicBezTo>
                    <a:pt x="1572039" y="49333"/>
                    <a:pt x="1958009" y="12889"/>
                    <a:pt x="2216426" y="2950"/>
                  </a:cubicBezTo>
                  <a:cubicBezTo>
                    <a:pt x="2474843" y="-6989"/>
                    <a:pt x="2610678" y="11233"/>
                    <a:pt x="2753139" y="12890"/>
                  </a:cubicBezTo>
                  <a:cubicBezTo>
                    <a:pt x="2895600" y="14547"/>
                    <a:pt x="2983395" y="13718"/>
                    <a:pt x="3071191" y="12890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497954" y="3358515"/>
              <a:ext cx="6242050" cy="141288"/>
            </a:xfrm>
            <a:custGeom>
              <a:avLst/>
              <a:gdLst>
                <a:gd name="connsiteX0" fmla="*/ 0 w 3071191"/>
                <a:gd name="connsiteY0" fmla="*/ 142098 h 142098"/>
                <a:gd name="connsiteX1" fmla="*/ 1202635 w 3071191"/>
                <a:gd name="connsiteY1" fmla="*/ 72524 h 142098"/>
                <a:gd name="connsiteX2" fmla="*/ 2216426 w 3071191"/>
                <a:gd name="connsiteY2" fmla="*/ 2950 h 142098"/>
                <a:gd name="connsiteX3" fmla="*/ 2753139 w 3071191"/>
                <a:gd name="connsiteY3" fmla="*/ 12890 h 142098"/>
                <a:gd name="connsiteX4" fmla="*/ 3071191 w 3071191"/>
                <a:gd name="connsiteY4" fmla="*/ 12890 h 14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191" h="142098">
                  <a:moveTo>
                    <a:pt x="0" y="142098"/>
                  </a:moveTo>
                  <a:lnTo>
                    <a:pt x="1202635" y="72524"/>
                  </a:lnTo>
                  <a:cubicBezTo>
                    <a:pt x="1572039" y="49333"/>
                    <a:pt x="1958009" y="12889"/>
                    <a:pt x="2216426" y="2950"/>
                  </a:cubicBezTo>
                  <a:cubicBezTo>
                    <a:pt x="2474843" y="-6989"/>
                    <a:pt x="2610678" y="11233"/>
                    <a:pt x="2753139" y="12890"/>
                  </a:cubicBezTo>
                  <a:cubicBezTo>
                    <a:pt x="2895600" y="14547"/>
                    <a:pt x="2983395" y="13718"/>
                    <a:pt x="3071191" y="12890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32776" name="TextBox 12"/>
          <p:cNvSpPr txBox="1">
            <a:spLocks noChangeArrowheads="1"/>
          </p:cNvSpPr>
          <p:nvPr/>
        </p:nvSpPr>
        <p:spPr bwMode="auto">
          <a:xfrm>
            <a:off x="153909" y="3246392"/>
            <a:ext cx="2397703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50 ft Setback if</a:t>
            </a:r>
            <a:r>
              <a:rPr lang="en-US" sz="2000" b="1" dirty="0" smtClean="0"/>
              <a:t>:</a:t>
            </a:r>
          </a:p>
          <a:p>
            <a:pPr marL="227013" indent="-109538">
              <a:buFont typeface="Arial" pitchFamily="34" charset="0"/>
              <a:buChar char="•"/>
            </a:pPr>
            <a:r>
              <a:rPr lang="en-US" sz="1600" dirty="0" smtClean="0"/>
              <a:t>Soil </a:t>
            </a:r>
            <a:r>
              <a:rPr lang="en-US" sz="1600" dirty="0"/>
              <a:t>Test </a:t>
            </a:r>
            <a:r>
              <a:rPr lang="en-US" sz="1600" dirty="0" smtClean="0"/>
              <a:t>&lt;200 </a:t>
            </a:r>
            <a:r>
              <a:rPr lang="en-US" sz="1600" dirty="0"/>
              <a:t>ppm </a:t>
            </a:r>
            <a:r>
              <a:rPr lang="en-US" sz="1600" dirty="0" smtClean="0"/>
              <a:t>P</a:t>
            </a:r>
          </a:p>
          <a:p>
            <a:pPr marL="227013" indent="-109538">
              <a:buFont typeface="Arial" pitchFamily="34" charset="0"/>
              <a:buChar char="•"/>
            </a:pPr>
            <a:r>
              <a:rPr lang="en-US" sz="1600" dirty="0" smtClean="0"/>
              <a:t>No-till practices used</a:t>
            </a:r>
          </a:p>
          <a:p>
            <a:pPr marL="227013" indent="-109538">
              <a:buFont typeface="Arial" pitchFamily="34" charset="0"/>
              <a:buChar char="•"/>
            </a:pPr>
            <a:r>
              <a:rPr lang="en-US" sz="1600" dirty="0" smtClean="0"/>
              <a:t>Residue </a:t>
            </a:r>
            <a:r>
              <a:rPr lang="en-US" sz="1600" dirty="0"/>
              <a:t>or cover crop</a:t>
            </a:r>
          </a:p>
        </p:txBody>
      </p:sp>
      <p:sp>
        <p:nvSpPr>
          <p:cNvPr id="32777" name="TextBox 13"/>
          <p:cNvSpPr txBox="1">
            <a:spLocks noChangeArrowheads="1"/>
          </p:cNvSpPr>
          <p:nvPr/>
        </p:nvSpPr>
        <p:spPr bwMode="auto">
          <a:xfrm>
            <a:off x="148045" y="2201000"/>
            <a:ext cx="23774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100 ft </a:t>
            </a:r>
            <a:r>
              <a:rPr lang="en-US" sz="2000" b="1" dirty="0" smtClean="0"/>
              <a:t>Setback if:</a:t>
            </a:r>
          </a:p>
          <a:p>
            <a:pPr marL="227013" indent="-109538">
              <a:buFont typeface="Arial" pitchFamily="34" charset="0"/>
              <a:buChar char="•"/>
            </a:pPr>
            <a:r>
              <a:rPr lang="en-US" sz="1600" dirty="0" smtClean="0"/>
              <a:t>No BMPs</a:t>
            </a:r>
            <a:endParaRPr lang="en-US" sz="1600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85852" y="3709851"/>
            <a:ext cx="539931" cy="1245326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03269" y="3431177"/>
            <a:ext cx="505097" cy="6966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229394" y="2560321"/>
            <a:ext cx="481965" cy="511899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Sensitive Areas &amp; Manure Application Setbacks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mechanical manure application within 100 feet of an existing open sinkhole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3498623" y="2773498"/>
            <a:ext cx="5026025" cy="3052763"/>
            <a:chOff x="3716338" y="2520950"/>
            <a:chExt cx="5026025" cy="3052763"/>
          </a:xfrm>
        </p:grpSpPr>
        <p:pic>
          <p:nvPicPr>
            <p:cNvPr id="33796" name="Picture 7" descr="215_1549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716338" y="2520950"/>
              <a:ext cx="5026025" cy="305276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3718561" y="3698875"/>
              <a:ext cx="4561839" cy="1260475"/>
            </a:xfrm>
            <a:custGeom>
              <a:avLst/>
              <a:gdLst>
                <a:gd name="connsiteX0" fmla="*/ 10234 w 4593347"/>
                <a:gd name="connsiteY0" fmla="*/ 187084 h 1420892"/>
                <a:gd name="connsiteX1" fmla="*/ 745729 w 4593347"/>
                <a:gd name="connsiteY1" fmla="*/ 8180 h 1420892"/>
                <a:gd name="connsiteX2" fmla="*/ 1352016 w 4593347"/>
                <a:gd name="connsiteY2" fmla="*/ 28058 h 1420892"/>
                <a:gd name="connsiteX3" fmla="*/ 2594407 w 4593347"/>
                <a:gd name="connsiteY3" fmla="*/ 67814 h 1420892"/>
                <a:gd name="connsiteX4" fmla="*/ 3787103 w 4593347"/>
                <a:gd name="connsiteY4" fmla="*/ 177145 h 1420892"/>
                <a:gd name="connsiteX5" fmla="*/ 4393390 w 4593347"/>
                <a:gd name="connsiteY5" fmla="*/ 306354 h 1420892"/>
                <a:gd name="connsiteX6" fmla="*/ 4492781 w 4593347"/>
                <a:gd name="connsiteY6" fmla="*/ 1111423 h 1420892"/>
                <a:gd name="connsiteX7" fmla="*/ 3041668 w 4593347"/>
                <a:gd name="connsiteY7" fmla="*/ 1419536 h 1420892"/>
                <a:gd name="connsiteX8" fmla="*/ 467434 w 4593347"/>
                <a:gd name="connsiteY8" fmla="*/ 1220754 h 1420892"/>
                <a:gd name="connsiteX9" fmla="*/ 10234 w 4593347"/>
                <a:gd name="connsiteY9" fmla="*/ 1141241 h 142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93347" h="1420892">
                  <a:moveTo>
                    <a:pt x="10234" y="187084"/>
                  </a:moveTo>
                  <a:cubicBezTo>
                    <a:pt x="266166" y="110884"/>
                    <a:pt x="522099" y="34684"/>
                    <a:pt x="745729" y="8180"/>
                  </a:cubicBezTo>
                  <a:cubicBezTo>
                    <a:pt x="969359" y="-18324"/>
                    <a:pt x="1352016" y="28058"/>
                    <a:pt x="1352016" y="28058"/>
                  </a:cubicBezTo>
                  <a:cubicBezTo>
                    <a:pt x="1660129" y="37997"/>
                    <a:pt x="2188559" y="42966"/>
                    <a:pt x="2594407" y="67814"/>
                  </a:cubicBezTo>
                  <a:cubicBezTo>
                    <a:pt x="3000255" y="92662"/>
                    <a:pt x="3487273" y="137388"/>
                    <a:pt x="3787103" y="177145"/>
                  </a:cubicBezTo>
                  <a:cubicBezTo>
                    <a:pt x="4086933" y="216902"/>
                    <a:pt x="4275777" y="150641"/>
                    <a:pt x="4393390" y="306354"/>
                  </a:cubicBezTo>
                  <a:cubicBezTo>
                    <a:pt x="4511003" y="462067"/>
                    <a:pt x="4718068" y="925893"/>
                    <a:pt x="4492781" y="1111423"/>
                  </a:cubicBezTo>
                  <a:cubicBezTo>
                    <a:pt x="4267494" y="1296953"/>
                    <a:pt x="3712559" y="1401314"/>
                    <a:pt x="3041668" y="1419536"/>
                  </a:cubicBezTo>
                  <a:cubicBezTo>
                    <a:pt x="2370777" y="1437758"/>
                    <a:pt x="972673" y="1267137"/>
                    <a:pt x="467434" y="1220754"/>
                  </a:cubicBezTo>
                  <a:cubicBezTo>
                    <a:pt x="-37805" y="1174372"/>
                    <a:pt x="-13786" y="1157806"/>
                    <a:pt x="10234" y="1141241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450013" y="4471988"/>
              <a:ext cx="0" cy="487362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799" name="TextBox 8"/>
            <p:cNvSpPr txBox="1">
              <a:spLocks noChangeArrowheads="1"/>
            </p:cNvSpPr>
            <p:nvPr/>
          </p:nvSpPr>
          <p:spPr bwMode="auto">
            <a:xfrm>
              <a:off x="6559550" y="4559300"/>
              <a:ext cx="112395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FF00"/>
                  </a:solidFill>
                </a:rPr>
                <a:t>100 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Sensitive Areas &amp; Manure Application Setbacks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54690" y="1331229"/>
            <a:ext cx="8077830" cy="2021571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mechanical manure application:</a:t>
            </a:r>
          </a:p>
          <a:p>
            <a:pPr lvl="1"/>
            <a:r>
              <a:rPr lang="en-US" dirty="0" smtClean="0"/>
              <a:t>Within 100 feet of an active private drinking water source</a:t>
            </a:r>
          </a:p>
          <a:p>
            <a:pPr lvl="2"/>
            <a:r>
              <a:rPr lang="en-US" dirty="0" smtClean="0"/>
              <a:t>Well or a spring</a:t>
            </a:r>
          </a:p>
          <a:p>
            <a:pPr lvl="8"/>
            <a:endParaRPr lang="en-US" dirty="0" smtClean="0"/>
          </a:p>
          <a:p>
            <a:pPr lvl="1"/>
            <a:r>
              <a:rPr lang="en-US" dirty="0" smtClean="0"/>
              <a:t>Within 100 feet of an active public drinking water source</a:t>
            </a:r>
          </a:p>
          <a:p>
            <a:pPr lvl="2"/>
            <a:r>
              <a:rPr lang="en-US" dirty="0" smtClean="0"/>
              <a:t>Unless authority requires greater distances</a:t>
            </a:r>
          </a:p>
          <a:p>
            <a:pPr lvl="8"/>
            <a:endParaRPr lang="en-US" dirty="0" smtClean="0"/>
          </a:p>
        </p:txBody>
      </p:sp>
      <p:pic>
        <p:nvPicPr>
          <p:cNvPr id="34820" name="Picture 3" descr="cone of depressi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2725" y="3384550"/>
            <a:ext cx="4465638" cy="26733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" name="Group 7"/>
          <p:cNvGrpSpPr>
            <a:grpSpLocks noChangeAspect="1"/>
          </p:cNvGrpSpPr>
          <p:nvPr/>
        </p:nvGrpSpPr>
        <p:grpSpPr bwMode="auto">
          <a:xfrm>
            <a:off x="5227638" y="3487738"/>
            <a:ext cx="3340100" cy="2500312"/>
            <a:chOff x="5257799" y="3159192"/>
            <a:chExt cx="3711032" cy="2777504"/>
          </a:xfrm>
        </p:grpSpPr>
        <p:pic>
          <p:nvPicPr>
            <p:cNvPr id="34822" name="Picture 4" descr="195_9501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257799" y="3159192"/>
              <a:ext cx="3711031" cy="27775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10" name="Freeform 9"/>
            <p:cNvSpPr/>
            <p:nvPr/>
          </p:nvSpPr>
          <p:spPr>
            <a:xfrm>
              <a:off x="5257799" y="4067391"/>
              <a:ext cx="3711032" cy="1839326"/>
            </a:xfrm>
            <a:custGeom>
              <a:avLst/>
              <a:gdLst>
                <a:gd name="connsiteX0" fmla="*/ 0 w 2664502"/>
                <a:gd name="connsiteY0" fmla="*/ 190766 h 1731332"/>
                <a:gd name="connsiteX1" fmla="*/ 606287 w 2664502"/>
                <a:gd name="connsiteY1" fmla="*/ 11862 h 1731332"/>
                <a:gd name="connsiteX2" fmla="*/ 1371600 w 2664502"/>
                <a:gd name="connsiteY2" fmla="*/ 91375 h 1731332"/>
                <a:gd name="connsiteX3" fmla="*/ 2454965 w 2664502"/>
                <a:gd name="connsiteY3" fmla="*/ 687723 h 1731332"/>
                <a:gd name="connsiteX4" fmla="*/ 2663687 w 2664502"/>
                <a:gd name="connsiteY4" fmla="*/ 1731332 h 1731332"/>
                <a:gd name="connsiteX0" fmla="*/ 0 w 2663822"/>
                <a:gd name="connsiteY0" fmla="*/ 193854 h 1734420"/>
                <a:gd name="connsiteX1" fmla="*/ 606287 w 2663822"/>
                <a:gd name="connsiteY1" fmla="*/ 14950 h 1734420"/>
                <a:gd name="connsiteX2" fmla="*/ 1371600 w 2663822"/>
                <a:gd name="connsiteY2" fmla="*/ 94463 h 1734420"/>
                <a:gd name="connsiteX3" fmla="*/ 2395330 w 2663822"/>
                <a:gd name="connsiteY3" fmla="*/ 760385 h 1734420"/>
                <a:gd name="connsiteX4" fmla="*/ 2663687 w 2663822"/>
                <a:gd name="connsiteY4" fmla="*/ 1734420 h 1734420"/>
                <a:gd name="connsiteX0" fmla="*/ 0 w 2663774"/>
                <a:gd name="connsiteY0" fmla="*/ 208728 h 1749294"/>
                <a:gd name="connsiteX1" fmla="*/ 606287 w 2663774"/>
                <a:gd name="connsiteY1" fmla="*/ 29824 h 1749294"/>
                <a:gd name="connsiteX2" fmla="*/ 1580322 w 2663774"/>
                <a:gd name="connsiteY2" fmla="*/ 79520 h 1749294"/>
                <a:gd name="connsiteX3" fmla="*/ 2395330 w 2663774"/>
                <a:gd name="connsiteY3" fmla="*/ 775259 h 1749294"/>
                <a:gd name="connsiteX4" fmla="*/ 2663687 w 2663774"/>
                <a:gd name="connsiteY4" fmla="*/ 1749294 h 1749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63774" h="1749294">
                  <a:moveTo>
                    <a:pt x="0" y="208728"/>
                  </a:moveTo>
                  <a:cubicBezTo>
                    <a:pt x="188843" y="127558"/>
                    <a:pt x="342900" y="51359"/>
                    <a:pt x="606287" y="29824"/>
                  </a:cubicBezTo>
                  <a:cubicBezTo>
                    <a:pt x="869674" y="8289"/>
                    <a:pt x="1282148" y="-44719"/>
                    <a:pt x="1580322" y="79520"/>
                  </a:cubicBezTo>
                  <a:cubicBezTo>
                    <a:pt x="1878496" y="203759"/>
                    <a:pt x="2214769" y="496963"/>
                    <a:pt x="2395330" y="775259"/>
                  </a:cubicBezTo>
                  <a:cubicBezTo>
                    <a:pt x="2575891" y="1053555"/>
                    <a:pt x="2667000" y="1364152"/>
                    <a:pt x="2663687" y="1749294"/>
                  </a:cubicBezTo>
                </a:path>
              </a:pathLst>
            </a:cu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5853963" y="4144985"/>
              <a:ext cx="0" cy="576663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853963" y="4873309"/>
              <a:ext cx="2912031" cy="384442"/>
            </a:xfrm>
            <a:prstGeom prst="straightConnector1">
              <a:avLst/>
            </a:prstGeom>
            <a:ln w="57150">
              <a:solidFill>
                <a:srgbClr val="FFFF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26" name="TextBox 12"/>
            <p:cNvSpPr txBox="1">
              <a:spLocks noChangeArrowheads="1"/>
            </p:cNvSpPr>
            <p:nvPr/>
          </p:nvSpPr>
          <p:spPr bwMode="auto">
            <a:xfrm>
              <a:off x="5960580" y="4248187"/>
              <a:ext cx="1033669" cy="410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</a:rPr>
                <a:t>100 ft</a:t>
              </a:r>
            </a:p>
          </p:txBody>
        </p:sp>
        <p:sp>
          <p:nvSpPr>
            <p:cNvPr id="34827" name="TextBox 13"/>
            <p:cNvSpPr txBox="1">
              <a:spLocks noChangeArrowheads="1"/>
            </p:cNvSpPr>
            <p:nvPr/>
          </p:nvSpPr>
          <p:spPr bwMode="auto">
            <a:xfrm>
              <a:off x="6793395" y="5155960"/>
              <a:ext cx="1033669" cy="410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dirty="0">
                  <a:solidFill>
                    <a:srgbClr val="FFFF00"/>
                  </a:solidFill>
                </a:rPr>
                <a:t>100 ft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0"/>
          </p:nvPr>
        </p:nvSpPr>
        <p:spPr>
          <a:xfrm>
            <a:off x="310657" y="1298160"/>
            <a:ext cx="8145279" cy="1644215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 mechanical manure application within the channel of a non-vegetated concentrated water flow area</a:t>
            </a:r>
          </a:p>
          <a:p>
            <a:pPr lvl="1"/>
            <a:r>
              <a:rPr lang="en-US" dirty="0" smtClean="0"/>
              <a:t>Swale, gully or a ditch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Sensitive Areas &amp; Manure Application Setbacks</a:t>
            </a:r>
          </a:p>
        </p:txBody>
      </p:sp>
      <p:pic>
        <p:nvPicPr>
          <p:cNvPr id="8" name="Picture 5" descr="185_850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12745" y="1964602"/>
            <a:ext cx="5486400" cy="4114800"/>
          </a:xfrm>
          <a:prstGeom prst="flowChartManualInpu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The Present and Future of Agricultural Best Management Practices&amp;quot;&quot;/&gt;&lt;property id=&quot;20307&quot; value=&quot;256&quot;/&gt;&lt;/object&gt;&lt;object type=&quot;3&quot; unique_id=&quot;10024&quot;&gt;&lt;property id=&quot;20148&quot; value=&quot;5&quot;/&gt;&lt;property id=&quot;20300&quot; value=&quot;Slide 17 - &amp;quot;College of Agricultural Sciences&amp;quot;&quot;/&gt;&lt;property id=&quot;20307&quot; value=&quot;290&quot;/&gt;&lt;/object&gt;&lt;object type=&quot;3&quot; unique_id=&quot;14301&quot;&gt;&lt;property id=&quot;20148&quot; value=&quot;5&quot;/&gt;&lt;property id=&quot;20300&quot; value=&quot;Slide 2 - &amp;quot;Nitrogen  in the Environment&amp;quot;&quot;/&gt;&lt;property id=&quot;20307&quot; value=&quot;328&quot;/&gt;&lt;/object&gt;&lt;object type=&quot;3&quot; unique_id=&quot;14302&quot;&gt;&lt;property id=&quot;20148&quot; value=&quot;5&quot;/&gt;&lt;property id=&quot;20300&quot; value=&quot;Slide 3 - &amp;quot;Phosphorus in the Environment&amp;quot;&quot;/&gt;&lt;property id=&quot;20307&quot; value=&quot;329&quot;/&gt;&lt;/object&gt;&lt;object type=&quot;3&quot; unique_id=&quot;15722&quot;&gt;&lt;property id=&quot;20148&quot; value=&quot;5&quot;/&gt;&lt;property id=&quot;20300&quot; value=&quot;Slide 4 - &amp;quot;Solving the Agriculture Nutrient Problem&amp;quot;&quot;/&gt;&lt;property id=&quot;20307&quot; value=&quot;330&quot;/&gt;&lt;/object&gt;&lt;object type=&quot;3&quot; unique_id=&quot;15723&quot;&gt;&lt;property id=&quot;20148&quot; value=&quot;5&quot;/&gt;&lt;property id=&quot;20300&quot; value=&quot;Slide 5 - &amp;quot;Solving the Agriculture Nutrient Problem&amp;quot;&quot;/&gt;&lt;property id=&quot;20307&quot; value=&quot;333&quot;/&gt;&lt;/object&gt;&lt;object type=&quot;3&quot; unique_id=&quot;15724&quot;&gt;&lt;property id=&quot;20148&quot; value=&quot;5&quot;/&gt;&lt;property id=&quot;20300&quot; value=&quot;Slide 10 - &amp;quot;Strategic Conflict between Food Production and the Environment&amp;quot;&quot;/&gt;&lt;property id=&quot;20307&quot; value=&quot;350&quot;/&gt;&lt;/object&gt;&lt;object type=&quot;3&quot; unique_id=&quot;15725&quot;&gt;&lt;property id=&quot;20148&quot; value=&quot;5&quot;/&gt;&lt;property id=&quot;20300&quot; value=&quot;Slide 11 - &amp;quot;Solving the Agriculture Nutrient Problem&amp;quot;&quot;/&gt;&lt;property id=&quot;20307&quot; value=&quot;331&quot;/&gt;&lt;/object&gt;&lt;object type=&quot;3&quot; unique_id=&quot;15726&quot;&gt;&lt;property id=&quot;20148&quot; value=&quot;5&quot;/&gt;&lt;property id=&quot;20300&quot; value=&quot;Slide 12 - &amp;quot;Strategic Conflict between Food Production and the Environment&amp;quot;&quot;/&gt;&lt;property id=&quot;20307&quot; value=&quot;351&quot;/&gt;&lt;/object&gt;&lt;object type=&quot;3&quot; unique_id=&quot;15727&quot;&gt;&lt;property id=&quot;20148&quot; value=&quot;5&quot;/&gt;&lt;property id=&quot;20300&quot; value=&quot;Slide 13 - &amp;quot;Strategic Solution to Food Production and the Environment&amp;quot;&quot;/&gt;&lt;property id=&quot;20307&quot; value=&quot;345&quot;/&gt;&lt;/object&gt;&lt;object type=&quot;3&quot; unique_id=&quot;15728&quot;&gt;&lt;property id=&quot;20148&quot; value=&quot;5&quot;/&gt;&lt;property id=&quot;20300&quot; value=&quot;Slide 14 - &amp;quot;Nutrient Management BMPs&amp;quot;&quot;/&gt;&lt;property id=&quot;20307&quot; value=&quot;342&quot;/&gt;&lt;/object&gt;&lt;object type=&quot;3&quot; unique_id=&quot;15730&quot;&gt;&lt;property id=&quot;20148&quot; value=&quot;5&quot;/&gt;&lt;property id=&quot;20300&quot; value=&quot;Slide 15 - &amp;quot;Nutrient Management Process&amp;quot;&quot;/&gt;&lt;property id=&quot;20307&quot; value=&quot;354&quot;/&gt;&lt;/object&gt;&lt;object type=&quot;3&quot; unique_id=&quot;15731&quot;&gt;&lt;property id=&quot;20148&quot; value=&quot;5&quot;/&gt;&lt;property id=&quot;20300&quot; value=&quot;Slide 16 - &amp;quot;Addressing the Real Solution to the Nutrient Management Problem?&amp;quot;&quot;/&gt;&lt;property id=&quot;20307&quot; value=&quot;355&quot;/&gt;&lt;/object&gt;&lt;object type=&quot;3&quot; unique_id=&quot;16838&quot;&gt;&lt;property id=&quot;20148&quot; value=&quot;5&quot;/&gt;&lt;property id=&quot;20300&quot; value=&quot;Slide 6 - &amp;quot;Traditional Nutrient Cycle&amp;quot;&quot;/&gt;&lt;property id=&quot;20307&quot; value=&quot;358&quot;/&gt;&lt;/object&gt;&lt;object type=&quot;3&quot; unique_id=&quot;16839&quot;&gt;&lt;property id=&quot;20148&quot; value=&quot;5&quot;/&gt;&lt;property id=&quot;20300&quot; value=&quot;Slide 7 - &amp;quot;Contemporary Nutrient Cycle&amp;quot;&quot;/&gt;&lt;property id=&quot;20307&quot; value=&quot;359&quot;/&gt;&lt;/object&gt;&lt;object type=&quot;3&quot; unique_id=&quot;16840&quot;&gt;&lt;property id=&quot;20148&quot; value=&quot;5&quot;/&gt;&lt;property id=&quot;20300&quot; value=&quot;Slide 8 - &amp;quot;Regional Nutrient Balance&amp;quot;&quot;/&gt;&lt;property id=&quot;20307&quot; value=&quot;360&quot;/&gt;&lt;/object&gt;&lt;object type=&quot;3&quot; unique_id=&quot;16841&quot;&gt;&lt;property id=&quot;20148&quot; value=&quot;5&quot;/&gt;&lt;property id=&quot;20300&quot; value=&quot;Slide 9 - &amp;quot;Nutrient Management Problems &amp;quot;&quot;/&gt;&lt;property id=&quot;20307&quot; value=&quot;3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AS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extension-template-white</Template>
  <TotalTime>18776</TotalTime>
  <Words>801</Words>
  <Application>Microsoft Office PowerPoint</Application>
  <PresentationFormat>On-screen Show (4:3)</PresentationFormat>
  <Paragraphs>103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CASTemplate</vt:lpstr>
      <vt:lpstr>Environmentally sensitive areas</vt:lpstr>
      <vt:lpstr>PowerPoint Presentation</vt:lpstr>
      <vt:lpstr>Environmentally Sensitive Areas Worksheet (p.4)</vt:lpstr>
      <vt:lpstr>Sensitive Areas &amp; Manure Application Setbacks</vt:lpstr>
      <vt:lpstr>Options to Reduce 100 Foot Setback</vt:lpstr>
      <vt:lpstr>Sensitive Areas &amp; Manure Application Setbacks</vt:lpstr>
      <vt:lpstr>Sensitive Areas &amp; Manure Application Setbacks</vt:lpstr>
      <vt:lpstr>Sensitive Areas &amp; Manure Application Setbacks</vt:lpstr>
      <vt:lpstr>Sensitive Areas &amp; Manure Application Setbacks</vt:lpstr>
      <vt:lpstr>Sensitive Areas &amp; Manure Application Setbacks</vt:lpstr>
      <vt:lpstr>Complete operation information page d</vt:lpstr>
      <vt:lpstr>Environmentally Sensitive Areas Worksheet (p.4)</vt:lpstr>
      <vt:lpstr>Complete environmentally sensitive areas worksheet</vt:lpstr>
      <vt:lpstr>Locate areas &amp; setbacks on the farm map</vt:lpstr>
    </vt:vector>
  </TitlesOfParts>
  <Company>Dept Crop &amp; Soil Sciences, PSU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Completing A Manure Management Plan</dc:title>
  <dc:creator>Beegle &amp; Martin</dc:creator>
  <cp:lastModifiedBy>Jerry Martin</cp:lastModifiedBy>
  <cp:revision>1413</cp:revision>
  <dcterms:created xsi:type="dcterms:W3CDTF">2008-05-12T18:28:17Z</dcterms:created>
  <dcterms:modified xsi:type="dcterms:W3CDTF">2016-01-06T15:15:02Z</dcterms:modified>
</cp:coreProperties>
</file>