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1" r:id="rId1"/>
  </p:sldMasterIdLst>
  <p:notesMasterIdLst>
    <p:notesMasterId r:id="rId6"/>
  </p:notesMasterIdLst>
  <p:handoutMasterIdLst>
    <p:handoutMasterId r:id="rId7"/>
  </p:handoutMasterIdLst>
  <p:sldIdLst>
    <p:sldId id="825" r:id="rId2"/>
    <p:sldId id="820" r:id="rId3"/>
    <p:sldId id="826" r:id="rId4"/>
    <p:sldId id="828" r:id="rId5"/>
  </p:sldIdLst>
  <p:sldSz cx="9144000" cy="6858000" type="screen4x3"/>
  <p:notesSz cx="7010400" cy="9296400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rry Martin" initials="gl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96600"/>
    <a:srgbClr val="0000FF"/>
    <a:srgbClr val="CC9900"/>
    <a:srgbClr val="FF5050"/>
    <a:srgbClr val="0033CC"/>
    <a:srgbClr val="BBA477"/>
    <a:srgbClr val="336600"/>
    <a:srgbClr val="FF000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5540" autoAdjust="0"/>
    <p:restoredTop sz="78999" autoAdjust="0"/>
  </p:normalViewPr>
  <p:slideViewPr>
    <p:cSldViewPr snapToGrid="0">
      <p:cViewPr varScale="1">
        <p:scale>
          <a:sx n="68" d="100"/>
          <a:sy n="68" d="100"/>
        </p:scale>
        <p:origin x="1301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2" d="100"/>
        <a:sy n="142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2046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45BCEE5-64F5-4C3A-84F6-30394E7DB2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482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7BF8312-0405-43DC-8200-CC91BF8A0FE4}" type="datetimeFigureOut">
              <a:rPr lang="en-US"/>
              <a:pPr>
                <a:defRPr/>
              </a:pPr>
              <a:t>12/7/2018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0" tIns="46576" rIns="93150" bIns="4657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6"/>
            <a:ext cx="5607050" cy="4183063"/>
          </a:xfrm>
          <a:prstGeom prst="rect">
            <a:avLst/>
          </a:prstGeom>
        </p:spPr>
        <p:txBody>
          <a:bodyPr vert="horz" lIns="93150" tIns="46576" rIns="93150" bIns="4657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831CFA7-6019-4D83-8AF6-4C2217489D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570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</a:t>
            </a:r>
            <a:r>
              <a:rPr lang="en-US" baseline="0" dirty="0"/>
              <a:t> module is focuses on the completion of the Contact Information Page.</a:t>
            </a:r>
          </a:p>
          <a:p>
            <a:endParaRPr lang="en-US" baseline="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Facilitators should review and be familiar the guidance on page 3 of “Land Application of Manure”.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31CFA7-6019-4D83-8AF6-4C2217489D6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</a:t>
            </a:r>
            <a:r>
              <a:rPr lang="en-US" baseline="0" dirty="0"/>
              <a:t> this point the farmers should have the blank Contact Information Page in front of them.  This is page 2 of the Manure Management Plan Workbook section.</a:t>
            </a:r>
          </a:p>
          <a:p>
            <a:endParaRPr lang="en-US" baseline="0" dirty="0"/>
          </a:p>
          <a:p>
            <a:r>
              <a:rPr lang="en-US" baseline="0" dirty="0"/>
              <a:t>Important to note that the Date of Development should not be completed until the plan is fully completed.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31CFA7-6019-4D83-8AF6-4C2217489D6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stop sign</a:t>
            </a:r>
            <a:r>
              <a:rPr lang="en-US" baseline="0" dirty="0"/>
              <a:t> here and throughout the modules indicates that at this point the participants in the workshop should complete the noted section of the plan.</a:t>
            </a:r>
          </a:p>
          <a:p>
            <a:endParaRPr lang="en-US" baseline="0" dirty="0"/>
          </a:p>
          <a:p>
            <a:r>
              <a:rPr lang="en-US" baseline="0" dirty="0"/>
              <a:t>Facilitators may want to refer participants to the completed example of the Contact Information Page.  This is page 3 in “Land Application of Manure”.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31CFA7-6019-4D83-8AF6-4C2217489D6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w/ Industry Thumbn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Footer1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5857875"/>
            <a:ext cx="9144000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blankheadt.jp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-26988"/>
            <a:ext cx="9144000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385" y="4203192"/>
            <a:ext cx="7412166" cy="1359408"/>
          </a:xfrm>
        </p:spPr>
        <p:txBody>
          <a:bodyPr lIns="0" tIns="0" rIns="0" bIns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8705" y="2717292"/>
            <a:ext cx="7387845" cy="1500187"/>
          </a:xfrm>
        </p:spPr>
        <p:txBody>
          <a:bodyPr lIns="0" tIns="0" rIns="0"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w/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646113" y="357188"/>
            <a:ext cx="8035925" cy="731837"/>
          </a:xfrm>
          <a:prstGeom prst="rect">
            <a:avLst/>
          </a:prstGeom>
          <a:noFill/>
          <a:ln>
            <a:noFill/>
          </a:ln>
          <a:extLst/>
        </p:spPr>
        <p:txBody>
          <a:bodyPr lIns="0" rIns="0" anchor="ctr"/>
          <a:lstStyle>
            <a:lvl1pPr algn="l">
              <a:defRPr/>
            </a:lvl1pPr>
          </a:lstStyle>
          <a:p>
            <a:pPr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4" name="Picture 7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22935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45546" y="356600"/>
            <a:ext cx="8151004" cy="731838"/>
          </a:xfrm>
        </p:spPr>
        <p:txBody>
          <a:bodyPr lIns="0" rIns="0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9875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20725" y="1658938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58938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/ Science Thumbn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Footer2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5857875"/>
            <a:ext cx="9144000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blankheadt.jp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-26988"/>
            <a:ext cx="9144000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84385" y="4203192"/>
            <a:ext cx="7412166" cy="1359408"/>
          </a:xfrm>
        </p:spPr>
        <p:txBody>
          <a:bodyPr lIns="0" tIns="0" rIns="0" bIns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1408705" y="2717292"/>
            <a:ext cx="7387845" cy="1500187"/>
          </a:xfrm>
        </p:spPr>
        <p:txBody>
          <a:bodyPr lIns="0" tIns="0" rIns="0"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/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546" y="971080"/>
            <a:ext cx="8112599" cy="731838"/>
          </a:xfrm>
        </p:spPr>
        <p:txBody>
          <a:bodyPr lIns="0" tIns="0" rIns="0" bIns="0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022" y="1733080"/>
            <a:ext cx="8114123" cy="46771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w/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22935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56214" y="353568"/>
            <a:ext cx="8077830" cy="731838"/>
          </a:xfrm>
        </p:spPr>
        <p:txBody>
          <a:bodyPr lIns="0" tIns="0" rIns="0" bIns="0">
            <a:norm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54690" y="1331229"/>
            <a:ext cx="8077830" cy="471373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w/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573" y="2707005"/>
            <a:ext cx="7969952" cy="1362075"/>
          </a:xfrm>
        </p:spPr>
        <p:txBody>
          <a:bodyPr lIns="0" tIns="0" rIns="0" bIns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861" y="1206818"/>
            <a:ext cx="7951664" cy="1500187"/>
          </a:xfrm>
        </p:spPr>
        <p:txBody>
          <a:bodyPr lIns="0" tIns="0" rIns="0"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w/ Botton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22935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65662" y="2699305"/>
            <a:ext cx="8015673" cy="1362075"/>
          </a:xfrm>
        </p:spPr>
        <p:txBody>
          <a:bodyPr lIns="0" tIns="0" rIns="0" bIns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683951" y="1199118"/>
            <a:ext cx="7997384" cy="1500187"/>
          </a:xfrm>
        </p:spPr>
        <p:txBody>
          <a:bodyPr lIns="0" tIns="0" rIns="0"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w/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546" y="971080"/>
            <a:ext cx="8112599" cy="731838"/>
          </a:xfrm>
        </p:spPr>
        <p:txBody>
          <a:bodyPr lIns="0" tIns="0" rIns="0" bIns="0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4690" y="1885480"/>
            <a:ext cx="3955715" cy="45338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4802430" y="1892800"/>
            <a:ext cx="3955715" cy="45338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w/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646113" y="357188"/>
            <a:ext cx="8112125" cy="73183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algn="l">
              <a:defRPr/>
            </a:lvl1pPr>
          </a:lstStyle>
          <a:p>
            <a:pPr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7" name="Picture 7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22935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>
            <a:spLocks noGrp="1"/>
          </p:cNvSpPr>
          <p:nvPr>
            <p:ph sz="half" idx="10"/>
          </p:nvPr>
        </p:nvSpPr>
        <p:spPr>
          <a:xfrm>
            <a:off x="654690" y="1271000"/>
            <a:ext cx="3955715" cy="45338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1"/>
          </p:nvPr>
        </p:nvSpPr>
        <p:spPr>
          <a:xfrm>
            <a:off x="4802430" y="1278320"/>
            <a:ext cx="3955715" cy="45338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45546" y="356600"/>
            <a:ext cx="8151004" cy="731838"/>
          </a:xfrm>
        </p:spPr>
        <p:txBody>
          <a:bodyPr lIns="0" rIns="0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/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546" y="932675"/>
            <a:ext cx="8151004" cy="731838"/>
          </a:xfrm>
        </p:spPr>
        <p:txBody>
          <a:bodyPr lIns="0" rIns="0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A86DF5-575F-43AF-B32B-16FA47EC2A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5" r:id="rId1"/>
    <p:sldLayoutId id="2147484486" r:id="rId2"/>
    <p:sldLayoutId id="2147484487" r:id="rId3"/>
    <p:sldLayoutId id="2147484488" r:id="rId4"/>
    <p:sldLayoutId id="2147484489" r:id="rId5"/>
    <p:sldLayoutId id="2147484490" r:id="rId6"/>
    <p:sldLayoutId id="2147484491" r:id="rId7"/>
    <p:sldLayoutId id="2147484492" r:id="rId8"/>
    <p:sldLayoutId id="2147484493" r:id="rId9"/>
    <p:sldLayoutId id="2147484494" r:id="rId10"/>
    <p:sldLayoutId id="2147484496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 page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Completing a Manure Management Plan Workshop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74389" y="5622202"/>
            <a:ext cx="6696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v.12.2012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0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Section 1: Farm and operator information</a:t>
            </a:r>
          </a:p>
          <a:p>
            <a:pPr lvl="1"/>
            <a:r>
              <a:rPr lang="en-US" dirty="0"/>
              <a:t>Must be completed</a:t>
            </a:r>
          </a:p>
          <a:p>
            <a:pPr lvl="8"/>
            <a:endParaRPr lang="en-US" dirty="0"/>
          </a:p>
          <a:p>
            <a:r>
              <a:rPr lang="en-US" dirty="0"/>
              <a:t>Section 2:Plan preparer information</a:t>
            </a:r>
          </a:p>
          <a:p>
            <a:pPr lvl="1"/>
            <a:r>
              <a:rPr lang="en-US" dirty="0"/>
              <a:t>Complete only if the plan was prepared by someone other than the owner/operator</a:t>
            </a:r>
          </a:p>
          <a:p>
            <a:pPr lvl="8"/>
            <a:endParaRPr lang="en-US" dirty="0"/>
          </a:p>
          <a:p>
            <a:r>
              <a:rPr lang="en-US" dirty="0"/>
              <a:t>Date of development line</a:t>
            </a:r>
          </a:p>
          <a:p>
            <a:pPr lvl="1"/>
            <a:r>
              <a:rPr lang="en-US" dirty="0"/>
              <a:t>Required</a:t>
            </a:r>
          </a:p>
          <a:p>
            <a:pPr lvl="1"/>
            <a:r>
              <a:rPr lang="en-US" dirty="0"/>
              <a:t>Date when plan is fully completed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 Page (p.2)</a:t>
            </a:r>
          </a:p>
        </p:txBody>
      </p:sp>
      <p:pic>
        <p:nvPicPr>
          <p:cNvPr id="14" name="Content Placeholder 5" descr="Land Application of Manure (printing.2)_Page_33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 bwMode="auto">
          <a:xfrm>
            <a:off x="4993646" y="1199561"/>
            <a:ext cx="3815541" cy="493776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5399088" y="5016500"/>
            <a:ext cx="2743200" cy="165100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329238" y="2125663"/>
            <a:ext cx="2908300" cy="1314450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146487" y="1665838"/>
            <a:ext cx="1077363" cy="579421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273236" y="4581053"/>
            <a:ext cx="1004934" cy="525101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Instructions Page 3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5172512" y="715223"/>
            <a:ext cx="3815546" cy="493776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0" name="Picture 1" descr="C:\Documents and Settings\smr5162\Local Settings\Temporary Internet Files\Content.IE5\H2B121D1\MC900434720[1].pn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219200" y="661853"/>
            <a:ext cx="2743200" cy="2743200"/>
          </a:xfrm>
          <a:prstGeom prst="rect">
            <a:avLst/>
          </a:prstGeom>
          <a:noFill/>
        </p:spPr>
      </p:pic>
      <p:sp>
        <p:nvSpPr>
          <p:cNvPr id="12" name="Text Placeholder 6"/>
          <p:cNvSpPr txBox="1">
            <a:spLocks/>
          </p:cNvSpPr>
          <p:nvPr/>
        </p:nvSpPr>
        <p:spPr bwMode="auto">
          <a:xfrm>
            <a:off x="0" y="1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Manure Management Plan Exercise – Page 2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44031" y="3383757"/>
            <a:ext cx="4452925" cy="1206350"/>
          </a:xfrm>
        </p:spPr>
        <p:txBody>
          <a:bodyPr/>
          <a:lstStyle/>
          <a:p>
            <a:r>
              <a:rPr lang="en-US" dirty="0"/>
              <a:t>Complete contact information page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7818" y="4698747"/>
            <a:ext cx="4553892" cy="112371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+mn-lt"/>
              </a:rPr>
              <a:t>“Date of Development” may need to be completed later when the plan is fully complete.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 Page (p.2)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plan must be evaluated annually</a:t>
            </a:r>
          </a:p>
          <a:p>
            <a:pPr lvl="1"/>
            <a:r>
              <a:rPr lang="en-US" dirty="0"/>
              <a:t>Updated if farm management practices have changed</a:t>
            </a:r>
          </a:p>
          <a:p>
            <a:pPr lvl="1"/>
            <a:r>
              <a:rPr lang="en-US" dirty="0"/>
              <a:t>A good time to do this is during the late summer or early fall</a:t>
            </a:r>
          </a:p>
          <a:p>
            <a:pPr lvl="2"/>
            <a:r>
              <a:rPr lang="en-US" dirty="0"/>
              <a:t>Beginning a new crop year</a:t>
            </a:r>
          </a:p>
          <a:p>
            <a:pPr lvl="8"/>
            <a:endParaRPr lang="en-US" dirty="0"/>
          </a:p>
          <a:p>
            <a:r>
              <a:rPr lang="en-US" dirty="0"/>
              <a:t>Record the date of the update underneath the “Date of Development”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The Present and Future of Agricultural Best Management Practices&amp;quot;&quot;/&gt;&lt;property id=&quot;20307&quot; value=&quot;256&quot;/&gt;&lt;/object&gt;&lt;object type=&quot;3&quot; unique_id=&quot;10024&quot;&gt;&lt;property id=&quot;20148&quot; value=&quot;5&quot;/&gt;&lt;property id=&quot;20300&quot; value=&quot;Slide 17 - &amp;quot;College of Agricultural Sciences&amp;quot;&quot;/&gt;&lt;property id=&quot;20307&quot; value=&quot;290&quot;/&gt;&lt;/object&gt;&lt;object type=&quot;3&quot; unique_id=&quot;14301&quot;&gt;&lt;property id=&quot;20148&quot; value=&quot;5&quot;/&gt;&lt;property id=&quot;20300&quot; value=&quot;Slide 2 - &amp;quot;Nitrogen  in the Environment&amp;quot;&quot;/&gt;&lt;property id=&quot;20307&quot; value=&quot;328&quot;/&gt;&lt;/object&gt;&lt;object type=&quot;3&quot; unique_id=&quot;14302&quot;&gt;&lt;property id=&quot;20148&quot; value=&quot;5&quot;/&gt;&lt;property id=&quot;20300&quot; value=&quot;Slide 3 - &amp;quot;Phosphorus in the Environment&amp;quot;&quot;/&gt;&lt;property id=&quot;20307&quot; value=&quot;329&quot;/&gt;&lt;/object&gt;&lt;object type=&quot;3&quot; unique_id=&quot;15722&quot;&gt;&lt;property id=&quot;20148&quot; value=&quot;5&quot;/&gt;&lt;property id=&quot;20300&quot; value=&quot;Slide 4 - &amp;quot;Solving the Agriculture Nutrient Problem&amp;quot;&quot;/&gt;&lt;property id=&quot;20307&quot; value=&quot;330&quot;/&gt;&lt;/object&gt;&lt;object type=&quot;3&quot; unique_id=&quot;15723&quot;&gt;&lt;property id=&quot;20148&quot; value=&quot;5&quot;/&gt;&lt;property id=&quot;20300&quot; value=&quot;Slide 5 - &amp;quot;Solving the Agriculture Nutrient Problem&amp;quot;&quot;/&gt;&lt;property id=&quot;20307&quot; value=&quot;333&quot;/&gt;&lt;/object&gt;&lt;object type=&quot;3&quot; unique_id=&quot;15724&quot;&gt;&lt;property id=&quot;20148&quot; value=&quot;5&quot;/&gt;&lt;property id=&quot;20300&quot; value=&quot;Slide 10 - &amp;quot;Strategic Conflict between Food Production and the Environment&amp;quot;&quot;/&gt;&lt;property id=&quot;20307&quot; value=&quot;350&quot;/&gt;&lt;/object&gt;&lt;object type=&quot;3&quot; unique_id=&quot;15725&quot;&gt;&lt;property id=&quot;20148&quot; value=&quot;5&quot;/&gt;&lt;property id=&quot;20300&quot; value=&quot;Slide 11 - &amp;quot;Solving the Agriculture Nutrient Problem&amp;quot;&quot;/&gt;&lt;property id=&quot;20307&quot; value=&quot;331&quot;/&gt;&lt;/object&gt;&lt;object type=&quot;3&quot; unique_id=&quot;15726&quot;&gt;&lt;property id=&quot;20148&quot; value=&quot;5&quot;/&gt;&lt;property id=&quot;20300&quot; value=&quot;Slide 12 - &amp;quot;Strategic Conflict between Food Production and the Environment&amp;quot;&quot;/&gt;&lt;property id=&quot;20307&quot; value=&quot;351&quot;/&gt;&lt;/object&gt;&lt;object type=&quot;3&quot; unique_id=&quot;15727&quot;&gt;&lt;property id=&quot;20148&quot; value=&quot;5&quot;/&gt;&lt;property id=&quot;20300&quot; value=&quot;Slide 13 - &amp;quot;Strategic Solution to Food Production and the Environment&amp;quot;&quot;/&gt;&lt;property id=&quot;20307&quot; value=&quot;345&quot;/&gt;&lt;/object&gt;&lt;object type=&quot;3&quot; unique_id=&quot;15728&quot;&gt;&lt;property id=&quot;20148&quot; value=&quot;5&quot;/&gt;&lt;property id=&quot;20300&quot; value=&quot;Slide 14 - &amp;quot;Nutrient Management BMPs&amp;quot;&quot;/&gt;&lt;property id=&quot;20307&quot; value=&quot;342&quot;/&gt;&lt;/object&gt;&lt;object type=&quot;3&quot; unique_id=&quot;15730&quot;&gt;&lt;property id=&quot;20148&quot; value=&quot;5&quot;/&gt;&lt;property id=&quot;20300&quot; value=&quot;Slide 15 - &amp;quot;Nutrient Management Process&amp;quot;&quot;/&gt;&lt;property id=&quot;20307&quot; value=&quot;354&quot;/&gt;&lt;/object&gt;&lt;object type=&quot;3&quot; unique_id=&quot;15731&quot;&gt;&lt;property id=&quot;20148&quot; value=&quot;5&quot;/&gt;&lt;property id=&quot;20300&quot; value=&quot;Slide 16 - &amp;quot;Addressing the Real Solution to the Nutrient Management Problem?&amp;quot;&quot;/&gt;&lt;property id=&quot;20307&quot; value=&quot;355&quot;/&gt;&lt;/object&gt;&lt;object type=&quot;3&quot; unique_id=&quot;16838&quot;&gt;&lt;property id=&quot;20148&quot; value=&quot;5&quot;/&gt;&lt;property id=&quot;20300&quot; value=&quot;Slide 6 - &amp;quot;Traditional Nutrient Cycle&amp;quot;&quot;/&gt;&lt;property id=&quot;20307&quot; value=&quot;358&quot;/&gt;&lt;/object&gt;&lt;object type=&quot;3&quot; unique_id=&quot;16839&quot;&gt;&lt;property id=&quot;20148&quot; value=&quot;5&quot;/&gt;&lt;property id=&quot;20300&quot; value=&quot;Slide 7 - &amp;quot;Contemporary Nutrient Cycle&amp;quot;&quot;/&gt;&lt;property id=&quot;20307&quot; value=&quot;359&quot;/&gt;&lt;/object&gt;&lt;object type=&quot;3&quot; unique_id=&quot;16840&quot;&gt;&lt;property id=&quot;20148&quot; value=&quot;5&quot;/&gt;&lt;property id=&quot;20300&quot; value=&quot;Slide 8 - &amp;quot;Regional Nutrient Balance&amp;quot;&quot;/&gt;&lt;property id=&quot;20307&quot; value=&quot;360&quot;/&gt;&lt;/object&gt;&lt;object type=&quot;3&quot; unique_id=&quot;16841&quot;&gt;&lt;property id=&quot;20148&quot; value=&quot;5&quot;/&gt;&lt;property id=&quot;20300&quot; value=&quot;Slide 9 - &amp;quot;Nutrient Management Problems &amp;quot;&quot;/&gt;&lt;property id=&quot;20307&quot; value=&quot;3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AS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extension-template-white</Template>
  <TotalTime>18703</TotalTime>
  <Words>280</Words>
  <Application>Microsoft Office PowerPoint</Application>
  <PresentationFormat>On-screen Show (4:3)</PresentationFormat>
  <Paragraphs>35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CASTemplate</vt:lpstr>
      <vt:lpstr>Contact information page</vt:lpstr>
      <vt:lpstr>Contact Information Page (p.2)</vt:lpstr>
      <vt:lpstr>Complete contact information page</vt:lpstr>
      <vt:lpstr>Contact Information Page (p.2)</vt:lpstr>
    </vt:vector>
  </TitlesOfParts>
  <Company>Dept Crop &amp; Soil Sciences, PSU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Completing A Manure Management Plan</dc:title>
  <dc:creator>Beegle &amp; Martin</dc:creator>
  <cp:lastModifiedBy>Braund, Jay</cp:lastModifiedBy>
  <cp:revision>1396</cp:revision>
  <dcterms:created xsi:type="dcterms:W3CDTF">2008-05-12T18:28:17Z</dcterms:created>
  <dcterms:modified xsi:type="dcterms:W3CDTF">2018-12-07T18:45:52Z</dcterms:modified>
</cp:coreProperties>
</file>