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notesMasterIdLst>
    <p:notesMasterId r:id="rId12"/>
  </p:notesMasterIdLst>
  <p:handoutMasterIdLst>
    <p:handoutMasterId r:id="rId13"/>
  </p:handoutMasterIdLst>
  <p:sldIdLst>
    <p:sldId id="825" r:id="rId2"/>
    <p:sldId id="851" r:id="rId3"/>
    <p:sldId id="852" r:id="rId4"/>
    <p:sldId id="828" r:id="rId5"/>
    <p:sldId id="853" r:id="rId6"/>
    <p:sldId id="827" r:id="rId7"/>
    <p:sldId id="854" r:id="rId8"/>
    <p:sldId id="831" r:id="rId9"/>
    <p:sldId id="855" r:id="rId10"/>
    <p:sldId id="833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Martin" initials="g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9900"/>
    <a:srgbClr val="006600"/>
    <a:srgbClr val="996600"/>
    <a:srgbClr val="0000FF"/>
    <a:srgbClr val="0033CC"/>
    <a:srgbClr val="BBA477"/>
    <a:srgbClr val="336600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40" autoAdjust="0"/>
    <p:restoredTop sz="79365" autoAdjust="0"/>
  </p:normalViewPr>
  <p:slideViewPr>
    <p:cSldViewPr snapToGrid="0"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9156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BCEE5-64F5-4C3A-84F6-30394E7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3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BF8312-0405-43DC-8200-CC91BF8A0FE4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CFA7-6019-4D83-8AF6-4C2217489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an optional module that may be included at the beginning of workshop to determine if any participants are CAOs.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these tables for animal weights for the sample problem.  </a:t>
            </a:r>
            <a:r>
              <a:rPr lang="en-US" baseline="0" dirty="0" smtClean="0"/>
              <a:t>Weight tables can be found on Penn State’s Agronomy Facts 54, PA’s Nutrient Management Act (Act 38): Who is Affected?; Table 1.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86FBF-ADB2-4605-A138-777AA501966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Fill in the chart using the example provided and use the equation to decide if this sample farm is a CAO or an AO.  Then use the process to determine if your own farm would classify as either a CAO or an AO.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CE7E4-5A65-4B73-994C-B2F1AF0330AE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Fill in the chart using the example provided and use the equation to decide if this sample farm is a CAO or an AO.  Then use the process to determine if your own farm would classify as either a CAO or an AO.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CE7E4-5A65-4B73-994C-B2F1AF0330AE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take</a:t>
            </a:r>
            <a:r>
              <a:rPr lang="en-US" baseline="0" dirty="0" smtClean="0"/>
              <a:t> the time now and calculate your farms total AEUs and total animal density, so you will know if you are a CAO or AO.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1EEDC-A379-4561-B174-A94ECCC056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A066B-569F-4581-9470-A60451B06C7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6DF5-575F-43AF-B32B-16FA47EC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animal </a:t>
            </a:r>
            <a:r>
              <a:rPr lang="en-US" smtClean="0"/>
              <a:t>operations calculation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a Manure Management Plan 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4389" y="5622202"/>
            <a:ext cx="669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v.01.2018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0" name="Group 40"/>
          <p:cNvGraphicFramePr>
            <a:graphicFrameLocks noGrp="1"/>
          </p:cNvGraphicFramePr>
          <p:nvPr/>
        </p:nvGraphicFramePr>
        <p:xfrm>
          <a:off x="190500" y="153193"/>
          <a:ext cx="8763000" cy="6551615"/>
        </p:xfrm>
        <a:graphic>
          <a:graphicData uri="http://schemas.openxmlformats.org/drawingml/2006/table">
            <a:tbl>
              <a:tblPr/>
              <a:tblGrid>
                <a:gridCol w="1317625"/>
                <a:gridCol w="3689350"/>
                <a:gridCol w="375602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DEP Manure Management Plan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Act 38 Nutrient Management Plan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Written By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Farmer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Certified Nutrient Management Planner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Cost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May be of no cost to farmer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Cost varies by operation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Who Needs One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Farms that produce or land apply manure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Concentrated Animal Operations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36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Regulates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Animal Concentration Areas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Manure Storages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Pasture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Mechanical Manure Application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Agency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Regulated by DEP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Regulated by SCC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Approval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None required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Approved by Conservation District Board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Liability Protection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None claimed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Limited liability for civil complaints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45" y="1082236"/>
            <a:ext cx="3886199" cy="5029200"/>
          </a:xfrm>
          <a:ln w="19050">
            <a:solidFill>
              <a:schemeClr val="tx1"/>
            </a:solidFill>
          </a:ln>
        </p:spPr>
      </p:pic>
      <p:sp>
        <p:nvSpPr>
          <p:cNvPr id="3075" name="Rectangle 5"/>
          <p:cNvSpPr>
            <a:spLocks noGrp="1" noChangeArrowheads="1"/>
          </p:cNvSpPr>
          <p:nvPr>
            <p:ph sz="half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Agronomy Facts 54</a:t>
            </a:r>
          </a:p>
          <a:p>
            <a:pPr lvl="1"/>
            <a:r>
              <a:rPr lang="en-US" dirty="0" smtClean="0"/>
              <a:t>Pennsylvania’s Nutrient Management Act (Act 38): Who Is Affected?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Used to identify Concentrated Animal Operations (CAOs) in Pennsylvania</a:t>
            </a:r>
          </a:p>
          <a:p>
            <a:pPr lvl="1"/>
            <a:r>
              <a:rPr lang="en-US" dirty="0" smtClean="0"/>
              <a:t>Based on animal density </a:t>
            </a:r>
          </a:p>
          <a:p>
            <a:pPr lvl="1"/>
            <a:r>
              <a:rPr lang="en-US" dirty="0" smtClean="0"/>
              <a:t>CAOs require an Act 38 nutrient management plan</a:t>
            </a:r>
          </a:p>
          <a:p>
            <a:pPr lvl="1"/>
            <a:r>
              <a:rPr lang="en-US" dirty="0" smtClean="0"/>
              <a:t>MMP is not acceptable for a CAO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Table 1. Standard Animal Weights</a:t>
            </a:r>
          </a:p>
          <a:p>
            <a:pPr lvl="1"/>
            <a:r>
              <a:rPr lang="en-US" dirty="0" smtClean="0"/>
              <a:t>Used to calculate Animal Equivalent Units (AEUs)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Factsheet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Animal Unit (AU)</a:t>
            </a:r>
          </a:p>
          <a:p>
            <a:pPr lvl="1"/>
            <a:r>
              <a:rPr lang="en-US" dirty="0" smtClean="0"/>
              <a:t>One thousand pounds of live weight of livestock or poultry regardless of actual individual numbers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Animal Equivalent Unit (AEU)</a:t>
            </a:r>
          </a:p>
          <a:p>
            <a:pPr lvl="1"/>
            <a:r>
              <a:rPr lang="en-US" dirty="0" smtClean="0"/>
              <a:t>One thousand pounds live weight of livestock or poultry on an annualized basis regardless of the actual individual numbers</a:t>
            </a:r>
          </a:p>
          <a:p>
            <a:pPr lvl="1"/>
            <a:r>
              <a:rPr lang="en-US" dirty="0" smtClean="0"/>
              <a:t>Annualized Basis</a:t>
            </a:r>
          </a:p>
          <a:p>
            <a:pPr lvl="2"/>
            <a:r>
              <a:rPr lang="en-US" dirty="0" smtClean="0"/>
              <a:t>Based on the actual number of days out of 365 that the animals are on the operation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AEUs Per Acre</a:t>
            </a:r>
          </a:p>
          <a:p>
            <a:pPr lvl="1"/>
            <a:r>
              <a:rPr lang="en-US" dirty="0" smtClean="0"/>
              <a:t>An animal equivalent unit per acre of cropland suitable for application of animal manure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Concentrated Animal Operation (CAO)</a:t>
            </a:r>
          </a:p>
          <a:p>
            <a:pPr lvl="1"/>
            <a:r>
              <a:rPr lang="en-US" dirty="0" smtClean="0"/>
              <a:t>Agricultural operations with 8 or more AEUs where the animal density exceeds two AEUs per acre on an annualized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9651" y="789161"/>
            <a:ext cx="3648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Agronomy Facts 54 - Table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4064" r="8095" b="6031"/>
          <a:stretch/>
        </p:blipFill>
        <p:spPr>
          <a:xfrm>
            <a:off x="309007" y="801053"/>
            <a:ext cx="4350078" cy="5852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4064" r="8095" b="43111"/>
          <a:stretch/>
        </p:blipFill>
        <p:spPr>
          <a:xfrm>
            <a:off x="4618431" y="2151018"/>
            <a:ext cx="4389120" cy="3573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26679"/>
          <a:ext cx="8686801" cy="559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381000"/>
                <a:gridCol w="1524000"/>
                <a:gridCol w="381000"/>
                <a:gridCol w="685800"/>
                <a:gridCol w="381000"/>
                <a:gridCol w="1295400"/>
                <a:gridCol w="381000"/>
                <a:gridCol w="609600"/>
                <a:gridCol w="685801"/>
              </a:tblGrid>
              <a:tr h="836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Animals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</a:p>
                    <a:p>
                      <a:pPr algn="ctr"/>
                      <a:r>
                        <a:rPr lang="en-US" sz="1600" dirty="0" smtClean="0"/>
                        <a:t>Weight (lbs)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1000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Production</a:t>
                      </a:r>
                    </a:p>
                    <a:p>
                      <a:pPr algn="ctr"/>
                      <a:r>
                        <a:rPr lang="en-US" sz="1600" dirty="0" smtClean="0"/>
                        <a:t>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AEUs</a:t>
                      </a:r>
                      <a:endParaRPr lang="en-US" sz="16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AEUs 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Acres available for manure ÷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Animal</a:t>
                      </a:r>
                      <a:r>
                        <a:rPr lang="en-US" sz="1800" baseline="0" dirty="0" smtClean="0"/>
                        <a:t> Density: AEUs/Acre  </a:t>
                      </a:r>
                      <a:r>
                        <a:rPr lang="en-US" sz="1800" dirty="0" smtClean="0"/>
                        <a:t>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742445"/>
          <a:ext cx="8686801" cy="339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381000"/>
                <a:gridCol w="1524000"/>
                <a:gridCol w="381000"/>
                <a:gridCol w="685800"/>
                <a:gridCol w="381000"/>
                <a:gridCol w="1295400"/>
                <a:gridCol w="381000"/>
                <a:gridCol w="609600"/>
                <a:gridCol w="685801"/>
              </a:tblGrid>
              <a:tr h="836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Animals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</a:p>
                    <a:p>
                      <a:pPr algn="ctr"/>
                      <a:r>
                        <a:rPr lang="en-US" sz="1600" dirty="0" smtClean="0"/>
                        <a:t>Weight (lbs)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1000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Production</a:t>
                      </a:r>
                    </a:p>
                    <a:p>
                      <a:pPr algn="ctr"/>
                      <a:r>
                        <a:rPr lang="en-US" sz="1600" dirty="0" smtClean="0"/>
                        <a:t>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AEUs</a:t>
                      </a:r>
                      <a:endParaRPr lang="en-US" sz="16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AEUs 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Acres available for manure ÷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Animal</a:t>
                      </a:r>
                      <a:r>
                        <a:rPr lang="en-US" sz="1800" baseline="0" dirty="0" smtClean="0"/>
                        <a:t> Density: AEUs/Acre </a:t>
                      </a:r>
                      <a:r>
                        <a:rPr lang="en-US" sz="1800" dirty="0" smtClean="0"/>
                        <a:t>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7" name="TextBox 5"/>
          <p:cNvSpPr txBox="1">
            <a:spLocks noChangeArrowheads="1"/>
          </p:cNvSpPr>
          <p:nvPr/>
        </p:nvSpPr>
        <p:spPr bwMode="auto">
          <a:xfrm>
            <a:off x="419100" y="363648"/>
            <a:ext cx="8305800" cy="203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Animal Inventory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  8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Draft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Horses, 6 Mules, and 4 Ponies on farm entire year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                                   15  Grow Finish Hogs on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farm for 100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days</a:t>
            </a:r>
          </a:p>
          <a:p>
            <a:endParaRPr lang="en-US" b="1" dirty="0">
              <a:solidFill>
                <a:srgbClr val="0070C0"/>
              </a:solidFill>
              <a:latin typeface="+mn-lt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Land Inventory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  Farmstead - 2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Woodland - 5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Pasture - 10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Rented Cropland - 12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69081"/>
              </p:ext>
            </p:extLst>
          </p:nvPr>
        </p:nvGraphicFramePr>
        <p:xfrm>
          <a:off x="228600" y="2742445"/>
          <a:ext cx="8686801" cy="339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381000"/>
                <a:gridCol w="1524000"/>
                <a:gridCol w="381000"/>
                <a:gridCol w="685800"/>
                <a:gridCol w="381000"/>
                <a:gridCol w="1295400"/>
                <a:gridCol w="381000"/>
                <a:gridCol w="609600"/>
                <a:gridCol w="685801"/>
              </a:tblGrid>
              <a:tr h="836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Animals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</a:p>
                    <a:p>
                      <a:pPr algn="ctr"/>
                      <a:r>
                        <a:rPr lang="en-US" sz="1600" dirty="0" smtClean="0"/>
                        <a:t>Weight (lbs)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1000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Production</a:t>
                      </a:r>
                    </a:p>
                    <a:p>
                      <a:pPr algn="ctr"/>
                      <a:r>
                        <a:rPr lang="en-US" sz="1600" dirty="0" smtClean="0"/>
                        <a:t>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AEUs</a:t>
                      </a:r>
                      <a:endParaRPr lang="en-US" sz="16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Draft Horses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14.4</a:t>
                      </a:r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Mules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</a:t>
                      </a:r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Ponies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2.4</a:t>
                      </a:r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Hogs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</a:t>
                      </a:r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AEUs 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24.08</a:t>
                      </a:r>
                      <a:endParaRPr lang="en-US" sz="16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Acres available for manure ÷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Animal</a:t>
                      </a:r>
                      <a:r>
                        <a:rPr lang="en-US" sz="1800" baseline="0" dirty="0" smtClean="0"/>
                        <a:t> Density: AEUs/Acre </a:t>
                      </a:r>
                      <a:r>
                        <a:rPr lang="en-US" sz="1800" dirty="0" smtClean="0"/>
                        <a:t>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1.09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297" name="TextBox 5"/>
          <p:cNvSpPr txBox="1">
            <a:spLocks noChangeArrowheads="1"/>
          </p:cNvSpPr>
          <p:nvPr/>
        </p:nvSpPr>
        <p:spPr bwMode="auto">
          <a:xfrm>
            <a:off x="419100" y="363648"/>
            <a:ext cx="8305800" cy="203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Animal Inventory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  8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Draft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Horses, 6 Mules, and 4 Ponies on farm entire year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                                   15  Grow Finish Hogs on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farm for 100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days</a:t>
            </a:r>
          </a:p>
          <a:p>
            <a:endParaRPr lang="en-US" b="1" dirty="0">
              <a:solidFill>
                <a:srgbClr val="0070C0"/>
              </a:solidFill>
              <a:latin typeface="+mn-lt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Land Inventory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  Farmstead - 2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Woodland - 5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Pasture - 10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 Rented Cropland - 12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Acres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35451"/>
          <a:ext cx="8686801" cy="339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381000"/>
                <a:gridCol w="1524000"/>
                <a:gridCol w="381000"/>
                <a:gridCol w="685800"/>
                <a:gridCol w="381000"/>
                <a:gridCol w="1295400"/>
                <a:gridCol w="381000"/>
                <a:gridCol w="609600"/>
                <a:gridCol w="685801"/>
              </a:tblGrid>
              <a:tr h="8369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Animals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Animal</a:t>
                      </a:r>
                    </a:p>
                    <a:p>
                      <a:pPr algn="ctr"/>
                      <a:r>
                        <a:rPr lang="en-US" sz="1600" dirty="0" smtClean="0"/>
                        <a:t>Weight (lbs)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1000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 </a:t>
                      </a:r>
                      <a:endParaRPr lang="en-US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Production</a:t>
                      </a:r>
                    </a:p>
                    <a:p>
                      <a:pPr algn="ctr"/>
                      <a:r>
                        <a:rPr lang="en-US" sz="1600" dirty="0" smtClean="0"/>
                        <a:t>Days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AEUs</a:t>
                      </a:r>
                      <a:endParaRPr lang="en-US" sz="16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÷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365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AEUs 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Acres available for manure ÷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  <a:tr h="355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Animal</a:t>
                      </a:r>
                      <a:r>
                        <a:rPr lang="en-US" sz="1800" baseline="0" dirty="0" smtClean="0"/>
                        <a:t> Density: AEUs/Acre </a:t>
                      </a:r>
                      <a:r>
                        <a:rPr lang="en-US" sz="1800" dirty="0" smtClean="0"/>
                        <a:t>=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Manure Management Plan Exercise </a:t>
            </a:r>
            <a:endParaRPr lang="en-US" sz="3600" dirty="0"/>
          </a:p>
        </p:txBody>
      </p:sp>
      <p:pic>
        <p:nvPicPr>
          <p:cNvPr id="11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61433"/>
            <a:ext cx="2743200" cy="2743200"/>
          </a:xfrm>
          <a:prstGeom prst="rect">
            <a:avLst/>
          </a:prstGeom>
          <a:noFill/>
        </p:spPr>
      </p:pic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416459" y="740144"/>
            <a:ext cx="8302028" cy="1269725"/>
          </a:xfrm>
        </p:spPr>
        <p:txBody>
          <a:bodyPr/>
          <a:lstStyle/>
          <a:p>
            <a:r>
              <a:rPr lang="en-US" dirty="0" smtClean="0"/>
              <a:t>Calculate your farm’s animal density and CAO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Concentrated Animal Operations (CAOs)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Concentrated Animal Operation (CAO)</a:t>
            </a:r>
          </a:p>
          <a:p>
            <a:pPr lvl="1"/>
            <a:r>
              <a:rPr lang="en-US" dirty="0" smtClean="0"/>
              <a:t>Must have at least 8 AEUs</a:t>
            </a:r>
          </a:p>
          <a:p>
            <a:pPr lvl="1"/>
            <a:r>
              <a:rPr lang="en-US" dirty="0" smtClean="0"/>
              <a:t>Animal density is greater than 2 AEUs per acre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CAOs are required to have an Act 38 nutrient management plan</a:t>
            </a:r>
          </a:p>
          <a:p>
            <a:pPr lvl="1"/>
            <a:r>
              <a:rPr lang="en-US" dirty="0" smtClean="0"/>
              <a:t>Written by a certified specialist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May participate in the workshop for the educational benefit</a:t>
            </a:r>
          </a:p>
          <a:p>
            <a:pPr lvl="1"/>
            <a:r>
              <a:rPr lang="en-US" dirty="0" smtClean="0"/>
              <a:t>Cannot substitute a manure management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</Template>
  <TotalTime>19113</TotalTime>
  <Words>901</Words>
  <Application>Microsoft Office PowerPoint</Application>
  <PresentationFormat>On-screen Show (4:3)</PresentationFormat>
  <Paragraphs>311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CASTemplate</vt:lpstr>
      <vt:lpstr>concentration animal operations calculation</vt:lpstr>
      <vt:lpstr>Guidance Factsheet</vt:lpstr>
      <vt:lpstr>Definitions</vt:lpstr>
      <vt:lpstr>PowerPoint Presentation</vt:lpstr>
      <vt:lpstr>PowerPoint Presentation</vt:lpstr>
      <vt:lpstr>PowerPoint Presentation</vt:lpstr>
      <vt:lpstr>PowerPoint Presentation</vt:lpstr>
      <vt:lpstr>Calculate your farm’s animal density and CAO status</vt:lpstr>
      <vt:lpstr>Concentrated Animal Operations (CAOs)</vt:lpstr>
      <vt:lpstr>PowerPoint Presentation</vt:lpstr>
    </vt:vector>
  </TitlesOfParts>
  <Company>Dept Crop &amp; Soil Sciences, 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Manure Management Plan</dc:title>
  <dc:creator>Beegle &amp; Martin</dc:creator>
  <cp:lastModifiedBy>Jerry Martin</cp:lastModifiedBy>
  <cp:revision>1472</cp:revision>
  <dcterms:created xsi:type="dcterms:W3CDTF">2008-05-12T18:28:17Z</dcterms:created>
  <dcterms:modified xsi:type="dcterms:W3CDTF">2017-11-13T17:09:17Z</dcterms:modified>
</cp:coreProperties>
</file>