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1" r:id="rId1"/>
  </p:sldMasterIdLst>
  <p:notesMasterIdLst>
    <p:notesMasterId r:id="rId29"/>
  </p:notesMasterIdLst>
  <p:handoutMasterIdLst>
    <p:handoutMasterId r:id="rId30"/>
  </p:handoutMasterIdLst>
  <p:sldIdLst>
    <p:sldId id="825" r:id="rId2"/>
    <p:sldId id="906" r:id="rId3"/>
    <p:sldId id="907" r:id="rId4"/>
    <p:sldId id="874" r:id="rId5"/>
    <p:sldId id="908" r:id="rId6"/>
    <p:sldId id="909" r:id="rId7"/>
    <p:sldId id="910" r:id="rId8"/>
    <p:sldId id="911" r:id="rId9"/>
    <p:sldId id="912" r:id="rId10"/>
    <p:sldId id="913" r:id="rId11"/>
    <p:sldId id="914" r:id="rId12"/>
    <p:sldId id="915" r:id="rId13"/>
    <p:sldId id="916" r:id="rId14"/>
    <p:sldId id="944" r:id="rId15"/>
    <p:sldId id="934" r:id="rId16"/>
    <p:sldId id="935" r:id="rId17"/>
    <p:sldId id="936" r:id="rId18"/>
    <p:sldId id="938" r:id="rId19"/>
    <p:sldId id="904" r:id="rId20"/>
    <p:sldId id="873" r:id="rId21"/>
    <p:sldId id="883" r:id="rId22"/>
    <p:sldId id="945" r:id="rId23"/>
    <p:sldId id="939" r:id="rId24"/>
    <p:sldId id="940" r:id="rId25"/>
    <p:sldId id="941" r:id="rId26"/>
    <p:sldId id="942" r:id="rId27"/>
    <p:sldId id="943" r:id="rId28"/>
  </p:sldIdLst>
  <p:sldSz cx="9144000" cy="6858000" type="screen4x3"/>
  <p:notesSz cx="7010400" cy="92964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ry Martin" initials="gl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6600"/>
    <a:srgbClr val="0000FF"/>
    <a:srgbClr val="CC9900"/>
    <a:srgbClr val="FF5050"/>
    <a:srgbClr val="0033CC"/>
    <a:srgbClr val="BBA477"/>
    <a:srgbClr val="336600"/>
    <a:srgbClr val="FF00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540" autoAdjust="0"/>
    <p:restoredTop sz="79487" autoAdjust="0"/>
  </p:normalViewPr>
  <p:slideViewPr>
    <p:cSldViewPr snapToGrid="0"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2" d="100"/>
        <a:sy n="142" d="100"/>
      </p:scale>
      <p:origin x="0" y="10914"/>
    </p:cViewPr>
  </p:sorterViewPr>
  <p:notesViewPr>
    <p:cSldViewPr snapToGrid="0">
      <p:cViewPr varScale="1">
        <p:scale>
          <a:sx n="81" d="100"/>
          <a:sy n="81" d="100"/>
        </p:scale>
        <p:origin x="-204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45BCEE5-64F5-4C3A-84F6-30394E7DB2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55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7BF8312-0405-43DC-8200-CC91BF8A0FE4}" type="datetimeFigureOut">
              <a:rPr lang="en-US"/>
              <a:pPr>
                <a:defRPr/>
              </a:pPr>
              <a:t>12/31/2015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3150" tIns="46576" rIns="93150" bIns="4657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831CFA7-6019-4D83-8AF6-4C2217489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01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module focuses on completing the Animal Concentration Areas Worksheets.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Facilitators should review and be familiar the guidance on pages 22-23 of “Land Application of Manure”.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</a:t>
            </a:r>
            <a:r>
              <a:rPr lang="en-US" baseline="0" dirty="0" smtClean="0"/>
              <a:t> this point the farmers should have the blank Animal Concentration Areas Worksheet – Part 2 in front of them.  This is page 10 of the Manure Management Plan Workbook section.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exercise completes the Animal Concentration Areas Worksheet – Part 2.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Facilitators may want to refer participants  to the completed example of the Animal Concentration Areas Worksheet – Part 2.  This is page 23 in “Land Application of Manure”.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identified problems must be addressed.</a:t>
            </a:r>
          </a:p>
          <a:p>
            <a:endParaRPr lang="en-US" dirty="0" smtClean="0"/>
          </a:p>
          <a:p>
            <a:r>
              <a:rPr lang="en-US" dirty="0" smtClean="0"/>
              <a:t>Professional design and construction</a:t>
            </a:r>
            <a:r>
              <a:rPr lang="en-US" baseline="0" dirty="0" smtClean="0"/>
              <a:t> assistance may be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exercise completes the Animal Concentration Areas Worksheet – Part 1.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Facilitators may want to refer participants  to the completed example of the Animal Concentration Areas Worksheet – Part 1.  This is page 23 in “Land Application of Manure”.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purpose</a:t>
            </a:r>
            <a:r>
              <a:rPr lang="en-US" baseline="0" dirty="0" smtClean="0"/>
              <a:t> of this </a:t>
            </a:r>
            <a:r>
              <a:rPr lang="en-US" dirty="0" smtClean="0"/>
              <a:t>exercise is to note each animal concentration area</a:t>
            </a:r>
            <a:r>
              <a:rPr lang="en-US" baseline="0" dirty="0" smtClean="0"/>
              <a:t> location on the farm map.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Facilitators may want to refer participants to the completed example of the Farm Map.  This is page 14 in “Land Application of Manure” and page 7 of the Manure Management Plan Workbook section.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</a:t>
            </a:r>
            <a:r>
              <a:rPr lang="en-US" baseline="0" dirty="0" smtClean="0"/>
              <a:t> this point the farmers should have the blank Animal Concentration Areas Worksheets in front of them.  This is pages 9 and 10 of the Manure Management Plan Workbook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and the following</a:t>
            </a:r>
            <a:r>
              <a:rPr lang="en-US" baseline="0" dirty="0" smtClean="0"/>
              <a:t> slides show various types of ACAs.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Groupings of calf hutches</a:t>
            </a:r>
            <a:r>
              <a:rPr lang="en-US" baseline="0" dirty="0" smtClean="0"/>
              <a:t> is an ACA.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Winter feeding</a:t>
            </a:r>
            <a:r>
              <a:rPr lang="en-US" baseline="0" dirty="0" smtClean="0"/>
              <a:t> areas that may be crop land during the growing season are ACAs.  They are seasonal ACAs.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and the following</a:t>
            </a:r>
            <a:r>
              <a:rPr lang="en-US" baseline="0" dirty="0" smtClean="0"/>
              <a:t> slides show congregation areas within pastures that may be ACAs if stormwater leaves these areas and discharges into surface or groundwater.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slide attempts</a:t>
            </a:r>
            <a:r>
              <a:rPr lang="en-US" baseline="0" dirty="0" smtClean="0"/>
              <a:t> to illustrate that travel areas generally are not ACAs.  The focus should be on congregation areas where a lot of manure is deposited.  The photo in top right hand corner of the slide shows a travel area that is so wide it also seems to be a congregation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exercise</a:t>
            </a:r>
            <a:r>
              <a:rPr lang="en-US" baseline="0" dirty="0" smtClean="0"/>
              <a:t> completes part i of the Operation Information Page noting if manure storages exist on the farm.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Facilitators may want to refer participants to the completed example of the Operation Information Page.  This is page 5 in “Land Application of Manure”.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next two slides focus on the evaluation of ACAs.  This is moving toward</a:t>
            </a:r>
            <a:r>
              <a:rPr lang="en-US" baseline="0" dirty="0" smtClean="0"/>
              <a:t> completing Animal Concentration Areas Worksheet – Part 2. Animal Concentration Areas Worksheet – Part 1 will be completed after Part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w/ Industry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7875"/>
            <a:ext cx="91440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ankheadt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6988"/>
            <a:ext cx="91440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85" y="4203192"/>
            <a:ext cx="7412166" cy="1359408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8705" y="2717292"/>
            <a:ext cx="7387845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46113" y="357188"/>
            <a:ext cx="8035925" cy="731837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anchor="ctr"/>
          <a:lstStyle>
            <a:lvl1pPr algn="l">
              <a:defRPr/>
            </a:lvl1pPr>
          </a:lstStyle>
          <a:p>
            <a:pPr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7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5546" y="356600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0725" y="16589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589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7B8BF-1972-48D3-A2CD-539881912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/ Science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7875"/>
            <a:ext cx="91440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ankheadt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6988"/>
            <a:ext cx="91440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84385" y="4203192"/>
            <a:ext cx="7412166" cy="1359408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408705" y="2717292"/>
            <a:ext cx="7387845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71080"/>
            <a:ext cx="8112599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022" y="1733080"/>
            <a:ext cx="8114123" cy="46771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6214" y="353568"/>
            <a:ext cx="8077830" cy="731838"/>
          </a:xfrm>
        </p:spPr>
        <p:txBody>
          <a:bodyPr lIns="0" tIns="0" rIns="0" bIns="0">
            <a:norm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4690" y="1331229"/>
            <a:ext cx="8077830" cy="471373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573" y="2707005"/>
            <a:ext cx="7969952" cy="1362075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861" y="1206818"/>
            <a:ext cx="7951664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/ Bott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5662" y="2699305"/>
            <a:ext cx="8015673" cy="1362075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83951" y="1199118"/>
            <a:ext cx="7997384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71080"/>
            <a:ext cx="8112599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690" y="1885480"/>
            <a:ext cx="3955715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802430" y="1892800"/>
            <a:ext cx="3955715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46113" y="357188"/>
            <a:ext cx="8112125" cy="7318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algn="l">
              <a:defRPr/>
            </a:lvl1pPr>
          </a:lstStyle>
          <a:p>
            <a:pPr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7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54690" y="1271000"/>
            <a:ext cx="3955715" cy="45338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802430" y="1278320"/>
            <a:ext cx="3955715" cy="45338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5546" y="356600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32675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A86DF5-575F-43AF-B32B-16FA47EC2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6" r:id="rId11"/>
    <p:sldLayoutId id="214748449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concentration areas worksheet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Completing a Manure Management Plan Workshop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74389" y="5622202"/>
            <a:ext cx="6696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v.02.2016</a:t>
            </a:r>
            <a:endParaRPr 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100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1004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P101006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101003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Pasture Congregation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Second, develop a list of pasture animal congregation areas that will need to be evaluated</a:t>
            </a:r>
          </a:p>
          <a:p>
            <a:pPr lvl="1"/>
            <a:r>
              <a:rPr lang="en-US" dirty="0" smtClean="0"/>
              <a:t>Animal congregation areas around waterers, feeders, and shade</a:t>
            </a:r>
          </a:p>
          <a:p>
            <a:pPr lvl="8"/>
            <a:endParaRPr lang="en-US" dirty="0" smtClean="0"/>
          </a:p>
          <a:p>
            <a:pPr lvl="1"/>
            <a:r>
              <a:rPr lang="en-US" dirty="0" smtClean="0"/>
              <a:t>Access lanes</a:t>
            </a:r>
          </a:p>
          <a:p>
            <a:pPr lvl="2"/>
            <a:r>
              <a:rPr lang="en-US" dirty="0" smtClean="0"/>
              <a:t>I</a:t>
            </a:r>
            <a:r>
              <a:rPr lang="en-US" dirty="0" smtClean="0"/>
              <a:t>f animals congregate in them for extended periods of time</a:t>
            </a:r>
          </a:p>
          <a:p>
            <a:pPr lvl="8"/>
            <a:endParaRPr lang="en-US" dirty="0" smtClean="0"/>
          </a:p>
          <a:p>
            <a:pPr lvl="1"/>
            <a:r>
              <a:rPr lang="en-US" dirty="0" smtClean="0"/>
              <a:t>Make a distinction between congregation vs. travel</a:t>
            </a:r>
          </a:p>
          <a:p>
            <a:pPr lvl="2"/>
            <a:r>
              <a:rPr lang="en-US" dirty="0" smtClean="0"/>
              <a:t>Access lanes, gate areas, etc.</a:t>
            </a:r>
          </a:p>
          <a:p>
            <a:pPr lvl="8"/>
            <a:endParaRPr lang="en-US" dirty="0" smtClean="0"/>
          </a:p>
          <a:p>
            <a:pPr lvl="1"/>
            <a:r>
              <a:rPr lang="en-US" dirty="0" smtClean="0"/>
              <a:t>Usually non-vegetated with accumulation of manure and urine</a:t>
            </a:r>
          </a:p>
          <a:p>
            <a:pPr lvl="8"/>
            <a:endParaRPr lang="en-US" dirty="0" smtClean="0"/>
          </a:p>
          <a:p>
            <a:pPr lvl="1"/>
            <a:r>
              <a:rPr lang="en-US" dirty="0" smtClean="0"/>
              <a:t>Both permanent areas and temporary or seasonal areas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4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1000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11675" y="3502025"/>
            <a:ext cx="4632325" cy="34750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P101013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" y="3502025"/>
            <a:ext cx="4608214" cy="34750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 descr="P101001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4632325" cy="34946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P101000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32960" y="0"/>
            <a:ext cx="4511040" cy="34946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1006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11675" y="0"/>
            <a:ext cx="4632325" cy="34750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Fisher, Gideon Watering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4863" y="3497263"/>
            <a:ext cx="5799137" cy="34750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6" descr="P101007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467477"/>
            <a:ext cx="4632325" cy="35111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 descr="P1010176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4632325" cy="34750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101005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632325" cy="34750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4" descr="P101001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505200"/>
            <a:ext cx="4632325" cy="34750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 descr="P101004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11675" y="0"/>
            <a:ext cx="4632325" cy="34750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P1010018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11675" y="3502025"/>
            <a:ext cx="4632325" cy="34750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P000628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32238" y="0"/>
            <a:ext cx="5211762" cy="34750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5" descr="P101004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4632325" cy="34750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Picture 1" descr="Beiler, Jonas Crossing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382963"/>
            <a:ext cx="5203825" cy="34750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P1010112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26321" y="3382962"/>
            <a:ext cx="4517679" cy="34750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23042" y="3010380"/>
            <a:ext cx="684442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Congregation vs. Travel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9280" y="3959722"/>
            <a:ext cx="8855411" cy="1089475"/>
          </a:xfrm>
          <a:prstGeom prst="round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0" name="Picture 1" descr="C:\Documents and Settings\smr5162\Local Settings\Temporary Internet Files\Content.IE5\H2B121D1\MC900434720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1961" y="725227"/>
            <a:ext cx="2743200" cy="2743200"/>
          </a:xfrm>
          <a:prstGeom prst="rect">
            <a:avLst/>
          </a:prstGeom>
          <a:noFill/>
        </p:spPr>
      </p:pic>
      <p:sp>
        <p:nvSpPr>
          <p:cNvPr id="12" name="Text Placeholder 6"/>
          <p:cNvSpPr txBox="1">
            <a:spLocks/>
          </p:cNvSpPr>
          <p:nvPr/>
        </p:nvSpPr>
        <p:spPr bwMode="auto">
          <a:xfrm>
            <a:off x="0" y="1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Manure Management Plan Exercise – Page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2"/>
          <p:cNvSpPr txBox="1">
            <a:spLocks/>
          </p:cNvSpPr>
          <p:nvPr/>
        </p:nvSpPr>
        <p:spPr bwMode="auto">
          <a:xfrm>
            <a:off x="3612333" y="1419154"/>
            <a:ext cx="5106153" cy="136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Complete operation information page i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>
          <a:xfrm>
            <a:off x="654690" y="1032096"/>
            <a:ext cx="3955715" cy="4734961"/>
          </a:xfrm>
        </p:spPr>
        <p:txBody>
          <a:bodyPr>
            <a:normAutofit fontScale="62500" lnSpcReduction="20000"/>
          </a:bodyPr>
          <a:lstStyle/>
          <a:p>
            <a:pPr lvl="8"/>
            <a:endParaRPr lang="en-US" dirty="0" smtClean="0"/>
          </a:p>
          <a:p>
            <a:r>
              <a:rPr lang="en-US" dirty="0" smtClean="0"/>
              <a:t>Worksheet has two parts or sections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Complete Part 2 first</a:t>
            </a:r>
          </a:p>
          <a:p>
            <a:pPr lvl="1"/>
            <a:r>
              <a:rPr lang="en-US" dirty="0" smtClean="0"/>
              <a:t>Identify ACAs</a:t>
            </a:r>
          </a:p>
          <a:p>
            <a:pPr lvl="2"/>
            <a:r>
              <a:rPr lang="en-US" dirty="0" smtClean="0"/>
              <a:t>Locate each ACA on the Farm Map</a:t>
            </a:r>
          </a:p>
          <a:p>
            <a:pPr lvl="1"/>
            <a:r>
              <a:rPr lang="en-US" dirty="0" smtClean="0"/>
              <a:t>Evaluate ACA management</a:t>
            </a:r>
          </a:p>
          <a:p>
            <a:pPr lvl="1"/>
            <a:r>
              <a:rPr lang="en-US" dirty="0" smtClean="0"/>
              <a:t>List BMPs</a:t>
            </a:r>
          </a:p>
          <a:p>
            <a:pPr lvl="2"/>
            <a:r>
              <a:rPr lang="en-US" dirty="0" smtClean="0"/>
              <a:t>BMPs currently implemented</a:t>
            </a:r>
          </a:p>
          <a:p>
            <a:pPr lvl="2"/>
            <a:r>
              <a:rPr lang="en-US" dirty="0" smtClean="0"/>
              <a:t>BMPs planned to correct problems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Complete Part 1 if technical assistance is required</a:t>
            </a:r>
          </a:p>
          <a:p>
            <a:pPr lvl="1"/>
            <a:r>
              <a:rPr lang="en-US" dirty="0" smtClean="0"/>
              <a:t>BMP selection, design and implementation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Two recommendations</a:t>
            </a:r>
          </a:p>
          <a:p>
            <a:pPr lvl="1"/>
            <a:r>
              <a:rPr lang="en-US" dirty="0" smtClean="0"/>
              <a:t>Evaluation and planning should be done on site</a:t>
            </a:r>
          </a:p>
          <a:p>
            <a:pPr lvl="1"/>
            <a:r>
              <a:rPr lang="en-US" dirty="0" smtClean="0"/>
              <a:t>Secure technical assistance in the entire process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Animal Concentration Areas Worksheet (pp.9 &amp; 10)</a:t>
            </a:r>
            <a:endParaRPr lang="en-US" sz="2800" dirty="0"/>
          </a:p>
        </p:txBody>
      </p:sp>
      <p:pic>
        <p:nvPicPr>
          <p:cNvPr id="17" name="Content Placeholder 3" descr="Land Application of Manure (printing.2)_Page_4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956053" y="1096870"/>
            <a:ext cx="3815541" cy="49377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Content Placeholder 3" descr="ACA Worksheet Part 1 (cropped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4495642" y="3452156"/>
            <a:ext cx="4172352" cy="2468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ACA Management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90" y="1254034"/>
            <a:ext cx="8077830" cy="486809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Divert clean water flow from upslope fields, driveways, barn roofs, etc. away from the ACA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Direct polluted runoff or allow it to flow from the ACA area into a storage facility or best management practice such as a correctly sized and well maintained vegetative filter strip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Limit animal access to surface waters to only properly implemented livestock crossings</a:t>
            </a:r>
          </a:p>
          <a:p>
            <a:pPr lvl="1"/>
            <a:r>
              <a:rPr lang="en-US" dirty="0" smtClean="0"/>
              <a:t>Animals may not have free access to streams adjacent to or within ACAs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Minimize the size of denuded areas such as sacrifice lots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Keep animal congregation areas as far away from water bodies as practical</a:t>
            </a:r>
          </a:p>
          <a:p>
            <a:pPr lvl="1"/>
            <a:r>
              <a:rPr lang="en-US" dirty="0" smtClean="0"/>
              <a:t>Relocate movable structures creating animal congregation areas annually where appropriate and practical</a:t>
            </a:r>
          </a:p>
          <a:p>
            <a:pPr lvl="1"/>
            <a:r>
              <a:rPr lang="en-US" dirty="0" smtClean="0"/>
              <a:t>Remove manure routinely from ACAs, where practical</a:t>
            </a:r>
          </a:p>
          <a:p>
            <a:pPr lvl="2"/>
            <a:r>
              <a:rPr lang="en-US" dirty="0" smtClean="0"/>
              <a:t>Generally four times per 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90" y="1176950"/>
            <a:ext cx="8077830" cy="486801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next step is to evaluate each ACA listed</a:t>
            </a:r>
          </a:p>
          <a:p>
            <a:pPr lvl="1"/>
            <a:r>
              <a:rPr lang="en-US" dirty="0" smtClean="0"/>
              <a:t>Strongly suggest working with NRCS, conservation district, or private specialists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Focus</a:t>
            </a:r>
          </a:p>
          <a:p>
            <a:pPr lvl="1"/>
            <a:r>
              <a:rPr lang="en-US" dirty="0" smtClean="0"/>
              <a:t>Are the “ACA Management Requirements” adequately met?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Primary concerns</a:t>
            </a:r>
          </a:p>
          <a:p>
            <a:pPr lvl="1"/>
            <a:r>
              <a:rPr lang="en-US" dirty="0" smtClean="0"/>
              <a:t>Keep upslope water from entering the ACA</a:t>
            </a:r>
          </a:p>
          <a:p>
            <a:pPr lvl="1"/>
            <a:r>
              <a:rPr lang="en-US" dirty="0" smtClean="0"/>
              <a:t>Treat contaminated water leaving the ACA</a:t>
            </a:r>
          </a:p>
          <a:p>
            <a:pPr lvl="2"/>
            <a:r>
              <a:rPr lang="en-US" dirty="0" smtClean="0"/>
              <a:t>Direct to manure storage or to adequate treatment system</a:t>
            </a:r>
          </a:p>
          <a:p>
            <a:pPr lvl="2"/>
            <a:r>
              <a:rPr lang="en-US" dirty="0" smtClean="0"/>
              <a:t>Cannot discharge into surface water or groundwater (sinkholes)</a:t>
            </a:r>
          </a:p>
          <a:p>
            <a:pPr lvl="1"/>
            <a:r>
              <a:rPr lang="en-US" dirty="0" smtClean="0"/>
              <a:t>Locate congregation areas as far away from water bodies as possible</a:t>
            </a:r>
          </a:p>
          <a:p>
            <a:pPr lvl="1"/>
            <a:r>
              <a:rPr lang="en-US" dirty="0" smtClean="0"/>
              <a:t>Consistent removal of accumulated manure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Use the “Animal Concentration Area Worksheet – Part 2)</a:t>
            </a:r>
          </a:p>
          <a:p>
            <a:pPr lvl="1"/>
            <a:r>
              <a:rPr lang="en-US" dirty="0" smtClean="0"/>
              <a:t>BMPs are implemented and adequate (“Yes”)</a:t>
            </a:r>
          </a:p>
          <a:p>
            <a:pPr lvl="1"/>
            <a:r>
              <a:rPr lang="en-US" dirty="0" smtClean="0"/>
              <a:t>BMPs are not implemented or adequate (Date of Implementation)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Pasture Congregation Areas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evaluation consideration:</a:t>
            </a:r>
          </a:p>
          <a:p>
            <a:pPr lvl="1"/>
            <a:r>
              <a:rPr lang="en-US" dirty="0" smtClean="0"/>
              <a:t>Does runoff from the area discharge into streams, lakes, ponds, or sinkholes?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If no:</a:t>
            </a:r>
          </a:p>
          <a:p>
            <a:pPr lvl="1"/>
            <a:r>
              <a:rPr lang="en-US" dirty="0" smtClean="0"/>
              <a:t>N</a:t>
            </a:r>
            <a:r>
              <a:rPr lang="en-US" dirty="0" smtClean="0"/>
              <a:t>ot required to list the area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If yes:</a:t>
            </a:r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he area must be listed as part of the evaluation</a:t>
            </a:r>
          </a:p>
          <a:p>
            <a:pPr lvl="1"/>
            <a:r>
              <a:rPr lang="en-US" dirty="0" smtClean="0"/>
              <a:t>The runoff problem must be corrected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Is clean water adequately diverted from the ACA?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Is polluted runoff directed to a manure storage or correctly sized treatment area?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Are stream crossings and watering areas in the ACA stabilized?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Is the ACA properly sized?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Are congregation areas as far from water bodies as possible?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 Evaluation Questions</a:t>
            </a:r>
            <a:endParaRPr lang="en-US" dirty="0"/>
          </a:p>
        </p:txBody>
      </p:sp>
      <p:pic>
        <p:nvPicPr>
          <p:cNvPr id="7" name="Content Placeholder 3" descr="Land Application of Manure (printing.2)_Page_41.jpg"/>
          <p:cNvPicPr>
            <a:picLocks noGrp="1" noChangeAspect="1"/>
          </p:cNvPicPr>
          <p:nvPr>
            <p:ph sz="half" idx="1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5037533" y="1160243"/>
            <a:ext cx="3815541" cy="49377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5785164" y="1919335"/>
            <a:ext cx="2788468" cy="65184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Documents and Settings\smr5162\Local Settings\Temporary Internet Files\Content.IE5\H2B121D1\MC900434720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00800" y="489836"/>
            <a:ext cx="2743200" cy="2743200"/>
          </a:xfrm>
          <a:prstGeom prst="rect">
            <a:avLst/>
          </a:prstGeom>
          <a:noFill/>
        </p:spPr>
      </p:pic>
      <p:sp>
        <p:nvSpPr>
          <p:cNvPr id="12" name="Text Placeholder 6"/>
          <p:cNvSpPr txBox="1">
            <a:spLocks/>
          </p:cNvSpPr>
          <p:nvPr/>
        </p:nvSpPr>
        <p:spPr bwMode="auto">
          <a:xfrm>
            <a:off x="0" y="1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Manure Management Plan Exercise – Page 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6459" y="740144"/>
            <a:ext cx="6319319" cy="1740506"/>
          </a:xfrm>
        </p:spPr>
        <p:txBody>
          <a:bodyPr/>
          <a:lstStyle/>
          <a:p>
            <a:r>
              <a:rPr lang="en-US" dirty="0" smtClean="0"/>
              <a:t>Complete animal concentration area worksheet part 2</a:t>
            </a:r>
            <a:endParaRPr lang="en-US" dirty="0"/>
          </a:p>
        </p:txBody>
      </p:sp>
      <p:pic>
        <p:nvPicPr>
          <p:cNvPr id="6" name="Picture 5" descr="ACA Worksheet Part 2 (completed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5609" y="2668666"/>
            <a:ext cx="6418218" cy="3017520"/>
          </a:xfrm>
          <a:prstGeom prst="roundRect">
            <a:avLst/>
          </a:prstGeom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Correcting ACA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Action to address ACA “problems” must be taken immediately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Immediately implement management changes that do not require professional design</a:t>
            </a:r>
          </a:p>
          <a:p>
            <a:pPr lvl="1"/>
            <a:r>
              <a:rPr lang="en-US" dirty="0" smtClean="0"/>
              <a:t>Moving feeders and waterers, installing fence, removing accumulated manure, establishing vegetative buffers, etc.</a:t>
            </a:r>
          </a:p>
          <a:p>
            <a:pPr lvl="2"/>
            <a:r>
              <a:rPr lang="en-US" dirty="0" smtClean="0"/>
              <a:t>Record implementation date or “Yes” if already implemented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Some changes require professional design and construction</a:t>
            </a:r>
          </a:p>
          <a:p>
            <a:pPr lvl="1"/>
            <a:r>
              <a:rPr lang="en-US" dirty="0" smtClean="0"/>
              <a:t>Complete Animal Concentration Area Worksheet Part 1</a:t>
            </a:r>
          </a:p>
          <a:p>
            <a:pPr lvl="2"/>
            <a:r>
              <a:rPr lang="en-US" dirty="0" smtClean="0"/>
              <a:t>Date when assisting agency was contacted</a:t>
            </a:r>
          </a:p>
          <a:p>
            <a:pPr lvl="2"/>
            <a:r>
              <a:rPr lang="en-US" dirty="0" smtClean="0"/>
              <a:t>Name of the person contacted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Implementation requirements</a:t>
            </a:r>
          </a:p>
          <a:p>
            <a:pPr lvl="1"/>
            <a:r>
              <a:rPr lang="en-US" dirty="0" smtClean="0"/>
              <a:t>BMPs that require professional design and construction have up to 3 years from the plan development date to be implemented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Documents and Settings\smr5162\Local Settings\Temporary Internet Files\Content.IE5\H2B121D1\MC900434720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00800" y="1639627"/>
            <a:ext cx="2743200" cy="2743200"/>
          </a:xfrm>
          <a:prstGeom prst="rect">
            <a:avLst/>
          </a:prstGeom>
          <a:noFill/>
        </p:spPr>
      </p:pic>
      <p:sp>
        <p:nvSpPr>
          <p:cNvPr id="12" name="Text Placeholder 6"/>
          <p:cNvSpPr txBox="1">
            <a:spLocks/>
          </p:cNvSpPr>
          <p:nvPr/>
        </p:nvSpPr>
        <p:spPr bwMode="auto">
          <a:xfrm>
            <a:off x="0" y="1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Manure Management Plan Exercise – Page 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6459" y="740144"/>
            <a:ext cx="8302028" cy="1269725"/>
          </a:xfrm>
        </p:spPr>
        <p:txBody>
          <a:bodyPr/>
          <a:lstStyle/>
          <a:p>
            <a:r>
              <a:rPr lang="en-US" dirty="0" smtClean="0"/>
              <a:t>Complete animal concentration area worksheet part 1</a:t>
            </a:r>
            <a:endParaRPr lang="en-US" dirty="0"/>
          </a:p>
        </p:txBody>
      </p:sp>
      <p:pic>
        <p:nvPicPr>
          <p:cNvPr id="7" name="Picture 6" descr="ACA Worksheet Part 1 (completed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2769" y="2121385"/>
            <a:ext cx="6021214" cy="3566160"/>
          </a:xfrm>
          <a:prstGeom prst="roundRect">
            <a:avLst/>
          </a:prstGeom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Documents and Settings\smr5162\Local Settings\Temporary Internet Files\Content.IE5\H2B121D1\MC900434720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9200" y="661853"/>
            <a:ext cx="2743200" cy="2743200"/>
          </a:xfrm>
          <a:prstGeom prst="rect">
            <a:avLst/>
          </a:prstGeom>
          <a:noFill/>
        </p:spPr>
      </p:pic>
      <p:sp>
        <p:nvSpPr>
          <p:cNvPr id="12" name="Text Placeholder 6"/>
          <p:cNvSpPr txBox="1">
            <a:spLocks/>
          </p:cNvSpPr>
          <p:nvPr/>
        </p:nvSpPr>
        <p:spPr bwMode="auto">
          <a:xfrm>
            <a:off x="0" y="1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Farm Map Development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5925" y="4026552"/>
            <a:ext cx="4227970" cy="1477955"/>
          </a:xfrm>
        </p:spPr>
        <p:txBody>
          <a:bodyPr/>
          <a:lstStyle/>
          <a:p>
            <a:r>
              <a:rPr lang="en-US" dirty="0" smtClean="0"/>
              <a:t>Note acas on the farm map</a:t>
            </a:r>
            <a:endParaRPr lang="en-US" dirty="0"/>
          </a:p>
        </p:txBody>
      </p:sp>
      <p:pic>
        <p:nvPicPr>
          <p:cNvPr id="7" name="Content Placeholder 10" descr="Sample Farm Map (cropped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08751" y="796238"/>
            <a:ext cx="3980700" cy="4937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6907794" y="2353901"/>
            <a:ext cx="597529" cy="6156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Concentration Areas (ACAs)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Two categories of areas must be evaluated</a:t>
            </a:r>
          </a:p>
          <a:p>
            <a:pPr lvl="1"/>
            <a:r>
              <a:rPr lang="en-US" dirty="0" smtClean="0"/>
              <a:t>Animal Concentration Areas</a:t>
            </a:r>
          </a:p>
          <a:p>
            <a:pPr lvl="2"/>
            <a:r>
              <a:rPr lang="en-US" dirty="0" smtClean="0"/>
              <a:t>Sometimes called “Animal Heavy Use Areas”</a:t>
            </a:r>
          </a:p>
          <a:p>
            <a:pPr lvl="1"/>
            <a:r>
              <a:rPr lang="en-US" dirty="0" smtClean="0"/>
              <a:t>Pasture Animal Congregation Areas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Animal concentration areas (ACAs)</a:t>
            </a:r>
          </a:p>
          <a:p>
            <a:pPr lvl="1"/>
            <a:r>
              <a:rPr lang="en-US" dirty="0" smtClean="0"/>
              <a:t>Barnyards, feedlots, loafing areas, exercise lots or other similar animal confinement areas</a:t>
            </a:r>
          </a:p>
          <a:p>
            <a:pPr lvl="2"/>
            <a:r>
              <a:rPr lang="en-US" dirty="0" smtClean="0"/>
              <a:t>That will not maintain the dense vegetation of a pasture</a:t>
            </a:r>
          </a:p>
          <a:p>
            <a:pPr lvl="1"/>
            <a:r>
              <a:rPr lang="en-US" dirty="0" smtClean="0"/>
              <a:t>Does not include pastures meeting the pasture requirements</a:t>
            </a:r>
          </a:p>
          <a:p>
            <a:pPr lvl="2"/>
            <a:r>
              <a:rPr lang="en-US" dirty="0" smtClean="0"/>
              <a:t>See Pasture Management requirements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Pasture animal congregation areas</a:t>
            </a:r>
          </a:p>
          <a:p>
            <a:pPr lvl="1"/>
            <a:r>
              <a:rPr lang="en-US" dirty="0" smtClean="0"/>
              <a:t>Animal congregation areas around waterers, feeders, and shade</a:t>
            </a:r>
          </a:p>
          <a:p>
            <a:pPr lvl="2"/>
            <a:r>
              <a:rPr lang="en-US" dirty="0" smtClean="0"/>
              <a:t>Access lanes if animals congregate in them for extended periods of time</a:t>
            </a:r>
          </a:p>
          <a:p>
            <a:pPr lvl="1"/>
            <a:r>
              <a:rPr lang="en-US" dirty="0" smtClean="0"/>
              <a:t>Usually non-vegetated with accumulation of manure and urine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First, develop an initial list of current ACAs that will need to be evaluated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Permanent confinement areas</a:t>
            </a:r>
          </a:p>
          <a:p>
            <a:pPr lvl="1"/>
            <a:r>
              <a:rPr lang="en-US" dirty="0" smtClean="0"/>
              <a:t>Barnyards</a:t>
            </a:r>
          </a:p>
          <a:p>
            <a:pPr lvl="1"/>
            <a:r>
              <a:rPr lang="en-US" dirty="0" smtClean="0"/>
              <a:t>Feedlots</a:t>
            </a:r>
          </a:p>
          <a:p>
            <a:pPr lvl="1"/>
            <a:r>
              <a:rPr lang="en-US" dirty="0" smtClean="0"/>
              <a:t>Exercise lots</a:t>
            </a:r>
          </a:p>
          <a:p>
            <a:pPr lvl="1"/>
            <a:r>
              <a:rPr lang="en-US" dirty="0" smtClean="0"/>
              <a:t>Loafing areas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Temporary confinement areas </a:t>
            </a:r>
          </a:p>
          <a:p>
            <a:pPr lvl="1"/>
            <a:r>
              <a:rPr lang="en-US" dirty="0" smtClean="0"/>
              <a:t>Winter feeding  or confinement areas in pastures, cropland, or woodland</a:t>
            </a:r>
          </a:p>
          <a:p>
            <a:pPr lvl="2"/>
            <a:r>
              <a:rPr lang="en-US" dirty="0" smtClean="0"/>
              <a:t>Vegetated or cropped most of the year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A final list of ACAs for the Manure Management Plan should be made after the evaluation and planning process</a:t>
            </a:r>
          </a:p>
          <a:p>
            <a:pPr lvl="1"/>
            <a:r>
              <a:rPr lang="en-US" dirty="0" smtClean="0"/>
              <a:t>Some current ACAs may be eliminated</a:t>
            </a:r>
          </a:p>
          <a:p>
            <a:pPr lvl="1"/>
            <a:r>
              <a:rPr lang="en-US" dirty="0" smtClean="0"/>
              <a:t>New ACAs may be planned and implemented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P101002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10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1004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1004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10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he Present and Future of Agricultural Best Management Practices&amp;quot;&quot;/&gt;&lt;property id=&quot;20307&quot; value=&quot;256&quot;/&gt;&lt;/object&gt;&lt;object type=&quot;3&quot; unique_id=&quot;10024&quot;&gt;&lt;property id=&quot;20148&quot; value=&quot;5&quot;/&gt;&lt;property id=&quot;20300&quot; value=&quot;Slide 17 - &amp;quot;College of Agricultural Sciences&amp;quot;&quot;/&gt;&lt;property id=&quot;20307&quot; value=&quot;290&quot;/&gt;&lt;/object&gt;&lt;object type=&quot;3&quot; unique_id=&quot;14301&quot;&gt;&lt;property id=&quot;20148&quot; value=&quot;5&quot;/&gt;&lt;property id=&quot;20300&quot; value=&quot;Slide 2 - &amp;quot;Nitrogen  in the Environment&amp;quot;&quot;/&gt;&lt;property id=&quot;20307&quot; value=&quot;328&quot;/&gt;&lt;/object&gt;&lt;object type=&quot;3&quot; unique_id=&quot;14302&quot;&gt;&lt;property id=&quot;20148&quot; value=&quot;5&quot;/&gt;&lt;property id=&quot;20300&quot; value=&quot;Slide 3 - &amp;quot;Phosphorus in the Environment&amp;quot;&quot;/&gt;&lt;property id=&quot;20307&quot; value=&quot;329&quot;/&gt;&lt;/object&gt;&lt;object type=&quot;3&quot; unique_id=&quot;15722&quot;&gt;&lt;property id=&quot;20148&quot; value=&quot;5&quot;/&gt;&lt;property id=&quot;20300&quot; value=&quot;Slide 4 - &amp;quot;Solving the Agriculture Nutrient Problem&amp;quot;&quot;/&gt;&lt;property id=&quot;20307&quot; value=&quot;330&quot;/&gt;&lt;/object&gt;&lt;object type=&quot;3&quot; unique_id=&quot;15723&quot;&gt;&lt;property id=&quot;20148&quot; value=&quot;5&quot;/&gt;&lt;property id=&quot;20300&quot; value=&quot;Slide 5 - &amp;quot;Solving the Agriculture Nutrient Problem&amp;quot;&quot;/&gt;&lt;property id=&quot;20307&quot; value=&quot;333&quot;/&gt;&lt;/object&gt;&lt;object type=&quot;3&quot; unique_id=&quot;15724&quot;&gt;&lt;property id=&quot;20148&quot; value=&quot;5&quot;/&gt;&lt;property id=&quot;20300&quot; value=&quot;Slide 10 - &amp;quot;Strategic Conflict between Food Production and the Environment&amp;quot;&quot;/&gt;&lt;property id=&quot;20307&quot; value=&quot;350&quot;/&gt;&lt;/object&gt;&lt;object type=&quot;3&quot; unique_id=&quot;15725&quot;&gt;&lt;property id=&quot;20148&quot; value=&quot;5&quot;/&gt;&lt;property id=&quot;20300&quot; value=&quot;Slide 11 - &amp;quot;Solving the Agriculture Nutrient Problem&amp;quot;&quot;/&gt;&lt;property id=&quot;20307&quot; value=&quot;331&quot;/&gt;&lt;/object&gt;&lt;object type=&quot;3&quot; unique_id=&quot;15726&quot;&gt;&lt;property id=&quot;20148&quot; value=&quot;5&quot;/&gt;&lt;property id=&quot;20300&quot; value=&quot;Slide 12 - &amp;quot;Strategic Conflict between Food Production and the Environment&amp;quot;&quot;/&gt;&lt;property id=&quot;20307&quot; value=&quot;351&quot;/&gt;&lt;/object&gt;&lt;object type=&quot;3&quot; unique_id=&quot;15727&quot;&gt;&lt;property id=&quot;20148&quot; value=&quot;5&quot;/&gt;&lt;property id=&quot;20300&quot; value=&quot;Slide 13 - &amp;quot;Strategic Solution to Food Production and the Environment&amp;quot;&quot;/&gt;&lt;property id=&quot;20307&quot; value=&quot;345&quot;/&gt;&lt;/object&gt;&lt;object type=&quot;3&quot; unique_id=&quot;15728&quot;&gt;&lt;property id=&quot;20148&quot; value=&quot;5&quot;/&gt;&lt;property id=&quot;20300&quot; value=&quot;Slide 14 - &amp;quot;Nutrient Management BMPs&amp;quot;&quot;/&gt;&lt;property id=&quot;20307&quot; value=&quot;342&quot;/&gt;&lt;/object&gt;&lt;object type=&quot;3&quot; unique_id=&quot;15730&quot;&gt;&lt;property id=&quot;20148&quot; value=&quot;5&quot;/&gt;&lt;property id=&quot;20300&quot; value=&quot;Slide 15 - &amp;quot;Nutrient Management Process&amp;quot;&quot;/&gt;&lt;property id=&quot;20307&quot; value=&quot;354&quot;/&gt;&lt;/object&gt;&lt;object type=&quot;3&quot; unique_id=&quot;15731&quot;&gt;&lt;property id=&quot;20148&quot; value=&quot;5&quot;/&gt;&lt;property id=&quot;20300&quot; value=&quot;Slide 16 - &amp;quot;Addressing the Real Solution to the Nutrient Management Problem?&amp;quot;&quot;/&gt;&lt;property id=&quot;20307&quot; value=&quot;355&quot;/&gt;&lt;/object&gt;&lt;object type=&quot;3&quot; unique_id=&quot;16838&quot;&gt;&lt;property id=&quot;20148&quot; value=&quot;5&quot;/&gt;&lt;property id=&quot;20300&quot; value=&quot;Slide 6 - &amp;quot;Traditional Nutrient Cycle&amp;quot;&quot;/&gt;&lt;property id=&quot;20307&quot; value=&quot;358&quot;/&gt;&lt;/object&gt;&lt;object type=&quot;3&quot; unique_id=&quot;16839&quot;&gt;&lt;property id=&quot;20148&quot; value=&quot;5&quot;/&gt;&lt;property id=&quot;20300&quot; value=&quot;Slide 7 - &amp;quot;Contemporary Nutrient Cycle&amp;quot;&quot;/&gt;&lt;property id=&quot;20307&quot; value=&quot;359&quot;/&gt;&lt;/object&gt;&lt;object type=&quot;3&quot; unique_id=&quot;16840&quot;&gt;&lt;property id=&quot;20148&quot; value=&quot;5&quot;/&gt;&lt;property id=&quot;20300&quot; value=&quot;Slide 8 - &amp;quot;Regional Nutrient Balance&amp;quot;&quot;/&gt;&lt;property id=&quot;20307&quot; value=&quot;360&quot;/&gt;&lt;/object&gt;&lt;object type=&quot;3&quot; unique_id=&quot;16841&quot;&gt;&lt;property id=&quot;20148&quot; value=&quot;5&quot;/&gt;&lt;property id=&quot;20300&quot; value=&quot;Slide 9 - &amp;quot;Nutrient Management Problems &amp;quot;&quot;/&gt;&lt;property id=&quot;20307&quot; value=&quot;3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AS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extension-template-white</Template>
  <TotalTime>19112</TotalTime>
  <Words>1307</Words>
  <Application>Microsoft Office PowerPoint</Application>
  <PresentationFormat>On-screen Show (4:3)</PresentationFormat>
  <Paragraphs>181</Paragraphs>
  <Slides>27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CASTemplate</vt:lpstr>
      <vt:lpstr>Animal concentration areas worksheet</vt:lpstr>
      <vt:lpstr>Animal Concentration Areas Worksheet (pp.9 &amp; 10)</vt:lpstr>
      <vt:lpstr>Animal Concentration Areas (ACAs)</vt:lpstr>
      <vt:lpstr>ACA Identification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Pasture Congregation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ACA Management Requirements</vt:lpstr>
      <vt:lpstr>ACA Evaluation</vt:lpstr>
      <vt:lpstr>Pasture Congregation Areas Evaluation</vt:lpstr>
      <vt:lpstr>ACA Evaluation Questions</vt:lpstr>
      <vt:lpstr>Complete animal concentration area worksheet part 2</vt:lpstr>
      <vt:lpstr>Correcting ACA Problems</vt:lpstr>
      <vt:lpstr>Complete animal concentration area worksheet part 1</vt:lpstr>
      <vt:lpstr>Note acas on the farm map</vt:lpstr>
    </vt:vector>
  </TitlesOfParts>
  <Company>Dept Crop &amp; Soil Sciences, PSU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Completing A Manure Management Plan</dc:title>
  <dc:creator>Beegle &amp; Martin</dc:creator>
  <cp:lastModifiedBy>Jerry Martin</cp:lastModifiedBy>
  <cp:revision>1478</cp:revision>
  <dcterms:created xsi:type="dcterms:W3CDTF">2008-05-12T18:28:17Z</dcterms:created>
  <dcterms:modified xsi:type="dcterms:W3CDTF">2015-12-31T16:08:00Z</dcterms:modified>
</cp:coreProperties>
</file>